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4" r:id="rId6"/>
    <p:sldId id="295" r:id="rId7"/>
    <p:sldId id="296" r:id="rId8"/>
    <p:sldId id="297" r:id="rId9"/>
    <p:sldId id="298" r:id="rId10"/>
    <p:sldId id="299" r:id="rId11"/>
    <p:sldId id="293" r:id="rId12"/>
    <p:sldId id="301" r:id="rId13"/>
    <p:sldId id="302" r:id="rId14"/>
    <p:sldId id="288" r:id="rId15"/>
    <p:sldId id="29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B228B9-00F5-4F7C-8B4F-24CC2E685B51}">
  <a:tblStyle styleId="{23B228B9-00F5-4F7C-8B4F-24CC2E685B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8FF"/>
          </a:solidFill>
        </a:fill>
      </a:tcStyle>
    </a:wholeTbl>
    <a:band1H>
      <a:tcTxStyle/>
      <a:tcStyle>
        <a:tcBdr/>
        <a:fill>
          <a:solidFill>
            <a:srgbClr val="CEF2F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F2F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4866"/>
    <p:restoredTop sz="88181"/>
  </p:normalViewPr>
  <p:slideViewPr>
    <p:cSldViewPr snapToGrid="0">
      <p:cViewPr varScale="1">
        <p:scale>
          <a:sx n="249" d="100"/>
          <a:sy n="249" d="100"/>
        </p:scale>
        <p:origin x="20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0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77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93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48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26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Uses web proxy</a:t>
            </a:r>
            <a:r>
              <a:rPr lang="en-US" baseline="0" dirty="0" smtClean="0"/>
              <a:t> to run tests </a:t>
            </a:r>
            <a:r>
              <a:rPr lang="mr-IN" baseline="0" dirty="0" smtClean="0"/>
              <a:t>–</a:t>
            </a:r>
            <a:r>
              <a:rPr lang="en-US" baseline="0" dirty="0" smtClean="0"/>
              <a:t> URL rewrite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If you use Selenium you need web drivers for platforms and for that platform for each browser </a:t>
            </a:r>
            <a:r>
              <a:rPr lang="mr-IN" baseline="0" dirty="0" smtClean="0"/>
              <a:t>–</a:t>
            </a:r>
            <a:r>
              <a:rPr lang="en-US" baseline="0" dirty="0" smtClean="0"/>
              <a:t> hassle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Run test on remote browsers including mobile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Isolated testing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each time a browser is opened by </a:t>
            </a:r>
            <a:r>
              <a:rPr lang="en-US" baseline="0" dirty="0" err="1" smtClean="0"/>
              <a:t>testCafe</a:t>
            </a:r>
            <a:r>
              <a:rPr lang="en-US" baseline="0" dirty="0" smtClean="0"/>
              <a:t> it is like a incognito window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Automatic waiting for page loads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Write test in the language you write you application </a:t>
            </a:r>
            <a:r>
              <a:rPr lang="mr-IN" dirty="0" smtClean="0"/>
              <a:t>–</a:t>
            </a:r>
            <a:r>
              <a:rPr lang="en-US" dirty="0" smtClean="0"/>
              <a:t> JS 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Waits</a:t>
            </a:r>
            <a:r>
              <a:rPr lang="en-US" baseline="0" dirty="0" smtClean="0"/>
              <a:t> for page loads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Speedy setup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Browser support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10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438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56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Cover">
  <p:cSld name="Presentation 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73852" y="799311"/>
            <a:ext cx="7585611" cy="241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  <a:defRPr sz="60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73852" y="3375892"/>
            <a:ext cx="7585612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0627" y="4723811"/>
            <a:ext cx="888026" cy="27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ing Agenda">
  <p:cSld name="Meeting Agend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603248" y="1594892"/>
            <a:ext cx="7937501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lain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718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718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5483" y="4733845"/>
            <a:ext cx="361532" cy="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Opt 1">
  <p:cSld name="Chapter Cover Opt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  <a:defRPr sz="60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5483" y="4733845"/>
            <a:ext cx="361532" cy="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tement Cover Opt 1">
  <p:cSld name="1_Statement Cover Opt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t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 Black"/>
              <a:buNone/>
              <a:defRPr sz="5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5483" y="4733845"/>
            <a:ext cx="361532" cy="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73852" y="1401951"/>
            <a:ext cx="7968163" cy="304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718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718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AutoNum type="arabicPeriod"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2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5483" y="4733845"/>
            <a:ext cx="361532" cy="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Two Columns">
  <p:cSld name="Title and Content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73852" y="1437651"/>
            <a:ext cx="3815268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06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706754" y="1437651"/>
            <a:ext cx="3835261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06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3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5483" y="4733845"/>
            <a:ext cx="361532" cy="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ERT Gradient + side text">
  <p:cSld name="INSERT Gradient + side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73853" y="1437651"/>
            <a:ext cx="2994538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06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9395" y="1496815"/>
            <a:ext cx="5114604" cy="287696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352740" y="2858737"/>
            <a:ext cx="4616786" cy="61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marR="0" lvl="3" indent="-558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Noto Sans Symbols"/>
              <a:buChar char="▪"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marR="0" lvl="4" indent="-482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oto Sans Symbols"/>
              <a:buChar char="▪"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marR="0" lvl="5" indent="-482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oto Sans Symbols"/>
              <a:buChar char="▪"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200400" marR="0" lvl="6" indent="-558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AutoNum type="arabicPeriod"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657600" marR="0" lvl="7" indent="-482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4114800" marR="0" lvl="8" indent="-482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AutoNum type="arabicPeriod"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352740" y="1903019"/>
            <a:ext cx="4616786" cy="32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4"/>
          </p:nvPr>
        </p:nvSpPr>
        <p:spPr>
          <a:xfrm>
            <a:off x="573852" y="753750"/>
            <a:ext cx="7968163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5483" y="4733845"/>
            <a:ext cx="361532" cy="36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">
  <p:cSld name="End Cov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779"/>
            <a:ext cx="918051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156023" y="2010229"/>
            <a:ext cx="7003440" cy="132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  <a:defRPr sz="60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156022" y="3375892"/>
            <a:ext cx="7003441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0627" y="4723811"/>
            <a:ext cx="888026" cy="27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t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718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718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4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573852" y="799311"/>
            <a:ext cx="7585611" cy="241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Autofit/>
          </a:bodyPr>
          <a:lstStyle/>
          <a:p>
            <a:pPr lvl="0"/>
            <a:r>
              <a:rPr lang="de-DE" sz="5400" dirty="0"/>
              <a:t>E2E TESTING WITH TESTCAFE AND CUCUMBER.JS</a:t>
            </a:r>
            <a:endParaRPr sz="54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573852" y="3375892"/>
            <a:ext cx="7585612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de-DE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Renato </a:t>
            </a:r>
            <a:r>
              <a:rPr lang="de-DE" sz="1800" b="0" i="0" u="none" strike="noStrike" cap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Ćurić</a:t>
            </a:r>
            <a:r>
              <a:rPr lang="de-DE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de-DE" sz="1800" b="0" i="0" u="none" strike="noStrike" cap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r>
              <a:rPr lang="de-DE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Engineer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73853" y="1437651"/>
            <a:ext cx="2994538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de-DE" sz="16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CONCEPT ON WHICH WE BASE OUR </a:t>
            </a:r>
            <a:r>
              <a:rPr lang="de-DE" sz="16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46569" y="408191"/>
            <a:ext cx="82508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de-DE" sz="3200" b="0" i="0" u="none" strike="noStrike" cap="none" dirty="0" smtClean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HOW DOES IT WORK?</a:t>
            </a:r>
            <a:endParaRPr sz="32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4167187" y="2395538"/>
            <a:ext cx="4976813" cy="186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de-DE" sz="4000" b="0" i="0" u="none" strike="noStrike" cap="none" dirty="0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COLLABORATION AND AUTOMATION</a:t>
            </a:r>
            <a:endParaRPr sz="72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4352740" y="1903019"/>
            <a:ext cx="4616786" cy="32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dirty="0" smtClean="0"/>
              <a:t>WITH THIS CONCEPT WE PUT EMPHASIS 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3" y="2356549"/>
            <a:ext cx="2097087" cy="16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1" y="1142999"/>
            <a:ext cx="2493247" cy="378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5" y="1689098"/>
            <a:ext cx="3144119" cy="2689225"/>
          </a:xfrm>
          <a:prstGeom prst="rect">
            <a:avLst/>
          </a:prstGeom>
        </p:spPr>
      </p:pic>
      <p:sp>
        <p:nvSpPr>
          <p:cNvPr id="10" name="Shape 212"/>
          <p:cNvSpPr txBox="1">
            <a:spLocks noGrp="1"/>
          </p:cNvSpPr>
          <p:nvPr>
            <p:ph type="title"/>
          </p:nvPr>
        </p:nvSpPr>
        <p:spPr>
          <a:xfrm>
            <a:off x="446569" y="408191"/>
            <a:ext cx="82508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de-DE" sz="3200" b="0" i="0" u="none" strike="noStrike" cap="none" dirty="0" smtClean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CUCUMBER TECH STACK</a:t>
            </a:r>
            <a:endParaRPr sz="32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71838" y="2771772"/>
            <a:ext cx="1057275" cy="5238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 Black"/>
              <a:buNone/>
            </a:pPr>
            <a:r>
              <a:rPr lang="de-DE" sz="5400" b="0" i="0" u="none" strike="noStrike" cap="none" dirty="0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 sz="54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99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 Black"/>
              <a:buNone/>
            </a:pPr>
            <a:r>
              <a:rPr lang="de-DE" sz="5400" b="0" i="0" u="none" strike="noStrike" cap="none" dirty="0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QUESTIONS</a:t>
            </a:r>
            <a:endParaRPr sz="54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438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1156023" y="2141376"/>
            <a:ext cx="7003440" cy="80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 sz="60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6000" b="0" i="0" u="none" strike="noStrike" cap="non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1"/>
          </p:nvPr>
        </p:nvSpPr>
        <p:spPr>
          <a:xfrm>
            <a:off x="1156022" y="2988487"/>
            <a:ext cx="7003441" cy="32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www.reply.com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 descr="Reply SpA - RUNNING MAN_White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8203" y="2057708"/>
            <a:ext cx="1167594" cy="116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de-DE" dirty="0" smtClean="0"/>
              <a:t>TALK</a:t>
            </a:r>
            <a:r>
              <a:rPr lang="de-DE" sz="3200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AGENDA</a:t>
            </a:r>
            <a:endParaRPr sz="32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03248" y="1594892"/>
            <a:ext cx="7937501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0063" marR="0" lvl="0" indent="-5000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</a:pPr>
            <a:r>
              <a:rPr lang="de-DE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  <a:p>
            <a:pPr marL="500063" marR="0" lvl="0" indent="-5000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TestCafe</a:t>
            </a:r>
            <a:r>
              <a:rPr lang="en-US" dirty="0"/>
              <a:t>?</a:t>
            </a:r>
            <a:endParaRPr dirty="0"/>
          </a:p>
          <a:p>
            <a:pPr marL="500063" marR="0" lvl="0" indent="-5000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Cucumber</a:t>
            </a:r>
            <a:r>
              <a:rPr lang="de-DE" dirty="0" smtClean="0"/>
              <a:t>?</a:t>
            </a:r>
            <a:endParaRPr dirty="0" smtClean="0"/>
          </a:p>
          <a:p>
            <a:pPr marL="500063" marR="0" lvl="0" indent="-5000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dirty="0" smtClean="0"/>
          </a:p>
          <a:p>
            <a:pPr marL="500063" marR="0" lvl="0" indent="-5000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</a:pPr>
            <a:r>
              <a:rPr lang="en-US" dirty="0" smtClean="0"/>
              <a:t>Demo</a:t>
            </a:r>
            <a:endParaRPr dirty="0"/>
          </a:p>
          <a:p>
            <a:pPr marL="500063" marR="0" lvl="0" indent="-5000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lain"/>
            </a:pPr>
            <a:r>
              <a:rPr lang="de-DE" dirty="0" err="1" smtClean="0"/>
              <a:t>Questions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37" y="2352675"/>
            <a:ext cx="2540000" cy="19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 sz="6000" b="0" i="0" u="none" strike="noStrike" cap="none" dirty="0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 sz="60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732075" y="3256126"/>
            <a:ext cx="768305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b="1" dirty="0"/>
              <a:t>End-to-end testing</a:t>
            </a:r>
            <a:r>
              <a:rPr lang="en-US" sz="2400" dirty="0"/>
              <a:t> is where you </a:t>
            </a:r>
            <a:r>
              <a:rPr lang="en-US" sz="2400" b="1" dirty="0"/>
              <a:t>test</a:t>
            </a:r>
            <a:r>
              <a:rPr lang="en-US" sz="2400" dirty="0"/>
              <a:t> your whole application from start to finish. It involves assuring that all the integrated pieces of an application function and work together as expected.</a:t>
            </a:r>
            <a:endParaRPr dirty="0"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8317" y="152881"/>
            <a:ext cx="3527995" cy="352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 sz="6000" b="0" i="0" u="none" strike="noStrike" cap="none" dirty="0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WHAT IS TESTCAFE?</a:t>
            </a:r>
            <a:endParaRPr sz="60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62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73852" y="1437651"/>
            <a:ext cx="3815268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</a:pPr>
            <a:r>
              <a:rPr lang="en-US" i="1" dirty="0"/>
              <a:t>A </a:t>
            </a:r>
            <a:r>
              <a:rPr lang="en-US" i="1" dirty="0" err="1"/>
              <a:t>Node.js</a:t>
            </a:r>
            <a:r>
              <a:rPr lang="en-US" i="1" dirty="0"/>
              <a:t> tool to automate end-to-end web </a:t>
            </a:r>
            <a:r>
              <a:rPr lang="en-US" i="1" dirty="0" smtClean="0"/>
              <a:t>that is: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</a:pPr>
            <a:endParaRPr lang="en-US" sz="16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de-DE" dirty="0" smtClean="0">
                <a:solidFill>
                  <a:srgbClr val="000000"/>
                </a:solidFill>
              </a:rPr>
              <a:t>Free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open </a:t>
            </a:r>
            <a:r>
              <a:rPr lang="de-DE" dirty="0" err="1" smtClean="0">
                <a:solidFill>
                  <a:srgbClr val="000000"/>
                </a:solidFill>
              </a:rPr>
              <a:t>source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set up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▪"/>
            </a:pPr>
            <a:r>
              <a:rPr lang="en-US" b="0" i="0" u="none" strike="noStrike" cap="none" dirty="0" smtClean="0">
                <a:solidFill>
                  <a:srgbClr val="000000"/>
                </a:solidFill>
                <a:sym typeface="Arial"/>
              </a:rPr>
              <a:t>Working on all popular environments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4706754" y="1437651"/>
            <a:ext cx="3835261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TestCafe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multiple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browsers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multiple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de-DE" dirty="0" smtClean="0">
                <a:solidFill>
                  <a:srgbClr val="000000"/>
                </a:solidFill>
              </a:rPr>
              <a:t>Write </a:t>
            </a:r>
            <a:r>
              <a:rPr lang="de-DE" dirty="0" err="1" smtClean="0">
                <a:solidFill>
                  <a:srgbClr val="000000"/>
                </a:solidFill>
              </a:rPr>
              <a:t>stable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tests</a:t>
            </a:r>
            <a:r>
              <a:rPr lang="de-DE" dirty="0" smtClean="0">
                <a:solidFill>
                  <a:srgbClr val="000000"/>
                </a:solidFill>
              </a:rPr>
              <a:t> in </a:t>
            </a:r>
            <a:r>
              <a:rPr lang="de-DE" dirty="0" err="1" smtClean="0">
                <a:solidFill>
                  <a:srgbClr val="000000"/>
                </a:solidFill>
              </a:rPr>
              <a:t>latest</a:t>
            </a:r>
            <a:r>
              <a:rPr lang="de-DE" dirty="0" smtClean="0">
                <a:solidFill>
                  <a:srgbClr val="000000"/>
                </a:solidFill>
              </a:rPr>
              <a:t> JS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TS </a:t>
            </a:r>
            <a:r>
              <a:rPr lang="de-DE" dirty="0" err="1" smtClean="0">
                <a:solidFill>
                  <a:srgbClr val="000000"/>
                </a:solidFill>
              </a:rPr>
              <a:t>versions</a:t>
            </a:r>
            <a:endParaRPr lang="de-DE" dirty="0" smtClean="0">
              <a:solidFill>
                <a:srgbClr val="0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de-DE" dirty="0" err="1" smtClean="0">
                <a:solidFill>
                  <a:srgbClr val="000000"/>
                </a:solidFill>
              </a:rPr>
              <a:t>Integrate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our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tests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with</a:t>
            </a:r>
            <a:r>
              <a:rPr lang="de-DE" dirty="0" smtClean="0">
                <a:solidFill>
                  <a:srgbClr val="000000"/>
                </a:solidFill>
              </a:rPr>
              <a:t> CI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de-DE" sz="3200" b="0" i="0" u="none" strike="noStrike" cap="none" dirty="0" smtClean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TESTCAFE IS</a:t>
            </a:r>
            <a:endParaRPr sz="32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3845242"/>
            <a:ext cx="4571999" cy="9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 sz="6000" b="0" i="0" u="none" strike="noStrike" cap="none" dirty="0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WHAT IS CUCUMBER.JS?</a:t>
            </a:r>
            <a:endParaRPr sz="60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104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73852" y="1437651"/>
            <a:ext cx="3331398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</a:pPr>
            <a:r>
              <a:rPr lang="en-US" i="1" dirty="0"/>
              <a:t>a JavaScript implementation of Cucumber and it is used for running automated tests written in plain </a:t>
            </a:r>
            <a:r>
              <a:rPr lang="en-US" i="1" dirty="0" smtClean="0"/>
              <a:t>language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4203382" y="1256676"/>
            <a:ext cx="4152895" cy="303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actually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r>
              <a:rPr lang="de-DE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point of truth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de-DE" dirty="0" smtClean="0">
                <a:solidFill>
                  <a:srgbClr val="000000"/>
                </a:solidFill>
              </a:rPr>
              <a:t>Living </a:t>
            </a:r>
            <a:r>
              <a:rPr lang="de-DE" dirty="0" err="1" smtClean="0">
                <a:solidFill>
                  <a:srgbClr val="000000"/>
                </a:solidFill>
              </a:rPr>
              <a:t>documentation</a:t>
            </a:r>
            <a:endParaRPr lang="de-DE" dirty="0" smtClean="0">
              <a:solidFill>
                <a:srgbClr val="000000"/>
              </a:solidFill>
            </a:endParaRPr>
          </a:p>
          <a:p>
            <a:pPr marL="285750" indent="-285750"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marL="285750" indent="-285750">
              <a:buClr>
                <a:schemeClr val="lt2"/>
              </a:buClr>
              <a:buSzPts val="2080"/>
              <a:buFont typeface="Noto Sans Symbols"/>
              <a:buChar char="▪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 smtClean="0"/>
              <a:t>rework</a:t>
            </a:r>
            <a:endParaRPr lang="de-DE" dirty="0"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73852" y="408191"/>
            <a:ext cx="7968163" cy="26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de-DE" sz="3200" b="0" i="0" u="none" strike="noStrike" cap="none" dirty="0" smtClean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CUCUMBER.JS IS</a:t>
            </a:r>
            <a:endParaRPr sz="32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49519"/>
            <a:ext cx="5705856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780889" y="1371684"/>
            <a:ext cx="7582223" cy="163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 Black"/>
              <a:buNone/>
            </a:pPr>
            <a:r>
              <a:rPr lang="de-DE" sz="6000" b="0" i="0" u="none" strike="noStrike" cap="none" dirty="0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HOW DOES IT WORK?</a:t>
            </a:r>
            <a:endParaRPr sz="6000" b="0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72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Systo Reply PRESENTATION WHITE 16.9">
  <a:themeElements>
    <a:clrScheme name="Impostazioni personalizzate 126">
      <a:dk1>
        <a:srgbClr val="FFFFFF"/>
      </a:dk1>
      <a:lt1>
        <a:srgbClr val="000000"/>
      </a:lt1>
      <a:dk2>
        <a:srgbClr val="053238"/>
      </a:dk2>
      <a:lt2>
        <a:srgbClr val="009EFF"/>
      </a:lt2>
      <a:accent1>
        <a:srgbClr val="4BDCFE"/>
      </a:accent1>
      <a:accent2>
        <a:srgbClr val="009EFF"/>
      </a:accent2>
      <a:accent3>
        <a:srgbClr val="644BF5"/>
      </a:accent3>
      <a:accent4>
        <a:srgbClr val="DE0C48"/>
      </a:accent4>
      <a:accent5>
        <a:srgbClr val="D743EB"/>
      </a:accent5>
      <a:accent6>
        <a:srgbClr val="23CC99"/>
      </a:accent6>
      <a:hlink>
        <a:srgbClr val="16A8BC"/>
      </a:hlink>
      <a:folHlink>
        <a:srgbClr val="84D8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246</Words>
  <Application>Microsoft Macintosh PowerPoint</Application>
  <PresentationFormat>On-screen Show 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</vt:lpstr>
      <vt:lpstr>Calibri</vt:lpstr>
      <vt:lpstr>Arial Black</vt:lpstr>
      <vt:lpstr>ComSysto Reply PRESENTATION WHITE 16.9</vt:lpstr>
      <vt:lpstr>E2E TESTING WITH TESTCAFE AND CUCUMBER.JS</vt:lpstr>
      <vt:lpstr>TALK AGENDA</vt:lpstr>
      <vt:lpstr>INTRODUCTION</vt:lpstr>
      <vt:lpstr>PowerPoint Presentation</vt:lpstr>
      <vt:lpstr>WHAT IS TESTCAFE?</vt:lpstr>
      <vt:lpstr>TESTCAFE IS</vt:lpstr>
      <vt:lpstr>WHAT IS CUCUMBER.JS?</vt:lpstr>
      <vt:lpstr>CUCUMBER.JS IS</vt:lpstr>
      <vt:lpstr>HOW DOES IT WORK?</vt:lpstr>
      <vt:lpstr>HOW DOES IT WORK?</vt:lpstr>
      <vt:lpstr>CUCUMBER TECH STACK</vt:lpstr>
      <vt:lpstr>DEMO</vt:lpstr>
      <vt:lpstr>QUESTIONS</vt:lpstr>
      <vt:lpstr>THANK YOU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 WITH TESTCAFE AND CUCUMBER.JS</dc:title>
  <cp:lastModifiedBy>Microsoft Office User</cp:lastModifiedBy>
  <cp:revision>17</cp:revision>
  <dcterms:modified xsi:type="dcterms:W3CDTF">2018-06-07T11:07:52Z</dcterms:modified>
</cp:coreProperties>
</file>