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8" r:id="rId4"/>
    <p:sldId id="260" r:id="rId5"/>
    <p:sldId id="275" r:id="rId6"/>
    <p:sldId id="291" r:id="rId7"/>
    <p:sldId id="279" r:id="rId8"/>
    <p:sldId id="287" r:id="rId9"/>
    <p:sldId id="281" r:id="rId10"/>
    <p:sldId id="288" r:id="rId11"/>
    <p:sldId id="284" r:id="rId12"/>
    <p:sldId id="283" r:id="rId13"/>
    <p:sldId id="276" r:id="rId14"/>
    <p:sldId id="292" r:id="rId15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76720" autoAdjust="0"/>
  </p:normalViewPr>
  <p:slideViewPr>
    <p:cSldViewPr snapToGrid="0">
      <p:cViewPr varScale="1">
        <p:scale>
          <a:sx n="58" d="100"/>
          <a:sy n="58" d="100"/>
        </p:scale>
        <p:origin x="179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98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8786-1BAF-4A1D-8B69-FF0BA2F1AC3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CBC6A-3C96-443B-B8B5-1F2FD9E3D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52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8E383-3F49-4F15-BD45-F0EB1FB35A19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E7B7A-15DA-4BF6-BDC6-99A7D1B3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26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 smtClean="0"/>
              <a:t>Boa </a:t>
            </a:r>
            <a:r>
              <a:rPr lang="pt-PT" sz="1100" dirty="0" smtClean="0"/>
              <a:t>tarde</a:t>
            </a:r>
            <a:endParaRPr lang="pt-PT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 smtClean="0"/>
              <a:t>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 smtClean="0"/>
              <a:t>Caso</a:t>
            </a:r>
            <a:r>
              <a:rPr lang="pt-PT" sz="1100" baseline="0" dirty="0" smtClean="0"/>
              <a:t> de Estudo</a:t>
            </a:r>
            <a:endParaRPr lang="pt-PT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GPU: testados Fermi e Kepler</a:t>
            </a:r>
          </a:p>
          <a:p>
            <a:r>
              <a:rPr lang="pt-PT" baseline="0" dirty="0" smtClean="0"/>
              <a:t>Kepler sempre melhor que Fermi (poder de computação bruto mais alto)</a:t>
            </a:r>
          </a:p>
          <a:p>
            <a:r>
              <a:rPr lang="pt-PT" baseline="0" dirty="0" smtClean="0"/>
              <a:t>Nem sempre melhor que CPU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Muitas dependencias entre tarefas</a:t>
            </a:r>
          </a:p>
          <a:p>
            <a:r>
              <a:rPr lang="pt-PT" baseline="0" dirty="0" smtClean="0"/>
              <a:t>Dificil ter multiplas tarefas concorrentes</a:t>
            </a:r>
          </a:p>
          <a:p>
            <a:r>
              <a:rPr lang="pt-PT" baseline="0" dirty="0" smtClean="0"/>
              <a:t>Tarefas indivisiveis -&gt; dispositivos ficam desaproveitados</a:t>
            </a:r>
          </a:p>
          <a:p>
            <a:endParaRPr lang="pt-PT" baseline="0" dirty="0" smtClean="0"/>
          </a:p>
          <a:p>
            <a:r>
              <a:rPr lang="pt-PT" baseline="0" dirty="0" smtClean="0"/>
              <a:t>Duas soluções possiveis:</a:t>
            </a:r>
          </a:p>
          <a:p>
            <a:pPr marL="228600" indent="-228600">
              <a:buAutoNum type="arabicPeriod"/>
            </a:pPr>
            <a:r>
              <a:rPr lang="pt-PT" baseline="0" dirty="0" smtClean="0"/>
              <a:t>Divisão manual das tarefas</a:t>
            </a:r>
          </a:p>
          <a:p>
            <a:pPr marL="0" indent="0">
              <a:buNone/>
            </a:pPr>
            <a:r>
              <a:rPr lang="pt-PT" baseline="0" dirty="0" smtClean="0"/>
              <a:t>O que o o GAMA oferece automaticamente</a:t>
            </a:r>
          </a:p>
          <a:p>
            <a:pPr marL="0" indent="0">
              <a:buNone/>
            </a:pPr>
            <a:r>
              <a:rPr lang="pt-PT" baseline="0" dirty="0" smtClean="0"/>
              <a:t>Implica que tarefas sequenciais iam por GPUs desaproveitados na mesma</a:t>
            </a:r>
          </a:p>
          <a:p>
            <a:pPr marL="0" indent="0">
              <a:buNone/>
            </a:pPr>
            <a:r>
              <a:rPr lang="pt-PT" baseline="0" dirty="0" smtClean="0"/>
              <a:t>Pouco aproveitamento na mesma</a:t>
            </a:r>
          </a:p>
          <a:p>
            <a:pPr marL="0" indent="0">
              <a:buNone/>
            </a:pPr>
            <a:endParaRPr lang="pt-PT" baseline="0" dirty="0" smtClean="0"/>
          </a:p>
          <a:p>
            <a:pPr marL="0" indent="0">
              <a:buNone/>
            </a:pPr>
            <a:r>
              <a:rPr lang="pt-PT" baseline="0" dirty="0" smtClean="0"/>
              <a:t>2. Iterações concorrentes (solução escolhida)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Bons resultados</a:t>
            </a:r>
          </a:p>
          <a:p>
            <a:r>
              <a:rPr lang="pt-PT" dirty="0" smtClean="0"/>
              <a:t>Ter</a:t>
            </a:r>
            <a:r>
              <a:rPr lang="pt-PT" baseline="0" dirty="0" smtClean="0"/>
              <a:t> em conta que CPU apenas escala até 6 threads</a:t>
            </a:r>
          </a:p>
          <a:p>
            <a:r>
              <a:rPr lang="pt-PT" baseline="0" dirty="0" smtClean="0"/>
              <a:t>6 threads + 8 GPUs = Speedup 8 em relação a sequencial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Implementação essencialmente “de graça” graças ao StarPU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Resultados fortemente afectados por</a:t>
            </a: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Escalonador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mais recursos nem sempre == mais eficiencia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Dmda não suporta tarefas paralelas, seria boa adição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Gestão de memória: importante (a julgar pelo efeito do dmda)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confirma ideia do StarPU sobre latência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PT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Usabilidade: não é perfeita.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GAMA dificil usar bibliotecas, ou portar apps já existentes. StarPU parece ser mais facil nisso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PPM espaço para mudanças (divisão da granularidade das tarefas)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MIC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Intro a HetPlats, e ás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Apresentar o caso de estudo, e as implementações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Resultados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Conclusões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Sistemas</a:t>
            </a:r>
            <a:r>
              <a:rPr lang="pt-PT" baseline="0" dirty="0" smtClean="0"/>
              <a:t> com diferentes: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archs,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modelos,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Memoria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Problemas introduzidos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Frameworks podem ser uteis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asd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aseline="0" dirty="0" smtClean="0"/>
              <a:t>Desenvolvido na UM, colaboração com 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aseline="0" dirty="0" smtClean="0"/>
              <a:t>Modelo de programação unificado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aseline="0" dirty="0" smtClean="0"/>
              <a:t>Sistema de Memoria Global: abstrai gestao da comunicação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aseline="0" dirty="0" smtClean="0"/>
              <a:t>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aseline="0" dirty="0" smtClean="0"/>
              <a:t>Dicing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Já mais desenvolvido.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Enfase</a:t>
            </a:r>
            <a:r>
              <a:rPr lang="pt-PT" baseline="0" dirty="0" smtClean="0"/>
              <a:t> nas transferencias de memória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No dicing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Multiple schedulers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GAMA: avaliação qualitativa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Caso de estudo: Volumes finitos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Ganhar experiencia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StarPU: caso mais robusto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Versões sem framework para comparação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PPM: algoritmo de ray tracing</a:t>
            </a:r>
          </a:p>
          <a:p>
            <a:endParaRPr lang="pt-PT" dirty="0" smtClean="0"/>
          </a:p>
          <a:p>
            <a:r>
              <a:rPr lang="pt-PT" dirty="0" smtClean="0"/>
              <a:t>Funciona de forma progressiva</a:t>
            </a:r>
          </a:p>
          <a:p>
            <a:r>
              <a:rPr lang="pt-PT" dirty="0" smtClean="0"/>
              <a:t>Cada iteração melhora o resultado final (imagem)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Apresentar diagrama</a:t>
            </a:r>
          </a:p>
          <a:p>
            <a:endParaRPr lang="pt-PT" dirty="0" smtClean="0"/>
          </a:p>
          <a:p>
            <a:r>
              <a:rPr lang="pt-PT" dirty="0" smtClean="0"/>
              <a:t>Usadas 3 abordagens</a:t>
            </a:r>
          </a:p>
          <a:p>
            <a:r>
              <a:rPr lang="pt-PT" dirty="0" smtClean="0"/>
              <a:t>CPU: OpenMP</a:t>
            </a:r>
          </a:p>
          <a:p>
            <a:r>
              <a:rPr lang="pt-PT" dirty="0" smtClean="0"/>
              <a:t>GPU:</a:t>
            </a:r>
            <a:r>
              <a:rPr lang="pt-PT" baseline="0" dirty="0" smtClean="0"/>
              <a:t> CUDA (não 100%). As tarefas sequenciais ficam em CPU</a:t>
            </a:r>
          </a:p>
          <a:p>
            <a:r>
              <a:rPr lang="pt-PT" baseline="0" dirty="0" smtClean="0"/>
              <a:t>São tarefas leves, mas implicam comunicação</a:t>
            </a:r>
            <a:endParaRPr lang="pt-PT" dirty="0" smtClean="0"/>
          </a:p>
          <a:p>
            <a:endParaRPr lang="pt-PT" dirty="0" smtClean="0"/>
          </a:p>
          <a:p>
            <a:r>
              <a:rPr lang="pt-PT" baseline="0" dirty="0" smtClean="0"/>
              <a:t>StarPU: reaproveitar implementações anteriores</a:t>
            </a:r>
          </a:p>
          <a:p>
            <a:r>
              <a:rPr lang="pt-PT" baseline="0" dirty="0" smtClean="0"/>
              <a:t>Permite iterações concorrentes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6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CPU: escala, mas apenas dentro de 1 CPU.</a:t>
            </a:r>
          </a:p>
          <a:p>
            <a:r>
              <a:rPr lang="pt-PT" baseline="0" dirty="0" smtClean="0"/>
              <a:t>Acima de 8 threads performance degrada</a:t>
            </a:r>
          </a:p>
          <a:p>
            <a:r>
              <a:rPr lang="pt-PT" baseline="0" dirty="0" smtClean="0"/>
              <a:t>Chega a ser pior que sequencial</a:t>
            </a:r>
          </a:p>
          <a:p>
            <a:endParaRPr lang="pt-PT" baseline="0" dirty="0" smtClean="0"/>
          </a:p>
          <a:p>
            <a:r>
              <a:rPr lang="pt-PT" baseline="0" dirty="0" smtClean="0"/>
              <a:t>Causa: memória NUMA, e muita contenção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E7B7A-15DA-4BF6-BDC6-99A7D1B3B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B0C0BD-A65D-4247-958A-5DA46FF8D5B7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532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3E1F-B238-4B07-BB8E-D66774D98598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82B7-86FD-4BD6-8EBF-A4B9E779734E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E6F1-49CA-4055-A604-DC4E5DA6AF1C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7A97-36C9-475C-BD5D-12CA698AFA34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2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CACB-9B90-4CC4-BC2E-942CF75D57C4}" type="datetime1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9B02-593E-4FDE-95C6-479587D48E51}" type="datetime1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5764-A373-4399-9323-7D8CCB254F80}" type="datetime1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8236-F3C9-4A0E-89E4-7D266B77B680}" type="datetime1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6895-6452-4860-A08E-ADA8E5CA86FB}" type="datetime1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BC34-3EA9-4670-AA84-FD3CC8FFB532}" type="datetime1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D4DE11-6E03-46C5-B935-5DE3C4A2DEA0}" type="datetime1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2BA4BC-5FB1-47E2-A545-FDA8D729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1426464"/>
            <a:ext cx="7063740" cy="319564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PT" sz="2800" dirty="0"/>
              <a:t>An Evaluation of </a:t>
            </a:r>
            <a:r>
              <a:rPr lang="pt-PT" sz="2800" dirty="0" smtClean="0"/>
              <a:t>the</a:t>
            </a:r>
            <a:br>
              <a:rPr lang="pt-PT" sz="2800" dirty="0" smtClean="0"/>
            </a:br>
            <a:r>
              <a:rPr lang="pt-PT" sz="2800" dirty="0" smtClean="0"/>
              <a:t>GAMA/StarPU Frameworks</a:t>
            </a:r>
            <a:br>
              <a:rPr lang="pt-PT" sz="2800" dirty="0" smtClean="0"/>
            </a:br>
            <a:r>
              <a:rPr lang="pt-PT" sz="2800" dirty="0" smtClean="0"/>
              <a:t>for </a:t>
            </a:r>
            <a:r>
              <a:rPr lang="pt-PT" sz="2800" dirty="0"/>
              <a:t>Heterogeneous Platforms:</a:t>
            </a:r>
            <a:r>
              <a:rPr lang="pt-PT" sz="3000" dirty="0"/>
              <a:t/>
            </a:r>
            <a:br>
              <a:rPr lang="pt-PT" sz="3000" dirty="0"/>
            </a:br>
            <a:r>
              <a:rPr lang="pt-PT" sz="2700" dirty="0"/>
              <a:t>t</a:t>
            </a:r>
            <a:r>
              <a:rPr lang="pt-PT" sz="2700" dirty="0" smtClean="0"/>
              <a:t>he </a:t>
            </a:r>
            <a:r>
              <a:rPr lang="pt-PT" sz="2700" dirty="0"/>
              <a:t>Progressive Photon Mapping Algorithm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5085566"/>
            <a:ext cx="7063740" cy="1406673"/>
          </a:xfrm>
        </p:spPr>
        <p:txBody>
          <a:bodyPr>
            <a:normAutofit/>
          </a:bodyPr>
          <a:lstStyle/>
          <a:p>
            <a:pPr algn="r"/>
            <a:r>
              <a:rPr lang="pt-PT" sz="1800" dirty="0"/>
              <a:t>Miguel Palhas</a:t>
            </a:r>
          </a:p>
          <a:p>
            <a:pPr algn="r"/>
            <a:r>
              <a:rPr lang="pt-PT" sz="1800" dirty="0" smtClean="0"/>
              <a:t>Prof</a:t>
            </a:r>
            <a:r>
              <a:rPr lang="pt-PT" sz="1800" dirty="0"/>
              <a:t>. Alberto </a:t>
            </a:r>
            <a:r>
              <a:rPr lang="pt-PT" sz="1800" dirty="0" smtClean="0"/>
              <a:t>Proença (advisor)</a:t>
            </a:r>
          </a:p>
          <a:p>
            <a:pPr algn="r"/>
            <a:r>
              <a:rPr lang="pt-PT" sz="1800" dirty="0" smtClean="0"/>
              <a:t>Prof</a:t>
            </a:r>
            <a:r>
              <a:rPr lang="pt-PT" sz="1800" dirty="0"/>
              <a:t>. </a:t>
            </a:r>
            <a:r>
              <a:rPr lang="pt-PT" sz="1800" dirty="0" smtClean="0"/>
              <a:t>Luís </a:t>
            </a:r>
            <a:r>
              <a:rPr lang="pt-PT" sz="1800" dirty="0"/>
              <a:t>Paulo </a:t>
            </a:r>
            <a:r>
              <a:rPr lang="pt-PT" sz="1800" dirty="0" smtClean="0"/>
              <a:t>Santos (co-advisor)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4709" y="0"/>
            <a:ext cx="5567130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PT" sz="1400" b="1" dirty="0" smtClean="0"/>
              <a:t>University of Minho</a:t>
            </a:r>
          </a:p>
          <a:p>
            <a:pPr algn="r">
              <a:lnSpc>
                <a:spcPct val="100000"/>
              </a:lnSpc>
            </a:pPr>
            <a:r>
              <a:rPr lang="pt-PT" sz="1400" b="1" dirty="0" smtClean="0"/>
              <a:t>Department of Informatics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946404" y="5085565"/>
            <a:ext cx="2688336" cy="140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sz="1800" dirty="0" smtClean="0"/>
          </a:p>
          <a:p>
            <a:pPr algn="r"/>
            <a:endParaRPr lang="pt-PT" sz="1800" dirty="0"/>
          </a:p>
          <a:p>
            <a:r>
              <a:rPr lang="pt-PT" sz="1800" dirty="0" smtClean="0"/>
              <a:t>Setembro 2013</a:t>
            </a:r>
          </a:p>
        </p:txBody>
      </p:sp>
    </p:spTree>
    <p:extLst>
      <p:ext uri="{BB962C8B-B14F-4D97-AF65-F5344CB8AC3E}">
        <p14:creationId xmlns:p14="http://schemas.microsoft.com/office/powerpoint/2010/main" val="10180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Results: GPU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80570" y="6315174"/>
            <a:ext cx="638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smtClean="0"/>
              <a:t>CPU:</a:t>
            </a:r>
            <a:r>
              <a:rPr lang="pt-PT" sz="1400" dirty="0" smtClean="0"/>
              <a:t> 2x Xeon E5-2670 2.66GHz, 8 cores each, </a:t>
            </a:r>
            <a:r>
              <a:rPr lang="pt-PT" sz="1400" b="1" dirty="0" smtClean="0"/>
              <a:t>Fermi:</a:t>
            </a:r>
            <a:r>
              <a:rPr lang="pt-PT" sz="1400" dirty="0" smtClean="0"/>
              <a:t> C2090, </a:t>
            </a:r>
            <a:r>
              <a:rPr lang="pt-PT" sz="1400" b="1" dirty="0" smtClean="0"/>
              <a:t>Kepler:</a:t>
            </a:r>
            <a:r>
              <a:rPr lang="pt-PT" sz="1400" dirty="0" smtClean="0"/>
              <a:t> K20m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70" y="2061402"/>
            <a:ext cx="5878911" cy="3527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9090" y="1758844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Speedup CPU </a:t>
            </a:r>
            <a:r>
              <a:rPr lang="pt-PT" sz="1600" dirty="0"/>
              <a:t>vs </a:t>
            </a:r>
            <a:r>
              <a:rPr lang="pt-PT" sz="1600" dirty="0" smtClean="0"/>
              <a:t>GPU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35551" y="560558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Efficiency vs CPU is input-dependant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Iteration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2"/>
            <a:ext cx="4289714" cy="2477475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PT" sz="1600" dirty="0" smtClean="0"/>
          </a:p>
          <a:p>
            <a:pPr>
              <a:lnSpc>
                <a:spcPct val="150000"/>
              </a:lnSpc>
            </a:pPr>
            <a:r>
              <a:rPr lang="pt-PT" sz="1600" dirty="0" smtClean="0"/>
              <a:t>Dependencies limit task-level concurrency</a:t>
            </a:r>
          </a:p>
          <a:p>
            <a:pPr>
              <a:lnSpc>
                <a:spcPct val="150000"/>
              </a:lnSpc>
            </a:pPr>
            <a:endParaRPr lang="pt-PT" sz="1600" dirty="0"/>
          </a:p>
          <a:p>
            <a:pPr>
              <a:lnSpc>
                <a:spcPct val="150000"/>
              </a:lnSpc>
            </a:pPr>
            <a:r>
              <a:rPr lang="pt-PT" sz="1600" dirty="0" smtClean="0"/>
              <a:t>Two possible solutions:</a:t>
            </a:r>
          </a:p>
          <a:p>
            <a:pPr lvl="1">
              <a:lnSpc>
                <a:spcPct val="150000"/>
              </a:lnSpc>
              <a:buSzPct val="150000"/>
              <a:buFont typeface="Wingdings 2" panose="05020102010507070707" pitchFamily="18" charset="2"/>
              <a:buChar char=""/>
            </a:pPr>
            <a:r>
              <a:rPr lang="pt-PT" sz="1600" dirty="0" smtClean="0"/>
              <a:t>Adjust task granularity (split tasks)</a:t>
            </a:r>
            <a:endParaRPr lang="pt-PT" sz="1750" dirty="0" smtClean="0"/>
          </a:p>
          <a:p>
            <a:pPr lvl="1">
              <a:lnSpc>
                <a:spcPct val="150000"/>
              </a:lnSpc>
              <a:buSzPct val="150000"/>
              <a:buFont typeface="Wingdings 2" panose="05020102010507070707" pitchFamily="18" charset="2"/>
              <a:buChar char=""/>
            </a:pPr>
            <a:r>
              <a:rPr lang="pt-PT" sz="1600" dirty="0" smtClean="0"/>
              <a:t>Use concurrent iterations</a:t>
            </a:r>
          </a:p>
          <a:p>
            <a:pPr>
              <a:lnSpc>
                <a:spcPct val="150000"/>
              </a:lnSpc>
            </a:pPr>
            <a:endParaRPr lang="pt-PT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8418" y="6303229"/>
            <a:ext cx="2956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Dependency graph of a single iteration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70" y="365760"/>
            <a:ext cx="3523113" cy="59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0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Results: Concurrent Iterations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9904" y="1709250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Final speedup (luxball scene only)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280570" y="6315174"/>
            <a:ext cx="638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smtClean="0"/>
              <a:t>CPU:</a:t>
            </a:r>
            <a:r>
              <a:rPr lang="pt-PT" sz="1400" dirty="0" smtClean="0"/>
              <a:t> 2x Xeon E5-2670 2.66GHz, 8 cores each, </a:t>
            </a:r>
            <a:r>
              <a:rPr lang="pt-PT" sz="1400" b="1" dirty="0" smtClean="0"/>
              <a:t>Fermi:</a:t>
            </a:r>
            <a:r>
              <a:rPr lang="pt-PT" sz="1400" dirty="0" smtClean="0"/>
              <a:t> C2090, </a:t>
            </a:r>
            <a:r>
              <a:rPr lang="pt-PT" sz="1400" b="1" dirty="0" smtClean="0"/>
              <a:t>Kepler:</a:t>
            </a:r>
            <a:r>
              <a:rPr lang="pt-PT" sz="1400" dirty="0" smtClean="0"/>
              <a:t> K20m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29" y="2065732"/>
            <a:ext cx="5785588" cy="34713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30085" y="5556797"/>
            <a:ext cx="553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Better speedups with “free” concurrent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5740" lvl="1" indent="0">
              <a:lnSpc>
                <a:spcPct val="150000"/>
              </a:lnSpc>
              <a:buNone/>
            </a:pPr>
            <a:r>
              <a:rPr lang="pt-PT" sz="1800" dirty="0" smtClean="0"/>
              <a:t>Many factors impact performance</a:t>
            </a:r>
          </a:p>
          <a:p>
            <a:pPr lvl="2">
              <a:lnSpc>
                <a:spcPct val="150000"/>
              </a:lnSpc>
            </a:pPr>
            <a:r>
              <a:rPr lang="pt-PT" sz="1800" dirty="0" smtClean="0"/>
              <a:t>Scheduler</a:t>
            </a:r>
          </a:p>
          <a:p>
            <a:pPr lvl="2">
              <a:lnSpc>
                <a:spcPct val="150000"/>
              </a:lnSpc>
            </a:pPr>
            <a:r>
              <a:rPr lang="pt-PT" sz="1800" dirty="0" smtClean="0"/>
              <a:t>Memory management</a:t>
            </a:r>
          </a:p>
          <a:p>
            <a:pPr lvl="1">
              <a:lnSpc>
                <a:spcPct val="150000"/>
              </a:lnSpc>
            </a:pPr>
            <a:endParaRPr lang="pt-PT" sz="1950" dirty="0"/>
          </a:p>
          <a:p>
            <a:pPr marL="205740" lvl="1" indent="0">
              <a:lnSpc>
                <a:spcPct val="150000"/>
              </a:lnSpc>
              <a:buNone/>
            </a:pPr>
            <a:r>
              <a:rPr lang="pt-PT" sz="1950" dirty="0" smtClean="0"/>
              <a:t>Framework usability can be a problem</a:t>
            </a:r>
          </a:p>
          <a:p>
            <a:pPr marL="205740" lvl="1" indent="0">
              <a:lnSpc>
                <a:spcPct val="150000"/>
              </a:lnSpc>
              <a:buNone/>
            </a:pPr>
            <a:endParaRPr lang="pt-PT" sz="1800" dirty="0"/>
          </a:p>
          <a:p>
            <a:pPr marL="205740" lvl="1" indent="0">
              <a:lnSpc>
                <a:spcPct val="150000"/>
              </a:lnSpc>
              <a:buNone/>
            </a:pPr>
            <a:r>
              <a:rPr lang="pt-PT" sz="1800" dirty="0" smtClean="0"/>
              <a:t>Other approaches can still be attempted on the case study (e.g.: task division)</a:t>
            </a:r>
          </a:p>
          <a:p>
            <a:pPr marL="205740" lvl="1" indent="0">
              <a:lnSpc>
                <a:spcPct val="150000"/>
              </a:lnSpc>
              <a:buNone/>
            </a:pPr>
            <a:endParaRPr lang="pt-PT" sz="1800" dirty="0"/>
          </a:p>
          <a:p>
            <a:pPr marL="205740" lvl="1" indent="0">
              <a:lnSpc>
                <a:spcPct val="150000"/>
              </a:lnSpc>
              <a:buNone/>
            </a:pPr>
            <a:r>
              <a:rPr lang="pt-PT" sz="1800" smtClean="0"/>
              <a:t>Intel </a:t>
            </a:r>
            <a:r>
              <a:rPr lang="pt-PT" sz="1800" smtClean="0"/>
              <a:t>MIC...</a:t>
            </a:r>
            <a:endParaRPr lang="pt-PT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1426464"/>
            <a:ext cx="7063740" cy="319564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PT" sz="2800" dirty="0"/>
              <a:t>An Evaluation of </a:t>
            </a:r>
            <a:r>
              <a:rPr lang="pt-PT" sz="2800" dirty="0" smtClean="0"/>
              <a:t>the</a:t>
            </a:r>
            <a:br>
              <a:rPr lang="pt-PT" sz="2800" dirty="0" smtClean="0"/>
            </a:br>
            <a:r>
              <a:rPr lang="pt-PT" sz="2800" dirty="0" smtClean="0"/>
              <a:t>GAMA/StarPU Frameworks</a:t>
            </a:r>
            <a:br>
              <a:rPr lang="pt-PT" sz="2800" dirty="0" smtClean="0"/>
            </a:br>
            <a:r>
              <a:rPr lang="pt-PT" sz="2800" dirty="0" smtClean="0"/>
              <a:t>for </a:t>
            </a:r>
            <a:r>
              <a:rPr lang="pt-PT" sz="2800" dirty="0"/>
              <a:t>Heterogeneous Platforms:</a:t>
            </a:r>
            <a:r>
              <a:rPr lang="pt-PT" sz="3000" dirty="0"/>
              <a:t/>
            </a:r>
            <a:br>
              <a:rPr lang="pt-PT" sz="3000" dirty="0"/>
            </a:br>
            <a:r>
              <a:rPr lang="pt-PT" sz="2700" dirty="0"/>
              <a:t>t</a:t>
            </a:r>
            <a:r>
              <a:rPr lang="pt-PT" sz="2700" dirty="0" smtClean="0"/>
              <a:t>he </a:t>
            </a:r>
            <a:r>
              <a:rPr lang="pt-PT" sz="2700" dirty="0"/>
              <a:t>Progressive Photon Mapping Algorithm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5085566"/>
            <a:ext cx="7063740" cy="1406673"/>
          </a:xfrm>
        </p:spPr>
        <p:txBody>
          <a:bodyPr>
            <a:normAutofit/>
          </a:bodyPr>
          <a:lstStyle/>
          <a:p>
            <a:pPr algn="r"/>
            <a:r>
              <a:rPr lang="pt-PT" sz="1800" dirty="0"/>
              <a:t>Miguel Palhas</a:t>
            </a:r>
          </a:p>
          <a:p>
            <a:pPr algn="r"/>
            <a:r>
              <a:rPr lang="pt-PT" sz="1800" dirty="0" smtClean="0"/>
              <a:t>Prof</a:t>
            </a:r>
            <a:r>
              <a:rPr lang="pt-PT" sz="1800" dirty="0"/>
              <a:t>. Alberto </a:t>
            </a:r>
            <a:r>
              <a:rPr lang="pt-PT" sz="1800" dirty="0" smtClean="0"/>
              <a:t>Proença (advisor)</a:t>
            </a:r>
          </a:p>
          <a:p>
            <a:pPr algn="r"/>
            <a:r>
              <a:rPr lang="pt-PT" sz="1800" dirty="0" smtClean="0"/>
              <a:t>Prof</a:t>
            </a:r>
            <a:r>
              <a:rPr lang="pt-PT" sz="1800" dirty="0"/>
              <a:t>. </a:t>
            </a:r>
            <a:r>
              <a:rPr lang="pt-PT" sz="1800" dirty="0" smtClean="0"/>
              <a:t>Luís </a:t>
            </a:r>
            <a:r>
              <a:rPr lang="pt-PT" sz="1800" dirty="0"/>
              <a:t>Paulo </a:t>
            </a:r>
            <a:r>
              <a:rPr lang="pt-PT" sz="1800" dirty="0" smtClean="0"/>
              <a:t>Santos (co-advisor)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4709" y="0"/>
            <a:ext cx="5567130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PT" sz="1400" b="1" dirty="0" smtClean="0"/>
              <a:t>University of Minho</a:t>
            </a:r>
          </a:p>
          <a:p>
            <a:pPr algn="r">
              <a:lnSpc>
                <a:spcPct val="100000"/>
              </a:lnSpc>
            </a:pPr>
            <a:r>
              <a:rPr lang="pt-PT" sz="1400" b="1" dirty="0" smtClean="0"/>
              <a:t>Department of Informatics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946404" y="5085565"/>
            <a:ext cx="2688336" cy="140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sz="1800" dirty="0" smtClean="0"/>
          </a:p>
          <a:p>
            <a:pPr algn="r"/>
            <a:endParaRPr lang="pt-PT" sz="1800" dirty="0"/>
          </a:p>
          <a:p>
            <a:r>
              <a:rPr lang="pt-PT" sz="1800" dirty="0" smtClean="0"/>
              <a:t>Setembro 2013</a:t>
            </a:r>
          </a:p>
        </p:txBody>
      </p:sp>
    </p:spTree>
    <p:extLst>
      <p:ext uri="{BB962C8B-B14F-4D97-AF65-F5344CB8AC3E}">
        <p14:creationId xmlns:p14="http://schemas.microsoft.com/office/powerpoint/2010/main" val="1672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800" dirty="0" smtClean="0"/>
              <a:t>Heterogeneous Platforms</a:t>
            </a:r>
          </a:p>
          <a:p>
            <a:pPr>
              <a:lnSpc>
                <a:spcPct val="150000"/>
              </a:lnSpc>
            </a:pPr>
            <a:r>
              <a:rPr lang="pt-PT" sz="1800" dirty="0" smtClean="0"/>
              <a:t>GAMA &amp; StarPU</a:t>
            </a:r>
          </a:p>
          <a:p>
            <a:pPr>
              <a:lnSpc>
                <a:spcPct val="150000"/>
              </a:lnSpc>
            </a:pPr>
            <a:r>
              <a:rPr lang="pt-PT" sz="1800" dirty="0" smtClean="0"/>
              <a:t>Progressive Photon Mapping</a:t>
            </a:r>
          </a:p>
          <a:p>
            <a:pPr>
              <a:lnSpc>
                <a:spcPct val="150000"/>
              </a:lnSpc>
            </a:pPr>
            <a:r>
              <a:rPr lang="pt-PT" sz="1800" dirty="0" smtClean="0"/>
              <a:t>Approaches</a:t>
            </a:r>
          </a:p>
          <a:p>
            <a:pPr>
              <a:lnSpc>
                <a:spcPct val="150000"/>
              </a:lnSpc>
            </a:pPr>
            <a:r>
              <a:rPr lang="pt-PT" sz="1800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pt-PT" sz="1800" dirty="0" smtClean="0"/>
              <a:t>Conclusions</a:t>
            </a:r>
            <a:endParaRPr lang="pt-PT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2BA4BC-5FB1-47E2-A545-FDA8D729B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Heterogeneous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Multiple computational units</a:t>
            </a:r>
            <a:r>
              <a:rPr lang="en-US" sz="1600" dirty="0" smtClean="0"/>
              <a:t> with different…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Architectures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Execution models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Memory hierarchies</a:t>
            </a:r>
          </a:p>
          <a:p>
            <a:pPr marL="0" indent="0">
              <a:lnSpc>
                <a:spcPct val="100000"/>
              </a:lnSpc>
              <a:buNone/>
            </a:pPr>
            <a:endParaRPr lang="pt-PT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Several problems are introduced: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Programming</a:t>
            </a:r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Communication</a:t>
            </a:r>
            <a:endParaRPr lang="pt-PT" sz="1600" dirty="0"/>
          </a:p>
          <a:p>
            <a:pPr lvl="1">
              <a:lnSpc>
                <a:spcPct val="100000"/>
              </a:lnSpc>
            </a:pPr>
            <a:r>
              <a:rPr lang="pt-PT" sz="1600" dirty="0" smtClean="0"/>
              <a:t>Scheduling</a:t>
            </a:r>
          </a:p>
          <a:p>
            <a:pPr lvl="1">
              <a:lnSpc>
                <a:spcPct val="100000"/>
              </a:lnSpc>
            </a:pPr>
            <a:endParaRPr lang="pt-P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pt-PT" sz="1600" dirty="0" smtClean="0"/>
              <a:t>Frameworks can provide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1406" y="6445375"/>
            <a:ext cx="2784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Illustration of a heterogeneous platform</a:t>
            </a:r>
            <a:endParaRPr lang="en-US" sz="10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0608318"/>
              </p:ext>
            </p:extLst>
          </p:nvPr>
        </p:nvGraphicFramePr>
        <p:xfrm>
          <a:off x="4871405" y="1691322"/>
          <a:ext cx="2784508" cy="485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Visio" r:id="rId4" imgW="3514813" imgH="6124667" progId="Visio.Drawing.15">
                  <p:embed/>
                </p:oleObj>
              </mc:Choice>
              <mc:Fallback>
                <p:oleObj name="Visio" r:id="rId4" imgW="3514813" imgH="612466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1405" y="1691322"/>
                        <a:ext cx="2784508" cy="485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9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GAMA </a:t>
            </a:r>
            <a:r>
              <a:rPr lang="pt-PT" sz="2800" i="1" dirty="0" smtClean="0"/>
              <a:t>(GPU And Multicore Aware)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130" y="1828801"/>
            <a:ext cx="2955470" cy="4351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pt-PT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PT" sz="1800" dirty="0" smtClean="0"/>
              <a:t>Unified </a:t>
            </a:r>
            <a:r>
              <a:rPr lang="pt-PT" sz="1800" dirty="0"/>
              <a:t>Programming and</a:t>
            </a:r>
            <a:br>
              <a:rPr lang="pt-PT" sz="1800" dirty="0"/>
            </a:br>
            <a:r>
              <a:rPr lang="pt-PT" sz="1800" dirty="0"/>
              <a:t>Execution </a:t>
            </a:r>
            <a:r>
              <a:rPr lang="pt-PT" sz="1800" dirty="0" smtClean="0"/>
              <a:t>Model</a:t>
            </a:r>
          </a:p>
          <a:p>
            <a:pPr>
              <a:lnSpc>
                <a:spcPct val="100000"/>
              </a:lnSpc>
            </a:pPr>
            <a:endParaRPr lang="pt-PT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PT" sz="1800" dirty="0" smtClean="0"/>
              <a:t>Global Memory Space</a:t>
            </a:r>
          </a:p>
          <a:p>
            <a:pPr marL="0" indent="0">
              <a:lnSpc>
                <a:spcPct val="100000"/>
              </a:lnSpc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Heterogeneous Earliest Finish Time (</a:t>
            </a:r>
            <a:r>
              <a:rPr lang="pt-PT" sz="1800" b="1" dirty="0"/>
              <a:t>HEFT</a:t>
            </a:r>
            <a:r>
              <a:rPr lang="pt-PT" sz="1800" dirty="0"/>
              <a:t>) </a:t>
            </a:r>
            <a:r>
              <a:rPr lang="pt-PT" sz="1800" dirty="0" smtClean="0"/>
              <a:t>policy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Task division:</a:t>
            </a:r>
          </a:p>
          <a:p>
            <a:pPr lvl="1"/>
            <a:r>
              <a:rPr lang="pt-PT" sz="1800" dirty="0"/>
              <a:t>Increase granularity</a:t>
            </a:r>
          </a:p>
          <a:p>
            <a:pPr lvl="1"/>
            <a:r>
              <a:rPr lang="pt-PT" sz="1800" dirty="0"/>
              <a:t>Adjust to each device</a:t>
            </a:r>
          </a:p>
          <a:p>
            <a:pPr marL="0" indent="0">
              <a:buNone/>
            </a:pPr>
            <a:endParaRPr lang="pt-PT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2BA4BC-5FB1-47E2-A545-FDA8D729BD8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599" y="5146399"/>
            <a:ext cx="4595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GAMA memory model</a:t>
            </a:r>
            <a:endParaRPr lang="en-US" sz="10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4921981"/>
              </p:ext>
            </p:extLst>
          </p:nvPr>
        </p:nvGraphicFramePr>
        <p:xfrm>
          <a:off x="3572805" y="1828802"/>
          <a:ext cx="4680407" cy="342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Visio" r:id="rId4" imgW="5181483" imgH="3790937" progId="Visio.Drawing.15">
                  <p:embed/>
                </p:oleObj>
              </mc:Choice>
              <mc:Fallback>
                <p:oleObj name="Visio" r:id="rId4" imgW="5181483" imgH="37909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2805" y="1828802"/>
                        <a:ext cx="4680407" cy="3424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9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StarPU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800" dirty="0" smtClean="0"/>
              <a:t>Similar goals to GAMA</a:t>
            </a:r>
          </a:p>
          <a:p>
            <a:pPr>
              <a:lnSpc>
                <a:spcPct val="100000"/>
              </a:lnSpc>
            </a:pPr>
            <a:endParaRPr lang="pt-PT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PT" sz="1800" dirty="0" smtClean="0"/>
              <a:t>Focus on memory transfer costs</a:t>
            </a:r>
          </a:p>
          <a:p>
            <a:pPr marL="0" indent="0">
              <a:lnSpc>
                <a:spcPct val="100000"/>
              </a:lnSpc>
              <a:buNone/>
            </a:pPr>
            <a:endParaRPr lang="pt-PT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PT" sz="1800" dirty="0" smtClean="0"/>
              <a:t>Tasks are undividable</a:t>
            </a:r>
          </a:p>
          <a:p>
            <a:pPr marL="0" indent="0">
              <a:lnSpc>
                <a:spcPct val="100000"/>
              </a:lnSpc>
              <a:buNone/>
            </a:pPr>
            <a:endParaRPr lang="pt-PT" sz="1800" dirty="0"/>
          </a:p>
          <a:p>
            <a:pPr marL="0" lvl="1" indent="0">
              <a:lnSpc>
                <a:spcPct val="100000"/>
              </a:lnSpc>
              <a:spcBef>
                <a:spcPts val="1050"/>
              </a:spcBef>
              <a:spcAft>
                <a:spcPts val="150"/>
              </a:spcAft>
              <a:buSzPct val="80000"/>
              <a:buNone/>
            </a:pPr>
            <a:r>
              <a:rPr lang="pt-PT" sz="1800" dirty="0" smtClean="0"/>
              <a:t>Scheduling: multiple available</a:t>
            </a:r>
          </a:p>
          <a:p>
            <a:pPr marL="491490" lvl="2" indent="-285750">
              <a:lnSpc>
                <a:spcPct val="100000"/>
              </a:lnSpc>
              <a:spcBef>
                <a:spcPts val="1050"/>
              </a:spcBef>
              <a:spcAft>
                <a:spcPts val="150"/>
              </a:spcAft>
              <a:buSzPct val="80000"/>
            </a:pPr>
            <a:r>
              <a:rPr lang="pt-PT" sz="1800" b="1" dirty="0" smtClean="0"/>
              <a:t>dmda</a:t>
            </a:r>
            <a:r>
              <a:rPr lang="pt-PT" sz="1800" dirty="0"/>
              <a:t>: data-aware </a:t>
            </a:r>
            <a:r>
              <a:rPr lang="pt-PT" sz="1800" dirty="0" smtClean="0"/>
              <a:t>HEFT</a:t>
            </a:r>
          </a:p>
          <a:p>
            <a:pPr marL="491490" lvl="2" indent="-285750">
              <a:lnSpc>
                <a:spcPct val="100000"/>
              </a:lnSpc>
              <a:spcBef>
                <a:spcPts val="1050"/>
              </a:spcBef>
              <a:spcAft>
                <a:spcPts val="150"/>
              </a:spcAft>
              <a:buSzPct val="80000"/>
            </a:pPr>
            <a:r>
              <a:rPr lang="pt-PT" sz="1800" dirty="0" smtClean="0"/>
              <a:t>...</a:t>
            </a:r>
            <a:endParaRPr lang="pt-PT" sz="1800" dirty="0"/>
          </a:p>
          <a:p>
            <a:pPr marL="0" indent="0">
              <a:lnSpc>
                <a:spcPct val="100000"/>
              </a:lnSpc>
              <a:buNone/>
            </a:pPr>
            <a:endParaRPr lang="pt-PT" sz="1800" dirty="0" smtClean="0"/>
          </a:p>
          <a:p>
            <a:pPr marL="0" indent="0">
              <a:lnSpc>
                <a:spcPct val="100000"/>
              </a:lnSpc>
              <a:buNone/>
            </a:pPr>
            <a:endParaRPr lang="pt-PT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824" y="2329129"/>
            <a:ext cx="4054190" cy="21917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8017" y="4658354"/>
            <a:ext cx="3652997" cy="49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350" kern="1200" spc="8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400" dirty="0" smtClean="0"/>
              <a:t>StarPU codelet structure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64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2"/>
            <a:ext cx="5385385" cy="24774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PT" sz="1800" b="1" dirty="0" smtClean="0"/>
              <a:t>GAMA</a:t>
            </a:r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2D Finite volume method</a:t>
            </a:r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Qualitative analysis only</a:t>
            </a:r>
          </a:p>
          <a:p>
            <a:pPr lvl="1">
              <a:lnSpc>
                <a:spcPct val="150000"/>
              </a:lnSpc>
            </a:pPr>
            <a:endParaRPr lang="pt-PT" sz="1800" dirty="0" smtClean="0"/>
          </a:p>
          <a:p>
            <a:pPr>
              <a:lnSpc>
                <a:spcPct val="150000"/>
              </a:lnSpc>
            </a:pPr>
            <a:r>
              <a:rPr lang="pt-PT" sz="1800" b="1" dirty="0" smtClean="0"/>
              <a:t>StarPU</a:t>
            </a:r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Progressive Photon Mapping</a:t>
            </a:r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Framework-less approaches for compariso</a:t>
            </a:r>
            <a:r>
              <a:rPr lang="pt-PT" sz="1800" dirty="0"/>
              <a:t>n</a:t>
            </a:r>
            <a:endParaRPr lang="pt-PT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 Study:</a:t>
            </a:r>
            <a:br>
              <a:rPr lang="pt-PT" dirty="0" smtClean="0"/>
            </a:br>
            <a:r>
              <a:rPr lang="pt-PT" dirty="0" smtClean="0"/>
              <a:t>Progressive Photon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2"/>
            <a:ext cx="7269480" cy="2477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pt-PT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PT" sz="1800" dirty="0" smtClean="0"/>
              <a:t>Global illumination algorithm:</a:t>
            </a:r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Photons are traced within the scene</a:t>
            </a:r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Iterative method. Each iteration improves final result</a:t>
            </a:r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Probabilistic </a:t>
            </a:r>
            <a:r>
              <a:rPr lang="pt-PT" sz="1800" dirty="0"/>
              <a:t>approach removes </a:t>
            </a:r>
            <a:r>
              <a:rPr lang="pt-PT" sz="1800" dirty="0" smtClean="0"/>
              <a:t>iteration dependencies</a:t>
            </a:r>
            <a:endParaRPr lang="pt-PT" sz="1800" dirty="0"/>
          </a:p>
          <a:p>
            <a:pPr lvl="1">
              <a:lnSpc>
                <a:spcPct val="150000"/>
              </a:lnSpc>
            </a:pPr>
            <a:endParaRPr lang="pt-PT" sz="1800" dirty="0" smtClean="0"/>
          </a:p>
          <a:p>
            <a:pPr lvl="1">
              <a:lnSpc>
                <a:spcPct val="150000"/>
              </a:lnSpc>
            </a:pPr>
            <a:endParaRPr lang="pt-PT" sz="1800" dirty="0" smtClean="0"/>
          </a:p>
          <a:p>
            <a:pPr marL="0" indent="0">
              <a:lnSpc>
                <a:spcPct val="150000"/>
              </a:lnSpc>
              <a:buNone/>
            </a:pPr>
            <a:endParaRPr lang="pt-PT" sz="1800" dirty="0" smtClean="0"/>
          </a:p>
          <a:p>
            <a:pPr marL="0" indent="0">
              <a:lnSpc>
                <a:spcPct val="150000"/>
              </a:lnSpc>
              <a:buNone/>
            </a:pPr>
            <a:endParaRPr lang="pt-PT" sz="1800" dirty="0"/>
          </a:p>
          <a:p>
            <a:pPr lvl="1">
              <a:lnSpc>
                <a:spcPct val="100000"/>
              </a:lnSpc>
            </a:pPr>
            <a:endParaRPr lang="pt-PT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3" y="4306277"/>
            <a:ext cx="8484333" cy="2551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2394" y="4365924"/>
                <a:ext cx="400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94" y="4365924"/>
                <a:ext cx="40083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27046" y="4365924"/>
                <a:ext cx="400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046" y="4365924"/>
                <a:ext cx="400833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01698" y="4365924"/>
                <a:ext cx="400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98" y="4365924"/>
                <a:ext cx="40083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2"/>
            <a:ext cx="4289714" cy="24774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PT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PT" sz="1800" b="1" dirty="0" smtClean="0"/>
              <a:t>CPU</a:t>
            </a:r>
            <a:r>
              <a:rPr lang="pt-PT" sz="1800" dirty="0" smtClean="0"/>
              <a:t> (OpenMP)</a:t>
            </a:r>
          </a:p>
          <a:p>
            <a:pPr>
              <a:lnSpc>
                <a:spcPct val="150000"/>
              </a:lnSpc>
            </a:pPr>
            <a:endParaRPr lang="pt-PT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PT" sz="1800" b="1" dirty="0" smtClean="0"/>
              <a:t>GPU</a:t>
            </a:r>
            <a:r>
              <a:rPr lang="pt-PT" sz="1800" dirty="0" smtClean="0"/>
              <a:t> (CUDA)</a:t>
            </a:r>
          </a:p>
          <a:p>
            <a:pPr lvl="1">
              <a:lnSpc>
                <a:spcPct val="150000"/>
              </a:lnSpc>
            </a:pPr>
            <a:endParaRPr lang="pt-PT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PT" sz="1800" b="1" dirty="0" smtClean="0"/>
              <a:t>StarPU</a:t>
            </a:r>
            <a:endParaRPr lang="pt-PT" sz="1800" dirty="0" smtClean="0"/>
          </a:p>
          <a:p>
            <a:pPr lvl="1">
              <a:lnSpc>
                <a:spcPct val="150000"/>
              </a:lnSpc>
            </a:pPr>
            <a:r>
              <a:rPr lang="pt-PT" sz="1800" dirty="0" smtClean="0"/>
              <a:t>Allows concurrent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Results: CPU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4BC-5FB1-47E2-A545-FDA8D729BD82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7725" y="5577957"/>
            <a:ext cx="399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Does not scale beyond a single chip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69" y="2059207"/>
            <a:ext cx="5838633" cy="351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1010" y="1782263"/>
            <a:ext cx="4040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Speedup of CPU approach with OpenMP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280570" y="6315174"/>
            <a:ext cx="400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smtClean="0"/>
              <a:t>CPU:</a:t>
            </a:r>
            <a:r>
              <a:rPr lang="pt-PT" sz="1400" dirty="0" smtClean="0"/>
              <a:t> 2x Xeon E5-2670 2.66GHz, 8 cores each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5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d.pptx" id="{FCE4BEED-AD6E-4456-A058-D51A990D6372}" vid="{DA0334FC-A806-4FF1-808B-83E65C0524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753</Words>
  <Application>Microsoft Office PowerPoint</Application>
  <PresentationFormat>On-screen Show (4:3)</PresentationFormat>
  <Paragraphs>235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 2</vt:lpstr>
      <vt:lpstr>Calibri</vt:lpstr>
      <vt:lpstr>Arial</vt:lpstr>
      <vt:lpstr>Cambria Math</vt:lpstr>
      <vt:lpstr>Open Sans</vt:lpstr>
      <vt:lpstr>View</vt:lpstr>
      <vt:lpstr>Visio</vt:lpstr>
      <vt:lpstr>An Evaluation of the GAMA/StarPU Frameworks for Heterogeneous Platforms: the Progressive Photon Mapping Algorithm</vt:lpstr>
      <vt:lpstr>Contents</vt:lpstr>
      <vt:lpstr>Heterogeneous Platforms</vt:lpstr>
      <vt:lpstr>GAMA (GPU And Multicore Aware)</vt:lpstr>
      <vt:lpstr>StarPU</vt:lpstr>
      <vt:lpstr>Evaluation Methodology</vt:lpstr>
      <vt:lpstr>Case Study: Progressive Photon Mapping</vt:lpstr>
      <vt:lpstr>Approaches</vt:lpstr>
      <vt:lpstr>Results: CPU</vt:lpstr>
      <vt:lpstr>Results: GPU</vt:lpstr>
      <vt:lpstr>Iteration Diagram</vt:lpstr>
      <vt:lpstr>Results: Concurrent Iterations</vt:lpstr>
      <vt:lpstr>Conclusions</vt:lpstr>
      <vt:lpstr>An Evaluation of the GAMA/StarPU Frameworks for Heterogeneous Platforms: the Progressive Photon Mapping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GAMA framework for Heterogeneous Platforms: The Progressive Photon Mapping Algorithm</dc:title>
  <dc:creator>Miguel Palhas</dc:creator>
  <cp:lastModifiedBy>Miguel Palhas</cp:lastModifiedBy>
  <cp:revision>483</cp:revision>
  <dcterms:created xsi:type="dcterms:W3CDTF">2013-02-12T13:16:54Z</dcterms:created>
  <dcterms:modified xsi:type="dcterms:W3CDTF">2013-09-16T14:34:30Z</dcterms:modified>
</cp:coreProperties>
</file>