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sdx" ContentType="application/vnd.ms-visio.drawing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8" r:id="rId4"/>
    <p:sldId id="260" r:id="rId5"/>
    <p:sldId id="272" r:id="rId6"/>
    <p:sldId id="270" r:id="rId7"/>
    <p:sldId id="273" r:id="rId8"/>
    <p:sldId id="257" r:id="rId9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Wingdings 2" panose="05020102010507070707" pitchFamily="18" charset="2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8157" autoAdjust="0"/>
  </p:normalViewPr>
  <p:slideViewPr>
    <p:cSldViewPr snapToGrid="0">
      <p:cViewPr varScale="1">
        <p:scale>
          <a:sx n="59" d="100"/>
          <a:sy n="59" d="100"/>
        </p:scale>
        <p:origin x="16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98786-1BAF-4A1D-8B69-FF0BA2F1AC3A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CBC6A-3C96-443B-B8B5-1F2FD9E3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52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8E383-3F49-4F15-BD45-F0EB1FB35A19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E7B7A-15DA-4BF6-BDC6-99A7D1B3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426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Breve contextualização, e visão geral sobre plataformas heterogeneas</a:t>
            </a:r>
          </a:p>
          <a:p>
            <a:endParaRPr lang="pt-PT" baseline="0" dirty="0" smtClean="0"/>
          </a:p>
          <a:p>
            <a:r>
              <a:rPr lang="pt-PT" baseline="0" dirty="0" smtClean="0"/>
              <a:t>Framework GAMA, que será o alvo de estudo desta dissertação,</a:t>
            </a:r>
          </a:p>
          <a:p>
            <a:endParaRPr lang="pt-PT" baseline="0" dirty="0" smtClean="0"/>
          </a:p>
          <a:p>
            <a:r>
              <a:rPr lang="pt-PT" baseline="0" dirty="0" smtClean="0"/>
              <a:t>Falarei também do caso estudo (PPM), que será implementado sobre a framework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 fim, termino com a apresentação do plano para trabalho futuro.</a:t>
            </a:r>
            <a:endParaRPr lang="pt-PT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6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Sistema de computação com várias unidades</a:t>
            </a:r>
            <a:r>
              <a:rPr lang="pt-PT" baseline="0" dirty="0" smtClean="0"/>
              <a:t> de computação,</a:t>
            </a:r>
          </a:p>
          <a:p>
            <a:r>
              <a:rPr lang="pt-PT" baseline="0" dirty="0" smtClean="0"/>
              <a:t>Diferem: Arquitectura, modelo exec, memória.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Exemplo</a:t>
            </a:r>
          </a:p>
          <a:p>
            <a:endParaRPr lang="pt-PT" baseline="0" dirty="0" smtClean="0"/>
          </a:p>
          <a:p>
            <a:r>
              <a:rPr lang="pt-PT" baseline="0" dirty="0" smtClean="0"/>
              <a:t>Problemas:</a:t>
            </a:r>
          </a:p>
          <a:p>
            <a:r>
              <a:rPr lang="pt-PT" baseline="0" dirty="0" smtClean="0"/>
              <a:t>Programação</a:t>
            </a:r>
          </a:p>
          <a:p>
            <a:endParaRPr lang="pt-PT" baseline="0" dirty="0" smtClean="0"/>
          </a:p>
          <a:p>
            <a:r>
              <a:rPr lang="pt-PT" baseline="0" dirty="0" smtClean="0"/>
              <a:t>Distribuição da memória. Memória privada -&gt; comunicação -&gt; custo consideravel (ex: PCIe)</a:t>
            </a:r>
          </a:p>
          <a:p>
            <a:endParaRPr lang="pt-PT" baseline="0" dirty="0" smtClean="0"/>
          </a:p>
          <a:p>
            <a:r>
              <a:rPr lang="pt-PT" baseline="0" dirty="0" smtClean="0"/>
              <a:t>Necessária boa gestão dos recursos. dificil com algoritmos irregulares (imprevisibilidade)</a:t>
            </a:r>
          </a:p>
          <a:p>
            <a:endParaRPr lang="pt-PT" baseline="0" dirty="0" smtClean="0"/>
          </a:p>
          <a:p>
            <a:r>
              <a:rPr lang="pt-PT" baseline="0" dirty="0" smtClean="0"/>
              <a:t>Frameworks podem ser uteis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7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Actualmente apenas CPU+GPU</a:t>
            </a:r>
          </a:p>
          <a:p>
            <a:r>
              <a:rPr lang="pt-PT" baseline="0" dirty="0" smtClean="0"/>
              <a:t>Abstracção sobre os diferentes componentes</a:t>
            </a:r>
          </a:p>
          <a:p>
            <a:r>
              <a:rPr lang="pt-PT" baseline="0" dirty="0" smtClean="0"/>
              <a:t>CPU + Aceleradores =&gt; Conjunto de unidades de execução genéricas</a:t>
            </a:r>
          </a:p>
          <a:p>
            <a:endParaRPr lang="pt-PT" baseline="0" dirty="0" smtClean="0"/>
          </a:p>
          <a:p>
            <a:r>
              <a:rPr lang="pt-PT" baseline="0" dirty="0" smtClean="0"/>
              <a:t>Modelo de programação -&gt; unifica modelos de cada dispositivo</a:t>
            </a:r>
          </a:p>
          <a:p>
            <a:endParaRPr lang="pt-PT" baseline="0" dirty="0" smtClean="0"/>
          </a:p>
          <a:p>
            <a:r>
              <a:rPr lang="pt-PT" baseline="0" dirty="0" smtClean="0"/>
              <a:t>Sistema de memória global (virtual) -&gt; abstrai a gestão comunicação de dados</a:t>
            </a:r>
          </a:p>
          <a:p>
            <a:r>
              <a:rPr lang="pt-PT" baseline="0" dirty="0" smtClean="0"/>
              <a:t>Integrated Data Management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Escalonador dinamico -&gt; informaçao runtime para decidir politica de escalonamento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6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Precisa de ser testado</a:t>
            </a:r>
            <a:r>
              <a:rPr lang="pt-PT" baseline="0" dirty="0" smtClean="0"/>
              <a:t> intensivamente</a:t>
            </a:r>
          </a:p>
          <a:p>
            <a:endParaRPr lang="pt-PT" baseline="0" dirty="0" smtClean="0"/>
          </a:p>
          <a:p>
            <a:r>
              <a:rPr lang="pt-PT" baseline="0" dirty="0" smtClean="0"/>
              <a:t>Actualmente, apenas existem testes com pequenos kernels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validar correctamente validar -&gt; necessário estudo mais intensivo, com uma aplicação irregular robusta</a:t>
            </a:r>
          </a:p>
          <a:p>
            <a:endParaRPr lang="pt-PT" baseline="0" dirty="0" smtClean="0"/>
          </a:p>
          <a:p>
            <a:r>
              <a:rPr lang="pt-PT" baseline="0" dirty="0" smtClean="0"/>
              <a:t>Surge o caso de estudo PPM.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0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Evolução</a:t>
            </a:r>
            <a:r>
              <a:rPr lang="pt-PT" baseline="0" dirty="0" smtClean="0"/>
              <a:t> do PM. ray tracing (exemplo tipico de algs irregulares)</a:t>
            </a:r>
          </a:p>
          <a:p>
            <a:r>
              <a:rPr lang="pt-PT" baseline="0" dirty="0" smtClean="0"/>
              <a:t>sintetização de imagens fotorealistas</a:t>
            </a:r>
          </a:p>
          <a:p>
            <a:endParaRPr lang="pt-PT" baseline="0" dirty="0" smtClean="0"/>
          </a:p>
          <a:p>
            <a:r>
              <a:rPr lang="pt-PT" baseline="0" dirty="0" smtClean="0"/>
              <a:t>constroi iluminação global de forma iterativa.</a:t>
            </a:r>
          </a:p>
          <a:p>
            <a:r>
              <a:rPr lang="pt-PT" baseline="0" dirty="0" smtClean="0"/>
              <a:t>Iter: dispara fotoes -&gt; interagem -&gt; contribuem.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PM: numero de fotoes limitado pela memoria</a:t>
            </a:r>
          </a:p>
          <a:p>
            <a:r>
              <a:rPr lang="pt-PT" baseline="0" dirty="0" smtClean="0"/>
              <a:t>PPM: iteração não requer memória adicional. Numero total de iterações limitado pelo tempo de execução</a:t>
            </a:r>
          </a:p>
          <a:p>
            <a:endParaRPr lang="pt-PT" baseline="0" dirty="0" smtClean="0"/>
          </a:p>
          <a:p>
            <a:r>
              <a:rPr lang="pt-PT" baseline="0" dirty="0" smtClean="0"/>
              <a:t>Evoluç</a:t>
            </a:r>
            <a:r>
              <a:rPr lang="en-US" baseline="0" dirty="0" err="1" smtClean="0"/>
              <a:t>ão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modelo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probabilistico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várias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paralelo</a:t>
            </a:r>
            <a:endParaRPr lang="pt-PT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75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</a:t>
            </a:r>
            <a:r>
              <a:rPr lang="pt-PT" baseline="0" dirty="0" smtClean="0"/>
              <a:t>mplementar o caso de estudo apresentado usando GAMA.</a:t>
            </a:r>
          </a:p>
          <a:p>
            <a:r>
              <a:rPr lang="pt-PT" baseline="0" dirty="0" smtClean="0"/>
              <a:t>1º versao progressiva -&gt; 2º versao prob.</a:t>
            </a:r>
          </a:p>
          <a:p>
            <a:endParaRPr lang="pt-PT" baseline="0" dirty="0" smtClean="0"/>
          </a:p>
          <a:p>
            <a:r>
              <a:rPr lang="pt-PT" baseline="0" dirty="0" smtClean="0"/>
              <a:t>Fazer avaliaçao do GAMA</a:t>
            </a:r>
          </a:p>
          <a:p>
            <a:r>
              <a:rPr lang="pt-PT" baseline="0" dirty="0" smtClean="0"/>
              <a:t>Analise comparativa do caso de estudo com outras implementaçoes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Esforço de </a:t>
            </a:r>
            <a:r>
              <a:rPr lang="pt-PT" baseline="0" smtClean="0"/>
              <a:t>desenvolvimento (compensa?)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Possiveis alterações ou melhorias a fazer á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2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B0C0BD-A65D-4247-958A-5DA46FF8D5B7}" type="datetime1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5324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3E1F-B238-4B07-BB8E-D66774D98598}" type="datetime1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5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82B7-86FD-4BD6-8EBF-A4B9E779734E}" type="datetime1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9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E6F1-49CA-4055-A604-DC4E5DA6AF1C}" type="datetime1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7A97-36C9-475C-BD5D-12CA698AFA34}" type="datetime1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23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CACB-9B90-4CC4-BC2E-942CF75D57C4}" type="datetime1">
              <a:rPr lang="en-US" smtClean="0"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9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9B02-593E-4FDE-95C6-479587D48E51}" type="datetime1">
              <a:rPr lang="en-US" smtClean="0"/>
              <a:t>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5764-A373-4399-9323-7D8CCB254F80}" type="datetime1">
              <a:rPr lang="en-US" smtClean="0"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0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8236-F3C9-4A0E-89E4-7D266B77B680}" type="datetime1">
              <a:rPr lang="en-US" smtClean="0"/>
              <a:t>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3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6895-6452-4860-A08E-ADA8E5CA86FB}" type="datetime1">
              <a:rPr lang="en-US" smtClean="0"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BC34-3EA9-4670-AA84-FD3CC8FFB532}" type="datetime1">
              <a:rPr lang="en-US" smtClean="0"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DD4DE11-6E03-46C5-B935-5DE3C4A2DEA0}" type="datetime1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1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2.vsd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1426464"/>
            <a:ext cx="7063740" cy="3195640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PT" sz="3000" dirty="0"/>
              <a:t>An Evaluation of the GAMA </a:t>
            </a:r>
            <a:r>
              <a:rPr lang="pt-PT" sz="3000" dirty="0" smtClean="0"/>
              <a:t>Framework </a:t>
            </a:r>
            <a:r>
              <a:rPr lang="pt-PT" sz="3000" dirty="0"/>
              <a:t>for Heterogeneous Platforms:</a:t>
            </a:r>
            <a:br>
              <a:rPr lang="pt-PT" sz="3000" dirty="0"/>
            </a:br>
            <a:r>
              <a:rPr lang="pt-PT" sz="2700" dirty="0"/>
              <a:t>The Progressive Photon Mapping Algorithm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5085566"/>
            <a:ext cx="7063740" cy="1406673"/>
          </a:xfrm>
        </p:spPr>
        <p:txBody>
          <a:bodyPr>
            <a:normAutofit/>
          </a:bodyPr>
          <a:lstStyle/>
          <a:p>
            <a:pPr algn="r"/>
            <a:r>
              <a:rPr lang="pt-PT" sz="1800" b="1" dirty="0"/>
              <a:t>Miguel Palhas</a:t>
            </a:r>
          </a:p>
          <a:p>
            <a:pPr algn="r"/>
            <a:r>
              <a:rPr lang="pt-PT" sz="1800" b="1" dirty="0" smtClean="0"/>
              <a:t>Prof</a:t>
            </a:r>
            <a:r>
              <a:rPr lang="pt-PT" sz="1800" b="1" dirty="0"/>
              <a:t>. Alberto </a:t>
            </a:r>
            <a:r>
              <a:rPr lang="pt-PT" sz="1800" b="1" dirty="0" smtClean="0"/>
              <a:t>Proença</a:t>
            </a:r>
          </a:p>
          <a:p>
            <a:pPr algn="r"/>
            <a:r>
              <a:rPr lang="pt-PT" sz="1800" b="1" dirty="0" smtClean="0"/>
              <a:t>Prof</a:t>
            </a:r>
            <a:r>
              <a:rPr lang="pt-PT" sz="1800" b="1" dirty="0"/>
              <a:t>. Luis Paulo </a:t>
            </a:r>
            <a:r>
              <a:rPr lang="pt-PT" sz="1800" b="1" dirty="0" smtClean="0"/>
              <a:t>Santos</a:t>
            </a:r>
            <a:endParaRPr lang="en-US" sz="18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71870" y="0"/>
            <a:ext cx="5567130" cy="96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50" kern="1200" spc="8" baseline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PT" sz="1400" b="1" dirty="0" smtClean="0"/>
              <a:t>Universidade do Minho</a:t>
            </a:r>
          </a:p>
          <a:p>
            <a:pPr algn="r">
              <a:lnSpc>
                <a:spcPct val="100000"/>
              </a:lnSpc>
            </a:pPr>
            <a:r>
              <a:rPr lang="pt-PT" sz="1400" b="1" dirty="0" smtClean="0"/>
              <a:t>Escola de Engenharia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75" y="2100"/>
            <a:ext cx="962025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0"/>
            <a:ext cx="9429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800" dirty="0" smtClean="0"/>
              <a:t>Heterogeneous Platforms</a:t>
            </a:r>
            <a:endParaRPr lang="pt-PT" sz="1800" dirty="0"/>
          </a:p>
          <a:p>
            <a:pPr>
              <a:lnSpc>
                <a:spcPct val="150000"/>
              </a:lnSpc>
            </a:pPr>
            <a:r>
              <a:rPr lang="pt-PT" sz="1800" dirty="0"/>
              <a:t>GAMA </a:t>
            </a:r>
            <a:r>
              <a:rPr lang="pt-PT" sz="1800" dirty="0" smtClean="0"/>
              <a:t>Framework</a:t>
            </a:r>
            <a:endParaRPr lang="pt-PT" sz="1800" dirty="0"/>
          </a:p>
          <a:p>
            <a:pPr>
              <a:lnSpc>
                <a:spcPct val="150000"/>
              </a:lnSpc>
            </a:pPr>
            <a:r>
              <a:rPr lang="pt-PT" sz="1800" dirty="0"/>
              <a:t>Case Study: Progressive Photon </a:t>
            </a:r>
            <a:r>
              <a:rPr lang="pt-PT" sz="1800" dirty="0" smtClean="0"/>
              <a:t>Mapping</a:t>
            </a:r>
            <a:endParaRPr lang="pt-PT" sz="1800" dirty="0"/>
          </a:p>
          <a:p>
            <a:pPr>
              <a:lnSpc>
                <a:spcPct val="150000"/>
              </a:lnSpc>
            </a:pPr>
            <a:r>
              <a:rPr lang="pt-PT" sz="1800" dirty="0" smtClean="0"/>
              <a:t>Objectives</a:t>
            </a:r>
            <a:endParaRPr lang="pt-PT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2BA4BC-5FB1-47E2-A545-FDA8D729BD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9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Heterogeneous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PT" sz="1600" dirty="0" smtClean="0"/>
              <a:t>Multiple computational units</a:t>
            </a:r>
            <a:r>
              <a:rPr lang="en-US" sz="1600" dirty="0" smtClean="0"/>
              <a:t> with different…</a:t>
            </a:r>
          </a:p>
          <a:p>
            <a:pPr lvl="1">
              <a:lnSpc>
                <a:spcPct val="100000"/>
              </a:lnSpc>
            </a:pPr>
            <a:r>
              <a:rPr lang="pt-PT" sz="1600" dirty="0" smtClean="0"/>
              <a:t>Architectures</a:t>
            </a:r>
            <a:endParaRPr lang="en-US" sz="1600" dirty="0" smtClean="0"/>
          </a:p>
          <a:p>
            <a:pPr lvl="1">
              <a:lnSpc>
                <a:spcPct val="100000"/>
              </a:lnSpc>
            </a:pPr>
            <a:r>
              <a:rPr lang="pt-PT" sz="1600" dirty="0" smtClean="0"/>
              <a:t>Execution models</a:t>
            </a:r>
          </a:p>
          <a:p>
            <a:pPr lvl="1">
              <a:lnSpc>
                <a:spcPct val="100000"/>
              </a:lnSpc>
            </a:pPr>
            <a:r>
              <a:rPr lang="pt-PT" sz="1600" dirty="0" smtClean="0"/>
              <a:t>Memory hierarchies</a:t>
            </a:r>
          </a:p>
          <a:p>
            <a:pPr marL="0" indent="0">
              <a:lnSpc>
                <a:spcPct val="100000"/>
              </a:lnSpc>
              <a:buNone/>
            </a:pPr>
            <a:endParaRPr lang="pt-PT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pt-PT" sz="1600" dirty="0" smtClean="0"/>
              <a:t>Several problems are introduced:</a:t>
            </a:r>
          </a:p>
          <a:p>
            <a:pPr lvl="1">
              <a:lnSpc>
                <a:spcPct val="100000"/>
              </a:lnSpc>
            </a:pPr>
            <a:r>
              <a:rPr lang="pt-PT" sz="1600" dirty="0" smtClean="0"/>
              <a:t>Programming</a:t>
            </a:r>
          </a:p>
          <a:p>
            <a:pPr lvl="1">
              <a:lnSpc>
                <a:spcPct val="100000"/>
              </a:lnSpc>
            </a:pPr>
            <a:r>
              <a:rPr lang="pt-PT" sz="1600" dirty="0" smtClean="0"/>
              <a:t>Communication</a:t>
            </a:r>
            <a:endParaRPr lang="pt-PT" sz="1600" dirty="0"/>
          </a:p>
          <a:p>
            <a:pPr lvl="1">
              <a:lnSpc>
                <a:spcPct val="100000"/>
              </a:lnSpc>
            </a:pPr>
            <a:r>
              <a:rPr lang="pt-PT" sz="1600" dirty="0" smtClean="0"/>
              <a:t>Scheduling</a:t>
            </a:r>
          </a:p>
          <a:p>
            <a:pPr lvl="1">
              <a:lnSpc>
                <a:spcPct val="100000"/>
              </a:lnSpc>
            </a:pPr>
            <a:endParaRPr lang="pt-PT" sz="1600" dirty="0"/>
          </a:p>
          <a:p>
            <a:pPr>
              <a:lnSpc>
                <a:spcPct val="100000"/>
              </a:lnSpc>
            </a:pPr>
            <a:r>
              <a:rPr lang="pt-PT" sz="1750" dirty="0" smtClean="0"/>
              <a:t>Frameworks can provide abstraction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1406" y="6445375"/>
            <a:ext cx="2784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/>
              <a:t>Illustration of a heterogeneous platform</a:t>
            </a:r>
            <a:endParaRPr lang="en-US" sz="1000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0608318"/>
              </p:ext>
            </p:extLst>
          </p:nvPr>
        </p:nvGraphicFramePr>
        <p:xfrm>
          <a:off x="4871405" y="1691322"/>
          <a:ext cx="2784508" cy="4852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" name="Visio" r:id="rId4" imgW="3514813" imgH="6124667" progId="Visio.Drawing.15">
                  <p:embed/>
                </p:oleObj>
              </mc:Choice>
              <mc:Fallback>
                <p:oleObj name="Visio" r:id="rId4" imgW="3514813" imgH="612466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1405" y="1691322"/>
                        <a:ext cx="2784508" cy="4852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198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GPU And Multicore Aware (GAMA)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1538" y="1828801"/>
            <a:ext cx="2876061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PT" sz="1600" dirty="0" smtClean="0"/>
              <a:t>Targets CPU+GPU platforms</a:t>
            </a:r>
          </a:p>
          <a:p>
            <a:pPr marL="0" indent="0">
              <a:lnSpc>
                <a:spcPct val="100000"/>
              </a:lnSpc>
              <a:buNone/>
            </a:pPr>
            <a:endParaRPr lang="pt-PT" sz="1600" dirty="0"/>
          </a:p>
          <a:p>
            <a:pPr marL="0" indent="0">
              <a:lnSpc>
                <a:spcPct val="100000"/>
              </a:lnSpc>
              <a:buNone/>
            </a:pPr>
            <a:r>
              <a:rPr lang="pt-PT" sz="1600" dirty="0" smtClean="0"/>
              <a:t>Key features:</a:t>
            </a:r>
          </a:p>
          <a:p>
            <a:pPr>
              <a:lnSpc>
                <a:spcPct val="100000"/>
              </a:lnSpc>
            </a:pPr>
            <a:r>
              <a:rPr lang="pt-PT" sz="1600" dirty="0" smtClean="0"/>
              <a:t>Unified Programming and</a:t>
            </a:r>
            <a:br>
              <a:rPr lang="pt-PT" sz="1600" dirty="0" smtClean="0"/>
            </a:br>
            <a:r>
              <a:rPr lang="pt-PT" sz="1600" dirty="0" smtClean="0"/>
              <a:t>Execution Model</a:t>
            </a:r>
            <a:endParaRPr lang="pt-PT" sz="1600" dirty="0"/>
          </a:p>
          <a:p>
            <a:pPr>
              <a:lnSpc>
                <a:spcPct val="100000"/>
              </a:lnSpc>
            </a:pPr>
            <a:r>
              <a:rPr lang="pt-PT" sz="1600" dirty="0" smtClean="0"/>
              <a:t>Global Memory Space</a:t>
            </a:r>
          </a:p>
          <a:p>
            <a:pPr>
              <a:lnSpc>
                <a:spcPct val="100000"/>
              </a:lnSpc>
            </a:pPr>
            <a:r>
              <a:rPr lang="pt-PT" sz="1600" dirty="0"/>
              <a:t>Dynamic </a:t>
            </a:r>
            <a:r>
              <a:rPr lang="pt-PT" sz="1600" dirty="0" smtClean="0"/>
              <a:t>Scheduling</a:t>
            </a:r>
            <a:endParaRPr lang="pt-PT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2BA4BC-5FB1-47E2-A545-FDA8D729BD8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599" y="5146399"/>
            <a:ext cx="4595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/>
              <a:t>GAMA memory model</a:t>
            </a:r>
            <a:endParaRPr lang="en-US" sz="1000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4921981"/>
              </p:ext>
            </p:extLst>
          </p:nvPr>
        </p:nvGraphicFramePr>
        <p:xfrm>
          <a:off x="3572805" y="1828802"/>
          <a:ext cx="4680407" cy="3424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" name="Visio" r:id="rId4" imgW="5181483" imgH="3790937" progId="Visio.Drawing.15">
                  <p:embed/>
                </p:oleObj>
              </mc:Choice>
              <mc:Fallback>
                <p:oleObj name="Visio" r:id="rId4" imgW="5181483" imgH="379093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72805" y="1828802"/>
                        <a:ext cx="4680407" cy="3424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9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GAMA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PT" sz="1600" dirty="0" smtClean="0"/>
              <a:t>GAMA requires deep testing and validation</a:t>
            </a:r>
          </a:p>
          <a:p>
            <a:pPr>
              <a:lnSpc>
                <a:spcPct val="100000"/>
              </a:lnSpc>
            </a:pPr>
            <a:endParaRPr lang="pt-PT" sz="1600" dirty="0" smtClean="0"/>
          </a:p>
          <a:p>
            <a:pPr>
              <a:lnSpc>
                <a:spcPct val="100000"/>
              </a:lnSpc>
            </a:pPr>
            <a:r>
              <a:rPr lang="pt-PT" sz="1600" dirty="0" smtClean="0"/>
              <a:t>Currently only small computational kernels have been used:</a:t>
            </a:r>
          </a:p>
          <a:p>
            <a:pPr lvl="1">
              <a:lnSpc>
                <a:spcPct val="100000"/>
              </a:lnSpc>
              <a:buFont typeface="Open Sans" panose="020B0606030504020204" pitchFamily="34" charset="0"/>
              <a:buChar char="-"/>
            </a:pPr>
            <a:r>
              <a:rPr lang="pt-PT" sz="1600" dirty="0" smtClean="0"/>
              <a:t>provides limited insight</a:t>
            </a:r>
          </a:p>
          <a:p>
            <a:pPr>
              <a:lnSpc>
                <a:spcPct val="100000"/>
              </a:lnSpc>
            </a:pPr>
            <a:endParaRPr lang="pt-PT" sz="1600" dirty="0" smtClean="0"/>
          </a:p>
          <a:p>
            <a:pPr>
              <a:lnSpc>
                <a:spcPct val="200000"/>
              </a:lnSpc>
            </a:pPr>
            <a:r>
              <a:rPr lang="pt-PT" sz="1600" dirty="0" smtClean="0"/>
              <a:t>A larger case study is required to evaluate the framework</a:t>
            </a:r>
            <a:endParaRPr lang="pt-PT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Case Study:</a:t>
            </a:r>
            <a:br>
              <a:rPr lang="pt-PT" dirty="0" smtClean="0"/>
            </a:br>
            <a:r>
              <a:rPr lang="pt-PT" dirty="0" smtClean="0"/>
              <a:t>Progressive Photon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2"/>
            <a:ext cx="7269480" cy="24774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PT" sz="1600" dirty="0" smtClean="0"/>
              <a:t>Iterative global illumination algorithm:</a:t>
            </a:r>
          </a:p>
          <a:p>
            <a:pPr lvl="1">
              <a:lnSpc>
                <a:spcPct val="100000"/>
              </a:lnSpc>
            </a:pPr>
            <a:r>
              <a:rPr lang="pt-PT" sz="1600" dirty="0"/>
              <a:t>P</a:t>
            </a:r>
            <a:r>
              <a:rPr lang="pt-PT" sz="1600" dirty="0" smtClean="0"/>
              <a:t>hotons are traced from light sources, contributing to final result</a:t>
            </a:r>
            <a:endParaRPr lang="pt-PT" sz="1600" dirty="0"/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 smtClean="0"/>
              <a:t>Key features:</a:t>
            </a:r>
          </a:p>
          <a:p>
            <a:pPr lvl="1">
              <a:lnSpc>
                <a:spcPct val="100000"/>
              </a:lnSpc>
            </a:pPr>
            <a:r>
              <a:rPr lang="pt-PT" sz="1600" dirty="0" smtClean="0"/>
              <a:t>Irregularity</a:t>
            </a:r>
          </a:p>
          <a:p>
            <a:pPr lvl="1">
              <a:lnSpc>
                <a:spcPct val="100000"/>
              </a:lnSpc>
            </a:pPr>
            <a:r>
              <a:rPr lang="pt-PT" sz="1600" dirty="0" smtClean="0"/>
              <a:t>Constant memory usage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 smtClean="0"/>
              <a:t>A </a:t>
            </a:r>
            <a:r>
              <a:rPr lang="pt-PT" sz="1600" dirty="0"/>
              <a:t>probabilistic approach allows multiple iterations in parallel</a:t>
            </a:r>
          </a:p>
          <a:p>
            <a:pPr lvl="1">
              <a:lnSpc>
                <a:spcPct val="100000"/>
              </a:lnSpc>
            </a:pPr>
            <a:endParaRPr lang="pt-PT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03" y="4306277"/>
            <a:ext cx="8484333" cy="2551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52394" y="4365924"/>
                <a:ext cx="400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94" y="4365924"/>
                <a:ext cx="400833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27046" y="4365924"/>
                <a:ext cx="400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046" y="4365924"/>
                <a:ext cx="400833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01698" y="4365924"/>
                <a:ext cx="400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698" y="4365924"/>
                <a:ext cx="400833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21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 2" panose="05020102010507070707" pitchFamily="18" charset="2"/>
              <a:buChar char=""/>
            </a:pPr>
            <a:r>
              <a:rPr lang="pt-PT" sz="1600" dirty="0" smtClean="0"/>
              <a:t> Initial </a:t>
            </a:r>
            <a:r>
              <a:rPr lang="pt-PT" sz="1600" dirty="0"/>
              <a:t>GAMA hands-on</a:t>
            </a:r>
          </a:p>
          <a:p>
            <a:pPr lvl="2">
              <a:lnSpc>
                <a:spcPct val="150000"/>
              </a:lnSpc>
              <a:buFont typeface="Wingdings 2" panose="05020102010507070707" pitchFamily="18" charset="2"/>
              <a:buChar char=""/>
            </a:pPr>
            <a:r>
              <a:rPr lang="pt-PT" sz="1600" dirty="0" smtClean="0"/>
              <a:t> Simple </a:t>
            </a:r>
            <a:r>
              <a:rPr lang="pt-PT" sz="1600" dirty="0"/>
              <a:t>case study: first-order finite volume </a:t>
            </a:r>
            <a:r>
              <a:rPr lang="pt-PT" sz="1600" dirty="0" smtClean="0"/>
              <a:t>method</a:t>
            </a:r>
          </a:p>
          <a:p>
            <a:pPr lvl="1">
              <a:lnSpc>
                <a:spcPct val="150000"/>
              </a:lnSpc>
            </a:pPr>
            <a:endParaRPr lang="pt-PT" sz="1600" dirty="0"/>
          </a:p>
          <a:p>
            <a:pPr lvl="1">
              <a:lnSpc>
                <a:spcPct val="150000"/>
              </a:lnSpc>
            </a:pPr>
            <a:r>
              <a:rPr lang="pt-PT" sz="1600" dirty="0" smtClean="0"/>
              <a:t>Case study implementation:</a:t>
            </a:r>
          </a:p>
          <a:p>
            <a:pPr lvl="2">
              <a:lnSpc>
                <a:spcPct val="150000"/>
              </a:lnSpc>
              <a:buFont typeface="Open Sans" panose="020B0606030504020204" pitchFamily="34" charset="0"/>
              <a:buChar char="-"/>
            </a:pPr>
            <a:r>
              <a:rPr lang="pt-PT" sz="1600" dirty="0" smtClean="0"/>
              <a:t>Progressive </a:t>
            </a:r>
            <a:r>
              <a:rPr lang="pt-PT" sz="1600" dirty="0"/>
              <a:t>p</a:t>
            </a:r>
            <a:r>
              <a:rPr lang="pt-PT" sz="1600" dirty="0" smtClean="0"/>
              <a:t>hoton </a:t>
            </a:r>
            <a:r>
              <a:rPr lang="pt-PT" sz="1600" dirty="0"/>
              <a:t>m</a:t>
            </a:r>
            <a:r>
              <a:rPr lang="pt-PT" sz="1600" dirty="0" smtClean="0"/>
              <a:t>apping;</a:t>
            </a:r>
          </a:p>
          <a:p>
            <a:pPr lvl="2">
              <a:lnSpc>
                <a:spcPct val="150000"/>
              </a:lnSpc>
              <a:buFont typeface="Open Sans" panose="020B0606030504020204" pitchFamily="34" charset="0"/>
              <a:buChar char="-"/>
            </a:pPr>
            <a:r>
              <a:rPr lang="pt-PT" sz="1600" dirty="0" smtClean="0"/>
              <a:t>A dependency free probabilistic approach.</a:t>
            </a:r>
          </a:p>
          <a:p>
            <a:pPr lvl="2">
              <a:lnSpc>
                <a:spcPct val="150000"/>
              </a:lnSpc>
            </a:pPr>
            <a:endParaRPr lang="pt-PT" sz="1600" dirty="0" smtClean="0"/>
          </a:p>
          <a:p>
            <a:pPr lvl="1">
              <a:lnSpc>
                <a:spcPct val="150000"/>
              </a:lnSpc>
            </a:pPr>
            <a:r>
              <a:rPr lang="pt-PT" sz="1600" dirty="0" smtClean="0"/>
              <a:t>GAMA evaluation:</a:t>
            </a:r>
          </a:p>
          <a:p>
            <a:pPr lvl="2">
              <a:lnSpc>
                <a:spcPct val="150000"/>
              </a:lnSpc>
              <a:buFont typeface="Open Sans" panose="020B0606030504020204" pitchFamily="34" charset="0"/>
              <a:buChar char="-"/>
            </a:pPr>
            <a:r>
              <a:rPr lang="pt-PT" sz="1600" dirty="0" smtClean="0"/>
              <a:t>Comparative performance of case study;</a:t>
            </a:r>
          </a:p>
          <a:p>
            <a:pPr lvl="2">
              <a:lnSpc>
                <a:spcPct val="150000"/>
              </a:lnSpc>
              <a:buFont typeface="Open Sans" panose="020B0606030504020204" pitchFamily="34" charset="0"/>
              <a:buChar char="-"/>
            </a:pPr>
            <a:r>
              <a:rPr lang="pt-PT" sz="1600" dirty="0" smtClean="0"/>
              <a:t>Development effort;</a:t>
            </a:r>
          </a:p>
          <a:p>
            <a:pPr lvl="2">
              <a:lnSpc>
                <a:spcPct val="150000"/>
              </a:lnSpc>
              <a:buFont typeface="Open Sans" panose="020B0606030504020204" pitchFamily="34" charset="0"/>
              <a:buChar char="-"/>
            </a:pPr>
            <a:r>
              <a:rPr lang="pt-PT" sz="1600" dirty="0"/>
              <a:t>Possible improvements to the </a:t>
            </a:r>
            <a:r>
              <a:rPr lang="pt-PT" sz="1600" dirty="0" smtClean="0"/>
              <a:t>framework</a:t>
            </a:r>
            <a:r>
              <a:rPr lang="pt-PT" sz="1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71870" y="0"/>
            <a:ext cx="5567130" cy="96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50" kern="1200" spc="8" baseline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PT" sz="1400" b="1" dirty="0" smtClean="0"/>
              <a:t>Universidade do Minho</a:t>
            </a:r>
          </a:p>
          <a:p>
            <a:pPr algn="r">
              <a:lnSpc>
                <a:spcPct val="100000"/>
              </a:lnSpc>
            </a:pPr>
            <a:r>
              <a:rPr lang="pt-PT" sz="1400" b="1" dirty="0" smtClean="0"/>
              <a:t>Escola de Engenharia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75" y="2100"/>
            <a:ext cx="962025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0"/>
            <a:ext cx="942975" cy="9620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946404" y="5085566"/>
            <a:ext cx="7063740" cy="140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50" kern="1200" spc="8" baseline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800" b="1" smtClean="0"/>
              <a:t>Miguel Palhas</a:t>
            </a:r>
          </a:p>
          <a:p>
            <a:pPr algn="r"/>
            <a:r>
              <a:rPr lang="pt-PT" sz="1800" b="1" smtClean="0"/>
              <a:t>Prof. Alberto Proença</a:t>
            </a:r>
          </a:p>
          <a:p>
            <a:pPr algn="r"/>
            <a:r>
              <a:rPr lang="pt-PT" sz="1800" b="1" smtClean="0"/>
              <a:t>Prof. Luis Paulo Santos</a:t>
            </a:r>
            <a:endParaRPr lang="en-US" sz="1800" b="1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46404" y="1426464"/>
            <a:ext cx="7063740" cy="3195640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PT" sz="3000" dirty="0"/>
              <a:t>An Evaluation of the GAMA </a:t>
            </a:r>
            <a:r>
              <a:rPr lang="pt-PT" sz="3000" dirty="0" smtClean="0"/>
              <a:t>Framework </a:t>
            </a:r>
            <a:r>
              <a:rPr lang="pt-PT" sz="3000" dirty="0"/>
              <a:t>for Heterogeneous Platforms:</a:t>
            </a:r>
            <a:br>
              <a:rPr lang="pt-PT" sz="3000" dirty="0"/>
            </a:br>
            <a:r>
              <a:rPr lang="pt-PT" sz="2700" dirty="0"/>
              <a:t>The Progressive Photon Mapping Algorithm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9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pd.pptx" id="{FCE4BEED-AD6E-4456-A058-D51A990D6372}" vid="{DA0334FC-A806-4FF1-808B-83E65C0524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Words>553</Words>
  <Application>Microsoft Office PowerPoint</Application>
  <PresentationFormat>On-screen Show (4:3)</PresentationFormat>
  <Paragraphs>145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Cambria Math</vt:lpstr>
      <vt:lpstr>Open Sans</vt:lpstr>
      <vt:lpstr>Wingdings 2</vt:lpstr>
      <vt:lpstr>Calibri</vt:lpstr>
      <vt:lpstr>View</vt:lpstr>
      <vt:lpstr>Visio</vt:lpstr>
      <vt:lpstr>An Evaluation of the GAMA Framework for Heterogeneous Platforms: The Progressive Photon Mapping Algorithm</vt:lpstr>
      <vt:lpstr>Contents</vt:lpstr>
      <vt:lpstr>Heterogeneous Platforms</vt:lpstr>
      <vt:lpstr>GPU And Multicore Aware (GAMA)</vt:lpstr>
      <vt:lpstr>GAMA Evaluation</vt:lpstr>
      <vt:lpstr>Case Study: Progressive Photon Mapping</vt:lpstr>
      <vt:lpstr>Objectives</vt:lpstr>
      <vt:lpstr>An Evaluation of the GAMA Framework for Heterogeneous Platforms: The Progressive Photon Mapping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of the GAMA framework for Heterogeneous Platforms: The Progressive Photon Mapping Algorithm</dc:title>
  <dc:creator>Miguel Palhas</dc:creator>
  <cp:lastModifiedBy>Miguel Palhas</cp:lastModifiedBy>
  <cp:revision>296</cp:revision>
  <dcterms:created xsi:type="dcterms:W3CDTF">2013-02-12T13:16:54Z</dcterms:created>
  <dcterms:modified xsi:type="dcterms:W3CDTF">2013-02-19T09:51:36Z</dcterms:modified>
</cp:coreProperties>
</file>