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Proxima Nova"/>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BBC64A-3F3C-4422-A321-5339FEAA6600}">
  <a:tblStyle styleId="{6FBBC64A-3F3C-4422-A321-5339FEAA66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9ebf2ac2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99ebf2ac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99ebf2ac2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99ebf2ac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9ebf2ac2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9ebf2ac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9ebf2ac2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9ebf2ac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9ebf2ac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9ebf2ac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9ebf2ac2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9ebf2ac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9ebf2ac2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99ebf2ac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9ebf2ac2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9ebf2ac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99ebf2ac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99ebf2ac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99ebf2ac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99ebf2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9ebf2ac2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99ebf2a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99ebf2ac2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99ebf2a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9ebf2ac2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9ebf2a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99ebf2ac2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99ebf2ac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oney.usnews.com/money/personal-finance/family-finance/articles/2018-10-18/7-factors-to-consider-when-shopping-for-health-insurance" TargetMode="External"/><Relationship Id="rId4" Type="http://schemas.openxmlformats.org/officeDocument/2006/relationships/hyperlink" Target="https://www.sisense.com/blog/8-ways-fine-tune-sql-queries-production-databases/" TargetMode="External"/><Relationship Id="rId5" Type="http://schemas.openxmlformats.org/officeDocument/2006/relationships/hyperlink" Target="https://www.sqlshack.com/query-optimization-techniques-in-sql-server-the-basi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139025"/>
            <a:ext cx="8222100" cy="196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Health Insurance Claims Report</a:t>
            </a:r>
            <a:endParaRPr/>
          </a:p>
        </p:txBody>
      </p:sp>
      <p:sp>
        <p:nvSpPr>
          <p:cNvPr id="68" name="Google Shape;68;p13"/>
          <p:cNvSpPr txBox="1"/>
          <p:nvPr>
            <p:ph idx="1" type="subTitle"/>
          </p:nvPr>
        </p:nvSpPr>
        <p:spPr>
          <a:xfrm>
            <a:off x="0" y="2001350"/>
            <a:ext cx="9144000" cy="31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ISM 6218 Advanced Database Management Systems</a:t>
            </a:r>
            <a:endParaRPr/>
          </a:p>
          <a:p>
            <a:pPr indent="0" lvl="0" marL="0" rtl="0" algn="ctr">
              <a:spcBef>
                <a:spcPts val="0"/>
              </a:spcBef>
              <a:spcAft>
                <a:spcPts val="0"/>
              </a:spcAft>
              <a:buNone/>
            </a:pPr>
            <a:r>
              <a:rPr lang="en"/>
              <a:t>Prof. Don Berndt</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1400"/>
              <a:t>Group Members</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Shreyas Thombare</a:t>
            </a:r>
            <a:endParaRPr sz="1400"/>
          </a:p>
          <a:p>
            <a:pPr indent="0" lvl="0" marL="0" rtl="0" algn="ctr">
              <a:spcBef>
                <a:spcPts val="0"/>
              </a:spcBef>
              <a:spcAft>
                <a:spcPts val="0"/>
              </a:spcAft>
              <a:buNone/>
            </a:pPr>
            <a:r>
              <a:rPr lang="en" sz="1400"/>
              <a:t>Adarsh Patel</a:t>
            </a:r>
            <a:endParaRPr sz="1400"/>
          </a:p>
          <a:p>
            <a:pPr indent="0" lvl="0" marL="0" rtl="0" algn="ctr">
              <a:spcBef>
                <a:spcPts val="0"/>
              </a:spcBef>
              <a:spcAft>
                <a:spcPts val="0"/>
              </a:spcAft>
              <a:buNone/>
            </a:pPr>
            <a:r>
              <a:rPr lang="en" sz="1400"/>
              <a:t>Ninad Mehta</a:t>
            </a:r>
            <a:endParaRPr sz="1400"/>
          </a:p>
          <a:p>
            <a:pPr indent="0" lvl="0" marL="0" rtl="0" algn="ctr">
              <a:spcBef>
                <a:spcPts val="0"/>
              </a:spcBef>
              <a:spcAft>
                <a:spcPts val="0"/>
              </a:spcAft>
              <a:buNone/>
            </a:pPr>
            <a:r>
              <a:rPr lang="en" sz="1400"/>
              <a:t>Vanshika Parihar</a:t>
            </a:r>
            <a:endParaRPr sz="1400"/>
          </a:p>
          <a:p>
            <a:pPr indent="0" lvl="0" marL="0" rtl="0" algn="ctr">
              <a:spcBef>
                <a:spcPts val="0"/>
              </a:spcBef>
              <a:spcAft>
                <a:spcPts val="0"/>
              </a:spcAft>
              <a:buNone/>
            </a:pPr>
            <a:r>
              <a:rPr lang="en" sz="1400"/>
              <a:t>Zima Patel</a:t>
            </a:r>
            <a:endParaRPr sz="1400"/>
          </a:p>
          <a:p>
            <a:pPr indent="0" lvl="0" marL="0" rtl="0" algn="ctr">
              <a:spcBef>
                <a:spcPts val="0"/>
              </a:spcBef>
              <a:spcAft>
                <a:spcPts val="0"/>
              </a:spcAft>
              <a:buNone/>
            </a:pPr>
            <a:r>
              <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Query Writing</a:t>
            </a:r>
            <a:endParaRPr/>
          </a:p>
        </p:txBody>
      </p:sp>
      <p:sp>
        <p:nvSpPr>
          <p:cNvPr id="129" name="Google Shape;129;p22"/>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30" name="Google Shape;130;p22"/>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b="1" lang="en" sz="1600">
                <a:solidFill>
                  <a:srgbClr val="FFFFFF"/>
                </a:solidFill>
                <a:latin typeface="Proxima Nova"/>
                <a:ea typeface="Proxima Nova"/>
                <a:cs typeface="Proxima Nova"/>
                <a:sym typeface="Proxima Nova"/>
              </a:rPr>
              <a:t>3)    Finding member subscribed to a coverage plan having address ID between 2000 to 5000 </a:t>
            </a:r>
            <a:endParaRPr b="1" sz="1800">
              <a:solidFill>
                <a:srgbClr val="FFFFFF"/>
              </a:solidFill>
            </a:endParaRPr>
          </a:p>
          <a:p>
            <a:pPr indent="0" lvl="0" marL="0" rtl="0" algn="just">
              <a:lnSpc>
                <a:spcPct val="125000"/>
              </a:lnSpc>
              <a:spcBef>
                <a:spcPts val="1000"/>
              </a:spcBef>
              <a:spcAft>
                <a:spcPts val="0"/>
              </a:spcAft>
              <a:buNone/>
            </a:pPr>
            <a:r>
              <a:t/>
            </a:r>
            <a:endParaRPr b="1" sz="1200"/>
          </a:p>
        </p:txBody>
      </p:sp>
      <p:pic>
        <p:nvPicPr>
          <p:cNvPr id="131" name="Google Shape;131;p22"/>
          <p:cNvPicPr preferRelativeResize="0"/>
          <p:nvPr/>
        </p:nvPicPr>
        <p:blipFill>
          <a:blip r:embed="rId3">
            <a:alphaModFix/>
          </a:blip>
          <a:stretch>
            <a:fillRect/>
          </a:stretch>
        </p:blipFill>
        <p:spPr>
          <a:xfrm>
            <a:off x="682675" y="2355900"/>
            <a:ext cx="8011325" cy="192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Tuning</a:t>
            </a:r>
            <a:endParaRPr/>
          </a:p>
        </p:txBody>
      </p:sp>
      <p:sp>
        <p:nvSpPr>
          <p:cNvPr id="137" name="Google Shape;137;p23"/>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38" name="Google Shape;138;p23"/>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just">
              <a:lnSpc>
                <a:spcPct val="125000"/>
              </a:lnSpc>
              <a:spcBef>
                <a:spcPts val="1000"/>
              </a:spcBef>
              <a:spcAft>
                <a:spcPts val="0"/>
              </a:spcAft>
              <a:buClr>
                <a:srgbClr val="FFFFFF"/>
              </a:buClr>
              <a:buSzPts val="1800"/>
              <a:buAutoNum type="arabicParenR"/>
            </a:pPr>
            <a:r>
              <a:rPr b="1" lang="en" sz="1800">
                <a:solidFill>
                  <a:srgbClr val="FFFFFF"/>
                </a:solidFill>
              </a:rPr>
              <a:t>Using Virtual Tables</a:t>
            </a:r>
            <a:endParaRPr b="1" sz="1800">
              <a:solidFill>
                <a:srgbClr val="FFFFFF"/>
              </a:solidFill>
            </a:endParaRPr>
          </a:p>
          <a:p>
            <a:pPr indent="0" lvl="0" marL="0" rtl="0" algn="just">
              <a:lnSpc>
                <a:spcPct val="125000"/>
              </a:lnSpc>
              <a:spcBef>
                <a:spcPts val="1000"/>
              </a:spcBef>
              <a:spcAft>
                <a:spcPts val="0"/>
              </a:spcAft>
              <a:buNone/>
            </a:pPr>
            <a:r>
              <a:t/>
            </a:r>
            <a:endParaRPr b="1" sz="1200"/>
          </a:p>
        </p:txBody>
      </p:sp>
      <p:pic>
        <p:nvPicPr>
          <p:cNvPr id="139" name="Google Shape;139;p23"/>
          <p:cNvPicPr preferRelativeResize="0"/>
          <p:nvPr/>
        </p:nvPicPr>
        <p:blipFill>
          <a:blip r:embed="rId3">
            <a:alphaModFix/>
          </a:blip>
          <a:stretch>
            <a:fillRect/>
          </a:stretch>
        </p:blipFill>
        <p:spPr>
          <a:xfrm>
            <a:off x="740750" y="1892825"/>
            <a:ext cx="7684401" cy="315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Tuning</a:t>
            </a:r>
            <a:endParaRPr/>
          </a:p>
        </p:txBody>
      </p:sp>
      <p:sp>
        <p:nvSpPr>
          <p:cNvPr id="145" name="Google Shape;145;p24"/>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46" name="Google Shape;146;p24"/>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rPr b="1" lang="en" sz="1800">
                <a:solidFill>
                  <a:srgbClr val="FFFFFF"/>
                </a:solidFill>
              </a:rPr>
              <a:t>2) 	</a:t>
            </a:r>
            <a:r>
              <a:rPr b="1" lang="en" sz="1800">
                <a:solidFill>
                  <a:srgbClr val="FFFFFF"/>
                </a:solidFill>
              </a:rPr>
              <a:t>Using Stored Procedures</a:t>
            </a:r>
            <a:endParaRPr b="1" sz="1800">
              <a:solidFill>
                <a:srgbClr val="FFFFFF"/>
              </a:solidFill>
            </a:endParaRPr>
          </a:p>
          <a:p>
            <a:pPr indent="0" lvl="0" marL="0" rtl="0" algn="just">
              <a:lnSpc>
                <a:spcPct val="125000"/>
              </a:lnSpc>
              <a:spcBef>
                <a:spcPts val="1000"/>
              </a:spcBef>
              <a:spcAft>
                <a:spcPts val="0"/>
              </a:spcAft>
              <a:buNone/>
            </a:pPr>
            <a:r>
              <a:t/>
            </a:r>
            <a:endParaRPr b="1" sz="1200"/>
          </a:p>
        </p:txBody>
      </p:sp>
      <p:pic>
        <p:nvPicPr>
          <p:cNvPr id="147" name="Google Shape;147;p24"/>
          <p:cNvPicPr preferRelativeResize="0"/>
          <p:nvPr/>
        </p:nvPicPr>
        <p:blipFill>
          <a:blip r:embed="rId3">
            <a:alphaModFix/>
          </a:blip>
          <a:stretch>
            <a:fillRect/>
          </a:stretch>
        </p:blipFill>
        <p:spPr>
          <a:xfrm>
            <a:off x="1381500" y="1694850"/>
            <a:ext cx="6727725" cy="344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Tuning</a:t>
            </a:r>
            <a:endParaRPr/>
          </a:p>
        </p:txBody>
      </p:sp>
      <p:sp>
        <p:nvSpPr>
          <p:cNvPr id="153" name="Google Shape;153;p25"/>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54" name="Google Shape;154;p25"/>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rPr b="1" lang="en" sz="1800">
                <a:solidFill>
                  <a:srgbClr val="FFFFFF"/>
                </a:solidFill>
              </a:rPr>
              <a:t>3) 	Use of Indexes for optimizing table searches</a:t>
            </a:r>
            <a:endParaRPr b="1" sz="1800">
              <a:solidFill>
                <a:srgbClr val="FFFFFF"/>
              </a:solidFill>
            </a:endParaRPr>
          </a:p>
          <a:p>
            <a:pPr indent="0" lvl="0" marL="0" rtl="0" algn="just">
              <a:lnSpc>
                <a:spcPct val="125000"/>
              </a:lnSpc>
              <a:spcBef>
                <a:spcPts val="1000"/>
              </a:spcBef>
              <a:spcAft>
                <a:spcPts val="0"/>
              </a:spcAft>
              <a:buNone/>
            </a:pPr>
            <a:r>
              <a:t/>
            </a:r>
            <a:endParaRPr b="1" sz="1200"/>
          </a:p>
        </p:txBody>
      </p:sp>
      <p:pic>
        <p:nvPicPr>
          <p:cNvPr id="155" name="Google Shape;155;p25"/>
          <p:cNvPicPr preferRelativeResize="0"/>
          <p:nvPr/>
        </p:nvPicPr>
        <p:blipFill>
          <a:blip r:embed="rId3">
            <a:alphaModFix/>
          </a:blip>
          <a:stretch>
            <a:fillRect/>
          </a:stretch>
        </p:blipFill>
        <p:spPr>
          <a:xfrm>
            <a:off x="1097225" y="1764850"/>
            <a:ext cx="6988300" cy="328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61" name="Google Shape;161;p26"/>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62" name="Google Shape;162;p26"/>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t/>
            </a:r>
            <a:endParaRPr b="1" sz="1200"/>
          </a:p>
        </p:txBody>
      </p:sp>
      <p:pic>
        <p:nvPicPr>
          <p:cNvPr id="163" name="Google Shape;163;p26"/>
          <p:cNvPicPr preferRelativeResize="0"/>
          <p:nvPr/>
        </p:nvPicPr>
        <p:blipFill>
          <a:blip r:embed="rId3">
            <a:alphaModFix/>
          </a:blip>
          <a:stretch>
            <a:fillRect/>
          </a:stretch>
        </p:blipFill>
        <p:spPr>
          <a:xfrm>
            <a:off x="0" y="1717450"/>
            <a:ext cx="4946726" cy="3426050"/>
          </a:xfrm>
          <a:prstGeom prst="rect">
            <a:avLst/>
          </a:prstGeom>
          <a:noFill/>
          <a:ln>
            <a:noFill/>
          </a:ln>
        </p:spPr>
      </p:pic>
      <p:pic>
        <p:nvPicPr>
          <p:cNvPr id="164" name="Google Shape;164;p26"/>
          <p:cNvPicPr preferRelativeResize="0"/>
          <p:nvPr/>
        </p:nvPicPr>
        <p:blipFill rotWithShape="1">
          <a:blip r:embed="rId4">
            <a:alphaModFix/>
          </a:blip>
          <a:srcRect b="0" l="0" r="0" t="5276"/>
          <a:stretch/>
        </p:blipFill>
        <p:spPr>
          <a:xfrm>
            <a:off x="4946725" y="1655075"/>
            <a:ext cx="4197275" cy="342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70" name="Google Shape;170;p27"/>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71" name="Google Shape;171;p27"/>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t/>
            </a:r>
            <a:endParaRPr b="1" sz="1200"/>
          </a:p>
        </p:txBody>
      </p:sp>
      <p:sp>
        <p:nvSpPr>
          <p:cNvPr id="172" name="Google Shape;172;p27"/>
          <p:cNvSpPr txBox="1"/>
          <p:nvPr/>
        </p:nvSpPr>
        <p:spPr>
          <a:xfrm>
            <a:off x="55100" y="1717450"/>
            <a:ext cx="9034500" cy="33282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36550" lvl="0" marL="457200" rtl="0" algn="just">
              <a:lnSpc>
                <a:spcPct val="125000"/>
              </a:lnSpc>
              <a:spcBef>
                <a:spcPts val="1000"/>
              </a:spcBef>
              <a:spcAft>
                <a:spcPts val="0"/>
              </a:spcAft>
              <a:buSzPts val="1700"/>
              <a:buFont typeface="Roboto"/>
              <a:buChar char="●"/>
            </a:pPr>
            <a:r>
              <a:rPr lang="en" sz="1500">
                <a:latin typeface="Proxima Nova"/>
                <a:ea typeface="Proxima Nova"/>
                <a:cs typeface="Proxima Nova"/>
                <a:sym typeface="Proxima Nova"/>
              </a:rPr>
              <a:t>This project can be utilized as a reporting model by a variety of target audiences such as health insurance companies, facilities and physicians.</a:t>
            </a:r>
            <a:endParaRPr sz="1500">
              <a:latin typeface="Proxima Nova"/>
              <a:ea typeface="Proxima Nova"/>
              <a:cs typeface="Proxima Nova"/>
              <a:sym typeface="Proxima Nova"/>
            </a:endParaRPr>
          </a:p>
          <a:p>
            <a:pPr indent="-323850" lvl="0" marL="457200" rtl="0" algn="just">
              <a:lnSpc>
                <a:spcPct val="125000"/>
              </a:lnSpc>
              <a:spcBef>
                <a:spcPts val="1000"/>
              </a:spcBef>
              <a:spcAft>
                <a:spcPts val="0"/>
              </a:spcAft>
              <a:buSzPts val="1500"/>
              <a:buFont typeface="Proxima Nova"/>
              <a:buChar char="●"/>
            </a:pPr>
            <a:r>
              <a:rPr lang="en" sz="1500">
                <a:latin typeface="Proxima Nova"/>
                <a:ea typeface="Proxima Nova"/>
                <a:cs typeface="Proxima Nova"/>
                <a:sym typeface="Proxima Nova"/>
              </a:rPr>
              <a:t>This project helped us to dive deep into the business domain of medical insurance. Apart from the insurance industry we also focussed on medical facilities datasets which helped us to extract insights from the medical field.</a:t>
            </a:r>
            <a:endParaRPr sz="1500">
              <a:latin typeface="Proxima Nova"/>
              <a:ea typeface="Proxima Nova"/>
              <a:cs typeface="Proxima Nova"/>
              <a:sym typeface="Proxima Nova"/>
            </a:endParaRPr>
          </a:p>
          <a:p>
            <a:pPr indent="-323850" lvl="0" marL="457200" rtl="0" algn="just">
              <a:lnSpc>
                <a:spcPct val="125000"/>
              </a:lnSpc>
              <a:spcBef>
                <a:spcPts val="1000"/>
              </a:spcBef>
              <a:spcAft>
                <a:spcPts val="0"/>
              </a:spcAft>
              <a:buSzPts val="1500"/>
              <a:buFont typeface="Proxima Nova"/>
              <a:buChar char="●"/>
            </a:pPr>
            <a:r>
              <a:rPr lang="en" sz="1500">
                <a:latin typeface="Proxima Nova"/>
                <a:ea typeface="Proxima Nova"/>
                <a:cs typeface="Proxima Nova"/>
                <a:sym typeface="Proxima Nova"/>
              </a:rPr>
              <a:t>Considering the future scope of the project, we would like to extend this system by formulation transactions and triggers.</a:t>
            </a:r>
            <a:endParaRPr sz="1500">
              <a:latin typeface="Proxima Nova"/>
              <a:ea typeface="Proxima Nova"/>
              <a:cs typeface="Proxima Nova"/>
              <a:sym typeface="Proxima Nova"/>
            </a:endParaRPr>
          </a:p>
          <a:p>
            <a:pPr indent="-323850" lvl="0" marL="457200" rtl="0" algn="just">
              <a:lnSpc>
                <a:spcPct val="125000"/>
              </a:lnSpc>
              <a:spcBef>
                <a:spcPts val="1000"/>
              </a:spcBef>
              <a:spcAft>
                <a:spcPts val="0"/>
              </a:spcAft>
              <a:buSzPts val="1500"/>
              <a:buFont typeface="Proxima Nova"/>
              <a:buChar char="●"/>
            </a:pPr>
            <a:r>
              <a:rPr lang="en" sz="1500">
                <a:latin typeface="Proxima Nova"/>
                <a:ea typeface="Proxima Nova"/>
                <a:cs typeface="Proxima Nova"/>
                <a:sym typeface="Proxima Nova"/>
              </a:rPr>
              <a:t>Integrating MySQL with Tableau enabled us to analyse real time data on the go and develop interactive visualizations</a:t>
            </a:r>
            <a:endParaRPr sz="1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8" name="Google Shape;178;p28"/>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79" name="Google Shape;179;p28"/>
          <p:cNvSpPr txBox="1"/>
          <p:nvPr/>
        </p:nvSpPr>
        <p:spPr>
          <a:xfrm>
            <a:off x="78600" y="1726075"/>
            <a:ext cx="8907000" cy="33195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36550" lvl="0" marL="457200" rtl="0" algn="l">
              <a:lnSpc>
                <a:spcPct val="115000"/>
              </a:lnSpc>
              <a:spcBef>
                <a:spcPts val="1000"/>
              </a:spcBef>
              <a:spcAft>
                <a:spcPts val="0"/>
              </a:spcAft>
              <a:buClr>
                <a:schemeClr val="dk1"/>
              </a:buClr>
              <a:buSzPts val="1700"/>
              <a:buAutoNum type="arabicPeriod"/>
            </a:pPr>
            <a:r>
              <a:rPr lang="en" sz="1700" u="sng">
                <a:solidFill>
                  <a:schemeClr val="dk1"/>
                </a:solidFill>
                <a:hlinkClick r:id="rId3">
                  <a:extLst>
                    <a:ext uri="{A12FA001-AC4F-418D-AE19-62706E023703}">
                      <ahyp:hlinkClr val="tx"/>
                    </a:ext>
                  </a:extLst>
                </a:hlinkClick>
              </a:rPr>
              <a:t>https://money.usnews.com/money/personal-finance/family-finance/articles/2018-10-18/7-factors-to-consider-when-shopping-for-health-insurance</a:t>
            </a:r>
            <a:endParaRPr sz="1700" u="sng">
              <a:solidFill>
                <a:schemeClr val="dk1"/>
              </a:solidFill>
            </a:endParaRPr>
          </a:p>
          <a:p>
            <a:pPr indent="-336550" lvl="0" marL="457200" rtl="0" algn="l">
              <a:lnSpc>
                <a:spcPct val="200000"/>
              </a:lnSpc>
              <a:spcBef>
                <a:spcPts val="1000"/>
              </a:spcBef>
              <a:spcAft>
                <a:spcPts val="0"/>
              </a:spcAft>
              <a:buClr>
                <a:schemeClr val="dk1"/>
              </a:buClr>
              <a:buSzPts val="1700"/>
              <a:buAutoNum type="arabicPeriod"/>
            </a:pPr>
            <a:r>
              <a:rPr lang="en" sz="1700" u="sng">
                <a:solidFill>
                  <a:schemeClr val="dk1"/>
                </a:solidFill>
                <a:hlinkClick r:id="rId4">
                  <a:extLst>
                    <a:ext uri="{A12FA001-AC4F-418D-AE19-62706E023703}">
                      <ahyp:hlinkClr val="tx"/>
                    </a:ext>
                  </a:extLst>
                </a:hlinkClick>
              </a:rPr>
              <a:t>https://www.sisense.com/blog/8-ways-fine-tune-sql-queries-production-databases</a:t>
            </a:r>
            <a:r>
              <a:rPr lang="en" sz="1700" u="sng">
                <a:solidFill>
                  <a:schemeClr val="dk1"/>
                </a:solidFill>
              </a:rPr>
              <a:t>/</a:t>
            </a:r>
            <a:endParaRPr sz="1700" u="sng">
              <a:solidFill>
                <a:schemeClr val="dk1"/>
              </a:solidFill>
            </a:endParaRPr>
          </a:p>
          <a:p>
            <a:pPr indent="-336550" lvl="0" marL="457200" rtl="0" algn="l">
              <a:lnSpc>
                <a:spcPct val="125000"/>
              </a:lnSpc>
              <a:spcBef>
                <a:spcPts val="1000"/>
              </a:spcBef>
              <a:spcAft>
                <a:spcPts val="0"/>
              </a:spcAft>
              <a:buClr>
                <a:schemeClr val="dk1"/>
              </a:buClr>
              <a:buSzPts val="1700"/>
              <a:buAutoNum type="arabicPeriod"/>
            </a:pPr>
            <a:r>
              <a:rPr lang="en" sz="1700" u="sng">
                <a:solidFill>
                  <a:schemeClr val="dk1"/>
                </a:solidFill>
                <a:hlinkClick r:id="rId5">
                  <a:extLst>
                    <a:ext uri="{A12FA001-AC4F-418D-AE19-62706E023703}">
                      <ahyp:hlinkClr val="tx"/>
                    </a:ext>
                  </a:extLst>
                </a:hlinkClick>
              </a:rPr>
              <a:t>https://www.sqlshack.com/query-optimization-techniques-in-sql-server-the-basics</a:t>
            </a:r>
            <a:r>
              <a:rPr lang="en" sz="1700" u="sng">
                <a:solidFill>
                  <a:schemeClr val="dk1"/>
                </a:solidFill>
              </a:rPr>
              <a:t>/</a:t>
            </a:r>
            <a:endParaRPr sz="1700" u="sng">
              <a:solidFill>
                <a:schemeClr val="dk1"/>
              </a:solidFill>
            </a:endParaRPr>
          </a:p>
          <a:p>
            <a:pPr indent="-336550" lvl="0" marL="457200" rtl="0" algn="l">
              <a:lnSpc>
                <a:spcPct val="125000"/>
              </a:lnSpc>
              <a:spcBef>
                <a:spcPts val="1000"/>
              </a:spcBef>
              <a:spcAft>
                <a:spcPts val="0"/>
              </a:spcAft>
              <a:buClr>
                <a:schemeClr val="dk1"/>
              </a:buClr>
              <a:buSzPts val="1700"/>
              <a:buAutoNum type="arabicPeriod"/>
            </a:pPr>
            <a:r>
              <a:rPr lang="en" sz="1700" u="sng">
                <a:solidFill>
                  <a:schemeClr val="dk1"/>
                </a:solidFill>
              </a:rPr>
              <a:t>https://dataschool.com/sql-optimization/how-indexing-works/</a:t>
            </a:r>
            <a:endParaRPr b="1" sz="1800" u="sng">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529800" y="900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185" name="Google Shape;185;p29"/>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 </a:t>
            </a:r>
            <a:endParaRPr/>
          </a:p>
        </p:txBody>
      </p:sp>
      <p:sp>
        <p:nvSpPr>
          <p:cNvPr id="74" name="Google Shape;74;p14"/>
          <p:cNvSpPr txBox="1"/>
          <p:nvPr>
            <p:ph idx="2" type="body"/>
          </p:nvPr>
        </p:nvSpPr>
        <p:spPr>
          <a:xfrm>
            <a:off x="4572000" y="92675"/>
            <a:ext cx="4572000" cy="499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93700" lvl="0" marL="457200" rtl="0" algn="l">
              <a:spcBef>
                <a:spcPts val="1600"/>
              </a:spcBef>
              <a:spcAft>
                <a:spcPts val="0"/>
              </a:spcAft>
              <a:buSzPts val="2600"/>
              <a:buChar char="●"/>
            </a:pPr>
            <a:r>
              <a:rPr lang="en" sz="2600"/>
              <a:t>Executive Summary</a:t>
            </a:r>
            <a:endParaRPr sz="2600"/>
          </a:p>
          <a:p>
            <a:pPr indent="-393700" lvl="0" marL="457200" rtl="0" algn="l">
              <a:spcBef>
                <a:spcPts val="0"/>
              </a:spcBef>
              <a:spcAft>
                <a:spcPts val="0"/>
              </a:spcAft>
              <a:buSzPts val="2600"/>
              <a:buChar char="●"/>
            </a:pPr>
            <a:r>
              <a:rPr lang="en" sz="2600"/>
              <a:t>Problem Statement</a:t>
            </a:r>
            <a:endParaRPr sz="2600"/>
          </a:p>
          <a:p>
            <a:pPr indent="-393700" lvl="0" marL="457200" rtl="0" algn="l">
              <a:spcBef>
                <a:spcPts val="0"/>
              </a:spcBef>
              <a:spcAft>
                <a:spcPts val="0"/>
              </a:spcAft>
              <a:buSzPts val="2600"/>
              <a:buChar char="●"/>
            </a:pPr>
            <a:r>
              <a:rPr lang="en" sz="2600"/>
              <a:t>Project Evaluation</a:t>
            </a:r>
            <a:endParaRPr sz="2600"/>
          </a:p>
          <a:p>
            <a:pPr indent="-393700" lvl="0" marL="457200" rtl="0" algn="l">
              <a:spcBef>
                <a:spcPts val="0"/>
              </a:spcBef>
              <a:spcAft>
                <a:spcPts val="0"/>
              </a:spcAft>
              <a:buSzPts val="2600"/>
              <a:buChar char="●"/>
            </a:pPr>
            <a:r>
              <a:rPr lang="en" sz="2600"/>
              <a:t>Database Design</a:t>
            </a:r>
            <a:endParaRPr sz="2600"/>
          </a:p>
          <a:p>
            <a:pPr indent="-393700" lvl="0" marL="457200" rtl="0" algn="l">
              <a:spcBef>
                <a:spcPts val="0"/>
              </a:spcBef>
              <a:spcAft>
                <a:spcPts val="0"/>
              </a:spcAft>
              <a:buSzPts val="2600"/>
              <a:buChar char="●"/>
            </a:pPr>
            <a:r>
              <a:rPr lang="en" sz="2600"/>
              <a:t>Query Writing</a:t>
            </a:r>
            <a:endParaRPr sz="2600"/>
          </a:p>
          <a:p>
            <a:pPr indent="-393700" lvl="0" marL="457200" rtl="0" algn="l">
              <a:spcBef>
                <a:spcPts val="0"/>
              </a:spcBef>
              <a:spcAft>
                <a:spcPts val="0"/>
              </a:spcAft>
              <a:buSzPts val="2600"/>
              <a:buChar char="●"/>
            </a:pPr>
            <a:r>
              <a:rPr lang="en" sz="2600"/>
              <a:t>Performance Tuning</a:t>
            </a:r>
            <a:endParaRPr sz="2600"/>
          </a:p>
          <a:p>
            <a:pPr indent="-393700" lvl="0" marL="457200" rtl="0" algn="l">
              <a:spcBef>
                <a:spcPts val="0"/>
              </a:spcBef>
              <a:spcAft>
                <a:spcPts val="0"/>
              </a:spcAft>
              <a:buSzPts val="2600"/>
              <a:buChar char="●"/>
            </a:pPr>
            <a:r>
              <a:rPr lang="en" sz="2600"/>
              <a:t>Data Visualizations</a:t>
            </a:r>
            <a:endParaRPr sz="2600"/>
          </a:p>
          <a:p>
            <a:pPr indent="-393700" lvl="0" marL="457200" rtl="0" algn="l">
              <a:spcBef>
                <a:spcPts val="0"/>
              </a:spcBef>
              <a:spcAft>
                <a:spcPts val="0"/>
              </a:spcAft>
              <a:buSzPts val="2600"/>
              <a:buChar char="●"/>
            </a:pPr>
            <a:r>
              <a:rPr lang="en" sz="2600"/>
              <a:t>Summary</a:t>
            </a:r>
            <a:endParaRPr sz="2600"/>
          </a:p>
          <a:p>
            <a:pPr indent="-393700" lvl="0" marL="457200" rtl="0" algn="l">
              <a:spcBef>
                <a:spcPts val="0"/>
              </a:spcBef>
              <a:spcAft>
                <a:spcPts val="0"/>
              </a:spcAft>
              <a:buSzPts val="2600"/>
              <a:buChar char="●"/>
            </a:pPr>
            <a:r>
              <a:rPr lang="en" sz="2600"/>
              <a:t>References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80" name="Google Shape;80;p15"/>
          <p:cNvSpPr txBox="1"/>
          <p:nvPr>
            <p:ph idx="1" type="body"/>
          </p:nvPr>
        </p:nvSpPr>
        <p:spPr>
          <a:xfrm>
            <a:off x="0" y="1691325"/>
            <a:ext cx="9066300" cy="3104700"/>
          </a:xfrm>
          <a:prstGeom prst="rect">
            <a:avLst/>
          </a:prstGeom>
        </p:spPr>
        <p:txBody>
          <a:bodyPr anchorCtr="0" anchor="t" bIns="91425" lIns="91425" spcFirstLastPara="1" rIns="91425" wrap="square" tIns="91425">
            <a:noAutofit/>
          </a:bodyPr>
          <a:lstStyle/>
          <a:p>
            <a:pPr indent="-323850" lvl="0" marL="457200" rtl="0" algn="just">
              <a:lnSpc>
                <a:spcPct val="125000"/>
              </a:lnSpc>
              <a:spcBef>
                <a:spcPts val="1000"/>
              </a:spcBef>
              <a:spcAft>
                <a:spcPts val="0"/>
              </a:spcAft>
              <a:buClr>
                <a:srgbClr val="000000"/>
              </a:buClr>
              <a:buSzPts val="1500"/>
              <a:buFont typeface="Arial"/>
              <a:buChar char="●"/>
            </a:pPr>
            <a:r>
              <a:rPr lang="en" sz="1500">
                <a:solidFill>
                  <a:srgbClr val="000000"/>
                </a:solidFill>
                <a:latin typeface="Arial"/>
                <a:ea typeface="Arial"/>
                <a:cs typeface="Arial"/>
                <a:sym typeface="Arial"/>
              </a:rPr>
              <a:t>In this project our main goal is to extract reports for the healthcare insurance officials which can enable them to analyse and present insights to the mangeorial officials. </a:t>
            </a:r>
            <a:endParaRPr sz="1500">
              <a:solidFill>
                <a:srgbClr val="000000"/>
              </a:solidFill>
              <a:latin typeface="Arial"/>
              <a:ea typeface="Arial"/>
              <a:cs typeface="Arial"/>
              <a:sym typeface="Arial"/>
            </a:endParaRPr>
          </a:p>
          <a:p>
            <a:pPr indent="-323850" lvl="0" marL="457200" rtl="0" algn="just">
              <a:lnSpc>
                <a:spcPct val="12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generated our own dataset which had 7 tables (described in the further sections).</a:t>
            </a:r>
            <a:endParaRPr sz="1500">
              <a:solidFill>
                <a:srgbClr val="000000"/>
              </a:solidFill>
              <a:latin typeface="Arial"/>
              <a:ea typeface="Arial"/>
              <a:cs typeface="Arial"/>
              <a:sym typeface="Arial"/>
            </a:endParaRPr>
          </a:p>
          <a:p>
            <a:pPr indent="-323850" lvl="0" marL="457200" rtl="0" algn="just">
              <a:lnSpc>
                <a:spcPct val="12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We formulated a relational database using MySQL Workbench and populated all 7 tables with approximately 100 rows each table. </a:t>
            </a:r>
            <a:endParaRPr sz="1500">
              <a:solidFill>
                <a:srgbClr val="000000"/>
              </a:solidFill>
              <a:latin typeface="Arial"/>
              <a:ea typeface="Arial"/>
              <a:cs typeface="Arial"/>
              <a:sym typeface="Arial"/>
            </a:endParaRPr>
          </a:p>
          <a:p>
            <a:pPr indent="-323850" lvl="0" marL="457200" rtl="0" algn="just">
              <a:lnSpc>
                <a:spcPct val="12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 order to optimize our query performance we utilized power of indexing, partitioning, stored procedures and views in our project. </a:t>
            </a:r>
            <a:endParaRPr sz="1500">
              <a:solidFill>
                <a:srgbClr val="000000"/>
              </a:solidFill>
              <a:latin typeface="Arial"/>
              <a:ea typeface="Arial"/>
              <a:cs typeface="Arial"/>
              <a:sym typeface="Arial"/>
            </a:endParaRPr>
          </a:p>
          <a:p>
            <a:pPr indent="-323850" lvl="0" marL="457200" rtl="0" algn="just">
              <a:lnSpc>
                <a:spcPct val="12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 addition to generating queries we coupled tableau with our Healthcare Insurance Claims database and developed interactive visualizations. </a:t>
            </a:r>
            <a:endParaRPr sz="1500">
              <a:solidFill>
                <a:srgbClr val="000000"/>
              </a:solidFill>
              <a:latin typeface="Arial"/>
              <a:ea typeface="Arial"/>
              <a:cs typeface="Arial"/>
              <a:sym typeface="Arial"/>
            </a:endParaRPr>
          </a:p>
          <a:p>
            <a:pPr indent="0" lvl="0" marL="0" rtl="0" algn="just">
              <a:lnSpc>
                <a:spcPct val="125000"/>
              </a:lnSpc>
              <a:spcBef>
                <a:spcPts val="10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lnSpc>
                <a:spcPct val="125000"/>
              </a:lnSpc>
              <a:spcBef>
                <a:spcPts val="10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just">
              <a:lnSpc>
                <a:spcPct val="125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2290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To Ponder/Problem Statement</a:t>
            </a:r>
            <a:endParaRPr/>
          </a:p>
        </p:txBody>
      </p:sp>
      <p:sp>
        <p:nvSpPr>
          <p:cNvPr id="86" name="Google Shape;86;p16"/>
          <p:cNvSpPr txBox="1"/>
          <p:nvPr>
            <p:ph idx="1" type="body"/>
          </p:nvPr>
        </p:nvSpPr>
        <p:spPr>
          <a:xfrm>
            <a:off x="0" y="1818750"/>
            <a:ext cx="9144000" cy="33942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Reporting top 20 members along with provider details, billed amount and approved amount associated and having approved_amount greater than $2200</a:t>
            </a:r>
            <a:endParaRPr sz="1400">
              <a:solidFill>
                <a:srgbClr val="000000"/>
              </a:solidFill>
              <a:latin typeface="Arial"/>
              <a:ea typeface="Arial"/>
              <a:cs typeface="Arial"/>
              <a:sym typeface="Arial"/>
            </a:endParaRPr>
          </a:p>
          <a:p>
            <a:pPr indent="-317500" lvl="0" marL="457200" rtl="0" algn="just">
              <a:lnSpc>
                <a:spcPct val="125000"/>
              </a:lnSpc>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Reporting distinct members (member demographic information) who have their claims in progress. </a:t>
            </a:r>
            <a:endParaRPr sz="1600">
              <a:solidFill>
                <a:srgbClr val="000000"/>
              </a:solidFill>
              <a:latin typeface="Arial"/>
              <a:ea typeface="Arial"/>
              <a:cs typeface="Arial"/>
              <a:sym typeface="Arial"/>
            </a:endParaRPr>
          </a:p>
          <a:p>
            <a:pPr indent="-317500" lvl="0" marL="457200" rtl="0" algn="l">
              <a:lnSpc>
                <a:spcPct val="125000"/>
              </a:lnSpc>
              <a:spcBef>
                <a:spcPts val="1000"/>
              </a:spcBef>
              <a:spcAft>
                <a:spcPts val="0"/>
              </a:spcAft>
              <a:buClr>
                <a:srgbClr val="000000"/>
              </a:buClr>
              <a:buSzPts val="1400"/>
              <a:buFont typeface="Arial"/>
              <a:buChar char="●"/>
            </a:pPr>
            <a:r>
              <a:rPr lang="en" sz="1600">
                <a:solidFill>
                  <a:srgbClr val="000000"/>
                </a:solidFill>
                <a:latin typeface="Proxima Nova"/>
                <a:ea typeface="Proxima Nova"/>
                <a:cs typeface="Proxima Nova"/>
                <a:sym typeface="Proxima Nova"/>
              </a:rPr>
              <a:t>Finding member subscribed to a coverage plan having address ID between 2000 to 5000 </a:t>
            </a:r>
            <a:endParaRPr>
              <a:solidFill>
                <a:srgbClr val="000000"/>
              </a:solidFill>
              <a:latin typeface="Arial"/>
              <a:ea typeface="Arial"/>
              <a:cs typeface="Arial"/>
              <a:sym typeface="Arial"/>
            </a:endParaRPr>
          </a:p>
          <a:p>
            <a:pPr indent="0" lvl="0" marL="457200" rtl="0" algn="just">
              <a:lnSpc>
                <a:spcPct val="125000"/>
              </a:lnSpc>
              <a:spcBef>
                <a:spcPts val="1000"/>
              </a:spcBef>
              <a:spcAft>
                <a:spcPts val="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Evaluation</a:t>
            </a:r>
            <a:endParaRPr/>
          </a:p>
        </p:txBody>
      </p:sp>
      <p:graphicFrame>
        <p:nvGraphicFramePr>
          <p:cNvPr id="92" name="Google Shape;92;p17"/>
          <p:cNvGraphicFramePr/>
          <p:nvPr/>
        </p:nvGraphicFramePr>
        <p:xfrm>
          <a:off x="0" y="1034300"/>
          <a:ext cx="3000000" cy="3000000"/>
        </p:xfrm>
        <a:graphic>
          <a:graphicData uri="http://schemas.openxmlformats.org/drawingml/2006/table">
            <a:tbl>
              <a:tblPr>
                <a:noFill/>
                <a:tableStyleId>{6FBBC64A-3F3C-4422-A321-5339FEAA6600}</a:tableStyleId>
              </a:tblPr>
              <a:tblGrid>
                <a:gridCol w="2955325"/>
                <a:gridCol w="4705525"/>
                <a:gridCol w="1483125"/>
              </a:tblGrid>
              <a:tr h="634525">
                <a:tc>
                  <a:txBody>
                    <a:bodyPr/>
                    <a:lstStyle/>
                    <a:p>
                      <a:pPr indent="0" lvl="0" marL="0" rtl="0" algn="ctr">
                        <a:spcBef>
                          <a:spcPts val="0"/>
                        </a:spcBef>
                        <a:spcAft>
                          <a:spcPts val="0"/>
                        </a:spcAft>
                        <a:buNone/>
                      </a:pPr>
                      <a:r>
                        <a:rPr lang="en" sz="1800">
                          <a:solidFill>
                            <a:srgbClr val="FFFFFF"/>
                          </a:solidFill>
                        </a:rPr>
                        <a:t>Topic Area</a:t>
                      </a:r>
                      <a:endParaRPr sz="1800">
                        <a:solidFill>
                          <a:srgbClr val="FFFFFF"/>
                        </a:solidFill>
                      </a:endParaRPr>
                    </a:p>
                  </a:txBody>
                  <a:tcPr marT="91425" marB="91425" marR="91425" marL="91425"/>
                </a:tc>
                <a:tc>
                  <a:txBody>
                    <a:bodyPr/>
                    <a:lstStyle/>
                    <a:p>
                      <a:pPr indent="0" lvl="0" marL="0" rtl="0" algn="ctr">
                        <a:spcBef>
                          <a:spcPts val="0"/>
                        </a:spcBef>
                        <a:spcAft>
                          <a:spcPts val="0"/>
                        </a:spcAft>
                        <a:buNone/>
                      </a:pPr>
                      <a:r>
                        <a:rPr lang="en" sz="1800">
                          <a:solidFill>
                            <a:srgbClr val="FFFFFF"/>
                          </a:solidFill>
                        </a:rPr>
                        <a:t>Description</a:t>
                      </a:r>
                      <a:endParaRPr sz="1800">
                        <a:solidFill>
                          <a:srgbClr val="FFFFFF"/>
                        </a:solidFill>
                      </a:endParaRPr>
                    </a:p>
                  </a:txBody>
                  <a:tcPr marT="91425" marB="91425" marR="91425" marL="91425"/>
                </a:tc>
                <a:tc>
                  <a:txBody>
                    <a:bodyPr/>
                    <a:lstStyle/>
                    <a:p>
                      <a:pPr indent="0" lvl="0" marL="0" rtl="0" algn="ctr">
                        <a:spcBef>
                          <a:spcPts val="0"/>
                        </a:spcBef>
                        <a:spcAft>
                          <a:spcPts val="0"/>
                        </a:spcAft>
                        <a:buNone/>
                      </a:pPr>
                      <a:r>
                        <a:rPr lang="en" sz="1800">
                          <a:solidFill>
                            <a:srgbClr val="FFFFFF"/>
                          </a:solidFill>
                        </a:rPr>
                        <a:t>Points</a:t>
                      </a:r>
                      <a:endParaRPr sz="1800">
                        <a:solidFill>
                          <a:srgbClr val="FFFFFF"/>
                        </a:solidFill>
                      </a:endParaRPr>
                    </a:p>
                  </a:txBody>
                  <a:tcPr marT="91425" marB="91425" marR="91425" marL="91425"/>
                </a:tc>
              </a:tr>
              <a:tr h="855450">
                <a:tc>
                  <a:txBody>
                    <a:bodyPr/>
                    <a:lstStyle/>
                    <a:p>
                      <a:pPr indent="0" lvl="0" marL="50800" rtl="0" algn="just">
                        <a:lnSpc>
                          <a:spcPct val="125000"/>
                        </a:lnSpc>
                        <a:spcBef>
                          <a:spcPts val="900"/>
                        </a:spcBef>
                        <a:spcAft>
                          <a:spcPts val="900"/>
                        </a:spcAft>
                        <a:buNone/>
                      </a:pPr>
                      <a:r>
                        <a:rPr b="1" lang="en" sz="1200">
                          <a:solidFill>
                            <a:srgbClr val="2D3B45"/>
                          </a:solidFill>
                          <a:latin typeface="Lato"/>
                          <a:ea typeface="Lato"/>
                          <a:cs typeface="Lato"/>
                          <a:sym typeface="Lato"/>
                        </a:rPr>
                        <a:t>Database Design</a:t>
                      </a:r>
                      <a:endParaRPr/>
                    </a:p>
                  </a:txBody>
                  <a:tcPr marT="91425" marB="91425" marR="91425" marL="91425"/>
                </a:tc>
                <a:tc>
                  <a:txBody>
                    <a:bodyPr/>
                    <a:lstStyle/>
                    <a:p>
                      <a:pPr indent="0" lvl="0" marL="0" rtl="0" algn="just">
                        <a:lnSpc>
                          <a:spcPct val="125000"/>
                        </a:lnSpc>
                        <a:spcBef>
                          <a:spcPts val="900"/>
                        </a:spcBef>
                        <a:spcAft>
                          <a:spcPts val="900"/>
                        </a:spcAft>
                        <a:buNone/>
                      </a:pPr>
                      <a:r>
                        <a:rPr lang="en" sz="1200">
                          <a:solidFill>
                            <a:srgbClr val="2D3B45"/>
                          </a:solidFill>
                          <a:latin typeface="Lato"/>
                          <a:ea typeface="Lato"/>
                          <a:cs typeface="Lato"/>
                          <a:sym typeface="Lato"/>
                        </a:rPr>
                        <a:t>We worked on designing the ER diagram which depicted the relationship among the tables using MySQL WorkBench</a:t>
                      </a:r>
                      <a:endParaRPr/>
                    </a:p>
                  </a:txBody>
                  <a:tcPr marT="91425" marB="91425" marR="91425" marL="91425"/>
                </a:tc>
                <a:tc>
                  <a:txBody>
                    <a:bodyPr/>
                    <a:lstStyle/>
                    <a:p>
                      <a:pPr indent="0" lvl="0" marL="0" rtl="0" algn="l">
                        <a:spcBef>
                          <a:spcPts val="0"/>
                        </a:spcBef>
                        <a:spcAft>
                          <a:spcPts val="0"/>
                        </a:spcAft>
                        <a:buNone/>
                      </a:pPr>
                      <a:r>
                        <a:rPr b="1" lang="en"/>
                        <a:t>25</a:t>
                      </a:r>
                      <a:endParaRPr b="1"/>
                    </a:p>
                  </a:txBody>
                  <a:tcPr marT="91425" marB="91425" marR="91425" marL="91425" anchor="ctr"/>
                </a:tc>
              </a:tr>
              <a:tr h="855450">
                <a:tc>
                  <a:txBody>
                    <a:bodyPr/>
                    <a:lstStyle/>
                    <a:p>
                      <a:pPr indent="0" lvl="0" marL="50800" rtl="0" algn="just">
                        <a:lnSpc>
                          <a:spcPct val="125000"/>
                        </a:lnSpc>
                        <a:spcBef>
                          <a:spcPts val="900"/>
                        </a:spcBef>
                        <a:spcAft>
                          <a:spcPts val="900"/>
                        </a:spcAft>
                        <a:buNone/>
                      </a:pPr>
                      <a:r>
                        <a:rPr b="1" lang="en" sz="1200">
                          <a:solidFill>
                            <a:srgbClr val="2D3B45"/>
                          </a:solidFill>
                          <a:latin typeface="Lato"/>
                          <a:ea typeface="Lato"/>
                          <a:cs typeface="Lato"/>
                          <a:sym typeface="Lato"/>
                        </a:rPr>
                        <a:t>Query Writing</a:t>
                      </a:r>
                      <a:endParaRPr/>
                    </a:p>
                  </a:txBody>
                  <a:tcPr marT="91425" marB="91425" marR="91425" marL="91425"/>
                </a:tc>
                <a:tc>
                  <a:txBody>
                    <a:bodyPr/>
                    <a:lstStyle/>
                    <a:p>
                      <a:pPr indent="0" lvl="0" marL="0" rtl="0" algn="just">
                        <a:lnSpc>
                          <a:spcPct val="125000"/>
                        </a:lnSpc>
                        <a:spcBef>
                          <a:spcPts val="900"/>
                        </a:spcBef>
                        <a:spcAft>
                          <a:spcPts val="900"/>
                        </a:spcAft>
                        <a:buNone/>
                      </a:pPr>
                      <a:r>
                        <a:rPr lang="en" sz="1200">
                          <a:solidFill>
                            <a:srgbClr val="2D3B45"/>
                          </a:solidFill>
                          <a:latin typeface="Lato"/>
                          <a:ea typeface="Lato"/>
                          <a:cs typeface="Lato"/>
                          <a:sym typeface="Lato"/>
                        </a:rPr>
                        <a:t>We formulated queries using joins, where clause and between clause to address 4 vital questions</a:t>
                      </a:r>
                      <a:endParaRPr/>
                    </a:p>
                  </a:txBody>
                  <a:tcPr marT="91425" marB="91425" marR="91425" marL="91425"/>
                </a:tc>
                <a:tc>
                  <a:txBody>
                    <a:bodyPr/>
                    <a:lstStyle/>
                    <a:p>
                      <a:pPr indent="0" lvl="0" marL="0" rtl="0" algn="l">
                        <a:spcBef>
                          <a:spcPts val="0"/>
                        </a:spcBef>
                        <a:spcAft>
                          <a:spcPts val="0"/>
                        </a:spcAft>
                        <a:buNone/>
                      </a:pPr>
                      <a:r>
                        <a:rPr b="1" lang="en"/>
                        <a:t>30</a:t>
                      </a:r>
                      <a:endParaRPr b="1"/>
                    </a:p>
                  </a:txBody>
                  <a:tcPr marT="91425" marB="91425" marR="91425" marL="91425" anchor="ctr"/>
                </a:tc>
              </a:tr>
              <a:tr h="855450">
                <a:tc>
                  <a:txBody>
                    <a:bodyPr/>
                    <a:lstStyle/>
                    <a:p>
                      <a:pPr indent="0" lvl="0" marL="50800" rtl="0" algn="just">
                        <a:lnSpc>
                          <a:spcPct val="125000"/>
                        </a:lnSpc>
                        <a:spcBef>
                          <a:spcPts val="900"/>
                        </a:spcBef>
                        <a:spcAft>
                          <a:spcPts val="900"/>
                        </a:spcAft>
                        <a:buNone/>
                      </a:pPr>
                      <a:r>
                        <a:rPr b="1" lang="en" sz="1200">
                          <a:solidFill>
                            <a:srgbClr val="2D3B45"/>
                          </a:solidFill>
                          <a:latin typeface="Lato"/>
                          <a:ea typeface="Lato"/>
                          <a:cs typeface="Lato"/>
                          <a:sym typeface="Lato"/>
                        </a:rPr>
                        <a:t>Performance Tuning</a:t>
                      </a:r>
                      <a:endParaRPr/>
                    </a:p>
                  </a:txBody>
                  <a:tcPr marT="91425" marB="91425" marR="91425" marL="91425"/>
                </a:tc>
                <a:tc>
                  <a:txBody>
                    <a:bodyPr/>
                    <a:lstStyle/>
                    <a:p>
                      <a:pPr indent="0" lvl="0" marL="0" rtl="0" algn="just">
                        <a:lnSpc>
                          <a:spcPct val="125000"/>
                        </a:lnSpc>
                        <a:spcBef>
                          <a:spcPts val="900"/>
                        </a:spcBef>
                        <a:spcAft>
                          <a:spcPts val="900"/>
                        </a:spcAft>
                        <a:buNone/>
                      </a:pPr>
                      <a:r>
                        <a:rPr lang="en" sz="1200">
                          <a:solidFill>
                            <a:srgbClr val="2D3B45"/>
                          </a:solidFill>
                          <a:latin typeface="Lato"/>
                          <a:ea typeface="Lato"/>
                          <a:cs typeface="Lato"/>
                          <a:sym typeface="Lato"/>
                        </a:rPr>
                        <a:t>We used views, stored procedure, and indexing to optimize scalability and lower the overhead. </a:t>
                      </a:r>
                      <a:endParaRPr/>
                    </a:p>
                  </a:txBody>
                  <a:tcPr marT="91425" marB="91425" marR="91425" marL="91425">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b="1" lang="en"/>
                        <a:t>30</a:t>
                      </a:r>
                      <a:endParaRPr b="1"/>
                    </a:p>
                  </a:txBody>
                  <a:tcPr marT="91425" marB="91425" marR="91425" marL="91425" anchor="ctr">
                    <a:lnB cap="flat" cmpd="sng" w="19050">
                      <a:solidFill>
                        <a:srgbClr val="808080"/>
                      </a:solidFill>
                      <a:prstDash val="solid"/>
                      <a:round/>
                      <a:headEnd len="sm" w="sm" type="none"/>
                      <a:tailEnd len="sm" w="sm" type="none"/>
                    </a:lnB>
                  </a:tcPr>
                </a:tc>
              </a:tr>
              <a:tr h="796650">
                <a:tc>
                  <a:txBody>
                    <a:bodyPr/>
                    <a:lstStyle/>
                    <a:p>
                      <a:pPr indent="0" lvl="0" marL="50800" rtl="0" algn="just">
                        <a:lnSpc>
                          <a:spcPct val="125000"/>
                        </a:lnSpc>
                        <a:spcBef>
                          <a:spcPts val="900"/>
                        </a:spcBef>
                        <a:spcAft>
                          <a:spcPts val="900"/>
                        </a:spcAft>
                        <a:buNone/>
                      </a:pPr>
                      <a:r>
                        <a:rPr b="1" lang="en" sz="1200">
                          <a:solidFill>
                            <a:srgbClr val="2D3B45"/>
                          </a:solidFill>
                          <a:latin typeface="Lato"/>
                          <a:ea typeface="Lato"/>
                          <a:cs typeface="Lato"/>
                          <a:sym typeface="Lato"/>
                        </a:rPr>
                        <a:t>Other Topics</a:t>
                      </a:r>
                      <a:endParaRPr/>
                    </a:p>
                  </a:txBody>
                  <a:tcPr marT="91425" marB="91425" marR="91425" marL="91425">
                    <a:lnR cap="flat" cmpd="sng" w="9525">
                      <a:solidFill>
                        <a:srgbClr val="808080"/>
                      </a:solidFill>
                      <a:prstDash val="solid"/>
                      <a:round/>
                      <a:headEnd len="sm" w="sm" type="none"/>
                      <a:tailEnd len="sm" w="sm" type="none"/>
                    </a:lnR>
                  </a:tcPr>
                </a:tc>
                <a:tc>
                  <a:txBody>
                    <a:bodyPr/>
                    <a:lstStyle/>
                    <a:p>
                      <a:pPr indent="0" lvl="0" marL="50800" rtl="0" algn="just">
                        <a:lnSpc>
                          <a:spcPct val="125000"/>
                        </a:lnSpc>
                        <a:spcBef>
                          <a:spcPts val="900"/>
                        </a:spcBef>
                        <a:spcAft>
                          <a:spcPts val="900"/>
                        </a:spcAft>
                        <a:buNone/>
                      </a:pPr>
                      <a:r>
                        <a:rPr lang="en" sz="1200">
                          <a:solidFill>
                            <a:srgbClr val="2D3B45"/>
                          </a:solidFill>
                          <a:latin typeface="Lato"/>
                          <a:ea typeface="Lato"/>
                          <a:cs typeface="Lato"/>
                          <a:sym typeface="Lato"/>
                        </a:rPr>
                        <a:t>W</a:t>
                      </a:r>
                      <a:r>
                        <a:rPr lang="en" sz="1200">
                          <a:solidFill>
                            <a:srgbClr val="2D3B45"/>
                          </a:solidFill>
                          <a:latin typeface="Lato"/>
                          <a:ea typeface="Lato"/>
                          <a:cs typeface="Lato"/>
                          <a:sym typeface="Lato"/>
                        </a:rPr>
                        <a:t>e connected MySQL to Tableau and designed interactive visualizations.</a:t>
                      </a:r>
                      <a:endParaRPr sz="1200">
                        <a:solidFill>
                          <a:srgbClr val="2D3B45"/>
                        </a:solidFill>
                        <a:latin typeface="Lato"/>
                        <a:ea typeface="Lato"/>
                        <a:cs typeface="Lato"/>
                        <a:sym typeface="Lato"/>
                      </a:endParaRPr>
                    </a:p>
                  </a:txBody>
                  <a:tcPr marT="25400" marB="25400" marR="25400" marL="25400">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b="1" lang="en"/>
                        <a:t>15</a:t>
                      </a:r>
                      <a:endParaRPr b="1"/>
                    </a:p>
                  </a:txBody>
                  <a:tcPr marT="91425" marB="91425" marR="91425" marL="91425" anchor="ctr">
                    <a:lnL cap="flat" cmpd="sng" w="9525">
                      <a:solidFill>
                        <a:srgbClr val="808080"/>
                      </a:solidFill>
                      <a:prstDash val="solid"/>
                      <a:round/>
                      <a:headEnd len="sm" w="sm" type="none"/>
                      <a:tailEnd len="sm" w="sm" type="none"/>
                    </a:lnL>
                    <a:lnR cap="flat" cmpd="sng" w="19050">
                      <a:solidFill>
                        <a:srgbClr val="808080"/>
                      </a:solidFill>
                      <a:prstDash val="solid"/>
                      <a:round/>
                      <a:headEnd len="sm" w="sm" type="none"/>
                      <a:tailEnd len="sm" w="sm" type="none"/>
                    </a:lnR>
                    <a:lnT cap="flat" cmpd="sng" w="19050">
                      <a:solidFill>
                        <a:srgbClr val="808080"/>
                      </a:solidFill>
                      <a:prstDash val="solid"/>
                      <a:round/>
                      <a:headEnd len="sm" w="sm" type="none"/>
                      <a:tailEnd len="sm" w="sm" type="none"/>
                    </a:lnT>
                    <a:lnB cap="flat" cmpd="sng" w="19050">
                      <a:solidFill>
                        <a:srgbClr val="80808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Design </a:t>
            </a:r>
            <a:endParaRPr/>
          </a:p>
        </p:txBody>
      </p:sp>
      <p:pic>
        <p:nvPicPr>
          <p:cNvPr id="98" name="Google Shape;98;p18"/>
          <p:cNvPicPr preferRelativeResize="0"/>
          <p:nvPr/>
        </p:nvPicPr>
        <p:blipFill rotWithShape="1">
          <a:blip r:embed="rId3">
            <a:alphaModFix/>
          </a:blip>
          <a:srcRect b="2984" l="6355" r="8683" t="4319"/>
          <a:stretch/>
        </p:blipFill>
        <p:spPr>
          <a:xfrm>
            <a:off x="765600" y="1054175"/>
            <a:ext cx="7639724" cy="4089325"/>
          </a:xfrm>
          <a:prstGeom prst="rect">
            <a:avLst/>
          </a:prstGeom>
          <a:noFill/>
          <a:ln>
            <a:noFill/>
          </a:ln>
        </p:spPr>
      </p:pic>
      <p:sp>
        <p:nvSpPr>
          <p:cNvPr id="99" name="Google Shape;99;p18"/>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Design </a:t>
            </a:r>
            <a:endParaRPr/>
          </a:p>
        </p:txBody>
      </p:sp>
      <p:sp>
        <p:nvSpPr>
          <p:cNvPr id="105" name="Google Shape;105;p19"/>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06" name="Google Shape;106;p19"/>
          <p:cNvSpPr txBox="1"/>
          <p:nvPr/>
        </p:nvSpPr>
        <p:spPr>
          <a:xfrm>
            <a:off x="78600" y="959400"/>
            <a:ext cx="8907000" cy="40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07" name="Google Shape;107;p19"/>
          <p:cNvGraphicFramePr/>
          <p:nvPr/>
        </p:nvGraphicFramePr>
        <p:xfrm>
          <a:off x="0" y="1047750"/>
          <a:ext cx="3000000" cy="3000000"/>
        </p:xfrm>
        <a:graphic>
          <a:graphicData uri="http://schemas.openxmlformats.org/drawingml/2006/table">
            <a:tbl>
              <a:tblPr>
                <a:noFill/>
                <a:tableStyleId>{6FBBC64A-3F3C-4422-A321-5339FEAA6600}</a:tableStyleId>
              </a:tblPr>
              <a:tblGrid>
                <a:gridCol w="3048000"/>
                <a:gridCol w="3048000"/>
                <a:gridCol w="3048000"/>
              </a:tblGrid>
              <a:tr h="649500">
                <a:tc>
                  <a:txBody>
                    <a:bodyPr/>
                    <a:lstStyle/>
                    <a:p>
                      <a:pPr indent="0" lvl="0" marL="0" rtl="0" algn="l">
                        <a:spcBef>
                          <a:spcPts val="0"/>
                        </a:spcBef>
                        <a:spcAft>
                          <a:spcPts val="0"/>
                        </a:spcAft>
                        <a:buNone/>
                      </a:pPr>
                      <a:r>
                        <a:rPr b="1" lang="en" sz="1300">
                          <a:solidFill>
                            <a:srgbClr val="FFFFFF"/>
                          </a:solidFill>
                        </a:rPr>
                        <a:t>Table Name</a:t>
                      </a:r>
                      <a:endParaRPr b="1" sz="1300">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FFFF"/>
                          </a:solidFill>
                        </a:rPr>
                        <a:t>Primary Key</a:t>
                      </a:r>
                      <a:endParaRPr b="1" sz="1300">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FFFFFF"/>
                          </a:solidFill>
                        </a:rPr>
                        <a:t>Foreign Key</a:t>
                      </a:r>
                      <a:endParaRPr b="1" sz="1300">
                        <a:solidFill>
                          <a:srgbClr val="FFFFFF"/>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4175">
                <a:tc>
                  <a:txBody>
                    <a:bodyPr/>
                    <a:lstStyle/>
                    <a:p>
                      <a:pPr indent="0" lvl="0" marL="0" rtl="0" algn="l">
                        <a:spcBef>
                          <a:spcPts val="0"/>
                        </a:spcBef>
                        <a:spcAft>
                          <a:spcPts val="0"/>
                        </a:spcAft>
                        <a:buNone/>
                      </a:pPr>
                      <a:r>
                        <a:rPr lang="en" sz="1300">
                          <a:latin typeface="Proxima Nova"/>
                          <a:ea typeface="Proxima Nova"/>
                          <a:cs typeface="Proxima Nova"/>
                          <a:sym typeface="Proxima Nova"/>
                        </a:rPr>
                        <a:t>Provider</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provider_id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claim_id(claim)</a:t>
                      </a:r>
                      <a:endParaRPr sz="1300">
                        <a:latin typeface="Proxima Nova"/>
                        <a:ea typeface="Proxima Nova"/>
                        <a:cs typeface="Proxima Nova"/>
                        <a:sym typeface="Proxima Nova"/>
                      </a:endParaRPr>
                    </a:p>
                    <a:p>
                      <a:pPr indent="0" lvl="0" marL="0" rtl="0" algn="l">
                        <a:spcBef>
                          <a:spcPts val="0"/>
                        </a:spcBef>
                        <a:spcAft>
                          <a:spcPts val="0"/>
                        </a:spcAft>
                        <a:buNone/>
                      </a:pPr>
                      <a:r>
                        <a:rPr lang="en" sz="1300">
                          <a:latin typeface="Proxima Nova"/>
                          <a:ea typeface="Proxima Nova"/>
                          <a:cs typeface="Proxima Nova"/>
                          <a:sym typeface="Proxima Nova"/>
                        </a:rPr>
                        <a:t>address_id(address)</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49675">
                <a:tc>
                  <a:txBody>
                    <a:bodyPr/>
                    <a:lstStyle/>
                    <a:p>
                      <a:pPr indent="0" lvl="0" marL="0" rtl="0" algn="l">
                        <a:spcBef>
                          <a:spcPts val="0"/>
                        </a:spcBef>
                        <a:spcAft>
                          <a:spcPts val="0"/>
                        </a:spcAft>
                        <a:buNone/>
                      </a:pPr>
                      <a:r>
                        <a:rPr lang="en" sz="1300">
                          <a:latin typeface="Proxima Nova"/>
                          <a:ea typeface="Proxima Nova"/>
                          <a:cs typeface="Proxima Nova"/>
                          <a:sym typeface="Proxima Nova"/>
                        </a:rPr>
                        <a:t>Member</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member_id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address_id(address)</a:t>
                      </a:r>
                      <a:endParaRPr sz="1300">
                        <a:latin typeface="Proxima Nova"/>
                        <a:ea typeface="Proxima Nova"/>
                        <a:cs typeface="Proxima Nova"/>
                        <a:sym typeface="Proxima Nova"/>
                      </a:endParaRPr>
                    </a:p>
                    <a:p>
                      <a:pPr indent="0" lvl="0" marL="0" rtl="0" algn="l">
                        <a:spcBef>
                          <a:spcPts val="0"/>
                        </a:spcBef>
                        <a:spcAft>
                          <a:spcPts val="0"/>
                        </a:spcAft>
                        <a:buNone/>
                      </a:pPr>
                      <a:r>
                        <a:rPr lang="en" sz="1300">
                          <a:latin typeface="Proxima Nova"/>
                          <a:ea typeface="Proxima Nova"/>
                          <a:cs typeface="Proxima Nova"/>
                          <a:sym typeface="Proxima Nova"/>
                        </a:rPr>
                        <a:t>claim_id(claim)</a:t>
                      </a:r>
                      <a:endParaRPr sz="1300">
                        <a:latin typeface="Proxima Nova"/>
                        <a:ea typeface="Proxima Nova"/>
                        <a:cs typeface="Proxima Nova"/>
                        <a:sym typeface="Proxima Nova"/>
                      </a:endParaRPr>
                    </a:p>
                    <a:p>
                      <a:pPr indent="0" lvl="0" marL="0" rtl="0" algn="l">
                        <a:spcBef>
                          <a:spcPts val="0"/>
                        </a:spcBef>
                        <a:spcAft>
                          <a:spcPts val="0"/>
                        </a:spcAft>
                        <a:buNone/>
                      </a:pPr>
                      <a:r>
                        <a:rPr lang="en" sz="1300">
                          <a:latin typeface="Proxima Nova"/>
                          <a:ea typeface="Proxima Nova"/>
                          <a:cs typeface="Proxima Nova"/>
                          <a:sym typeface="Proxima Nova"/>
                        </a:rPr>
                        <a:t>coverage_id(coverage)</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2575">
                <a:tc>
                  <a:txBody>
                    <a:bodyPr/>
                    <a:lstStyle/>
                    <a:p>
                      <a:pPr indent="0" lvl="0" marL="0" rtl="0" algn="l">
                        <a:spcBef>
                          <a:spcPts val="0"/>
                        </a:spcBef>
                        <a:spcAft>
                          <a:spcPts val="0"/>
                        </a:spcAft>
                        <a:buNone/>
                      </a:pPr>
                      <a:r>
                        <a:rPr lang="en" sz="1300">
                          <a:latin typeface="Proxima Nova"/>
                          <a:ea typeface="Proxima Nova"/>
                          <a:cs typeface="Proxima Nova"/>
                          <a:sym typeface="Proxima Nova"/>
                        </a:rPr>
                        <a:t>Claim</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claim_id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status_id(status)</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2575">
                <a:tc>
                  <a:txBody>
                    <a:bodyPr/>
                    <a:lstStyle/>
                    <a:p>
                      <a:pPr indent="0" lvl="0" marL="0" rtl="0" algn="l">
                        <a:spcBef>
                          <a:spcPts val="0"/>
                        </a:spcBef>
                        <a:spcAft>
                          <a:spcPts val="0"/>
                        </a:spcAft>
                        <a:buNone/>
                      </a:pPr>
                      <a:r>
                        <a:rPr lang="en" sz="1300">
                          <a:latin typeface="Proxima Nova"/>
                          <a:ea typeface="Proxima Nova"/>
                          <a:cs typeface="Proxima Nova"/>
                          <a:sym typeface="Proxima Nova"/>
                        </a:rPr>
                        <a:t>Claim_Payment</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claim_payment_id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claim_id(claim)</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2575">
                <a:tc>
                  <a:txBody>
                    <a:bodyPr/>
                    <a:lstStyle/>
                    <a:p>
                      <a:pPr indent="0" lvl="0" marL="0" rtl="0" algn="l">
                        <a:spcBef>
                          <a:spcPts val="0"/>
                        </a:spcBef>
                        <a:spcAft>
                          <a:spcPts val="0"/>
                        </a:spcAft>
                        <a:buNone/>
                      </a:pPr>
                      <a:r>
                        <a:rPr lang="en" sz="1300">
                          <a:latin typeface="Proxima Nova"/>
                          <a:ea typeface="Proxima Nova"/>
                          <a:cs typeface="Proxima Nova"/>
                          <a:sym typeface="Proxima Nova"/>
                        </a:rPr>
                        <a:t>Coverage</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coverage_id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member_id(member)</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2575">
                <a:tc>
                  <a:txBody>
                    <a:bodyPr/>
                    <a:lstStyle/>
                    <a:p>
                      <a:pPr indent="0" lvl="0" marL="0" rtl="0" algn="l">
                        <a:spcBef>
                          <a:spcPts val="0"/>
                        </a:spcBef>
                        <a:spcAft>
                          <a:spcPts val="0"/>
                        </a:spcAft>
                        <a:buNone/>
                      </a:pPr>
                      <a:r>
                        <a:rPr lang="en" sz="1300">
                          <a:latin typeface="Proxima Nova"/>
                          <a:ea typeface="Proxima Nova"/>
                          <a:cs typeface="Proxima Nova"/>
                          <a:sym typeface="Proxima Nova"/>
                        </a:rPr>
                        <a:t>Status</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status_id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1825">
                <a:tc>
                  <a:txBody>
                    <a:bodyPr/>
                    <a:lstStyle/>
                    <a:p>
                      <a:pPr indent="0" lvl="0" marL="0" rtl="0" algn="l">
                        <a:spcBef>
                          <a:spcPts val="0"/>
                        </a:spcBef>
                        <a:spcAft>
                          <a:spcPts val="0"/>
                        </a:spcAft>
                        <a:buNone/>
                      </a:pPr>
                      <a:r>
                        <a:rPr lang="en" sz="1300">
                          <a:latin typeface="Proxima Nova"/>
                          <a:ea typeface="Proxima Nova"/>
                          <a:cs typeface="Proxima Nova"/>
                          <a:sym typeface="Proxima Nova"/>
                        </a:rPr>
                        <a:t>Address</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Proxima Nova"/>
                          <a:ea typeface="Proxima Nova"/>
                          <a:cs typeface="Proxima Nova"/>
                          <a:sym typeface="Proxima Nova"/>
                        </a:rPr>
                        <a:t>address_id</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300">
                        <a:latin typeface="Proxima Nova"/>
                        <a:ea typeface="Proxima Nova"/>
                        <a:cs typeface="Proxima Nova"/>
                        <a:sym typeface="Proxima Nova"/>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Query Writing</a:t>
            </a:r>
            <a:endParaRPr/>
          </a:p>
        </p:txBody>
      </p:sp>
      <p:sp>
        <p:nvSpPr>
          <p:cNvPr id="113" name="Google Shape;113;p20"/>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14" name="Google Shape;114;p20"/>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17500" lvl="0" marL="457200" rtl="0" algn="just">
              <a:lnSpc>
                <a:spcPct val="125000"/>
              </a:lnSpc>
              <a:spcBef>
                <a:spcPts val="1000"/>
              </a:spcBef>
              <a:spcAft>
                <a:spcPts val="0"/>
              </a:spcAft>
              <a:buClr>
                <a:srgbClr val="FFFFFF"/>
              </a:buClr>
              <a:buSzPts val="1400"/>
              <a:buAutoNum type="arabicParenR"/>
            </a:pPr>
            <a:r>
              <a:rPr b="1" lang="en">
                <a:solidFill>
                  <a:srgbClr val="FFFFFF"/>
                </a:solidFill>
              </a:rPr>
              <a:t>Reporting top 20 members along with provider details, billed amount and approved amount associated and having approved_amount greater than $2200.</a:t>
            </a:r>
            <a:endParaRPr b="1">
              <a:solidFill>
                <a:srgbClr val="FFFFFF"/>
              </a:solidFill>
            </a:endParaRPr>
          </a:p>
          <a:p>
            <a:pPr indent="0" lvl="0" marL="0" rtl="0" algn="just">
              <a:lnSpc>
                <a:spcPct val="125000"/>
              </a:lnSpc>
              <a:spcBef>
                <a:spcPts val="1000"/>
              </a:spcBef>
              <a:spcAft>
                <a:spcPts val="0"/>
              </a:spcAft>
              <a:buNone/>
            </a:pPr>
            <a:r>
              <a:t/>
            </a:r>
            <a:endParaRPr b="1" sz="1200"/>
          </a:p>
        </p:txBody>
      </p:sp>
      <p:pic>
        <p:nvPicPr>
          <p:cNvPr id="115" name="Google Shape;115;p20"/>
          <p:cNvPicPr preferRelativeResize="0"/>
          <p:nvPr/>
        </p:nvPicPr>
        <p:blipFill>
          <a:blip r:embed="rId3">
            <a:alphaModFix/>
          </a:blip>
          <a:stretch>
            <a:fillRect/>
          </a:stretch>
        </p:blipFill>
        <p:spPr>
          <a:xfrm>
            <a:off x="860350" y="2007975"/>
            <a:ext cx="7201499" cy="27229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1595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Query Writing</a:t>
            </a:r>
            <a:endParaRPr/>
          </a:p>
        </p:txBody>
      </p:sp>
      <p:sp>
        <p:nvSpPr>
          <p:cNvPr id="121" name="Google Shape;121;p21"/>
          <p:cNvSpPr txBox="1"/>
          <p:nvPr/>
        </p:nvSpPr>
        <p:spPr>
          <a:xfrm>
            <a:off x="0" y="2965625"/>
            <a:ext cx="35754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Roboto"/>
              <a:ea typeface="Roboto"/>
              <a:cs typeface="Roboto"/>
              <a:sym typeface="Roboto"/>
            </a:endParaRPr>
          </a:p>
        </p:txBody>
      </p:sp>
      <p:sp>
        <p:nvSpPr>
          <p:cNvPr id="122" name="Google Shape;122;p21"/>
          <p:cNvSpPr txBox="1"/>
          <p:nvPr/>
        </p:nvSpPr>
        <p:spPr>
          <a:xfrm>
            <a:off x="78600" y="852800"/>
            <a:ext cx="8907000" cy="419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lnSpc>
                <a:spcPct val="125000"/>
              </a:lnSpc>
              <a:spcBef>
                <a:spcPts val="1000"/>
              </a:spcBef>
              <a:spcAft>
                <a:spcPts val="0"/>
              </a:spcAft>
              <a:buNone/>
            </a:pPr>
            <a:r>
              <a:rPr b="1" lang="en">
                <a:solidFill>
                  <a:srgbClr val="FFFFFF"/>
                </a:solidFill>
              </a:rPr>
              <a:t>2)   Reporting distinct members (member demographic information) who have their claims in progress. </a:t>
            </a:r>
            <a:endParaRPr b="1" sz="1600">
              <a:solidFill>
                <a:srgbClr val="FFFFFF"/>
              </a:solidFill>
            </a:endParaRPr>
          </a:p>
          <a:p>
            <a:pPr indent="0" lvl="0" marL="0" rtl="0" algn="just">
              <a:lnSpc>
                <a:spcPct val="125000"/>
              </a:lnSpc>
              <a:spcBef>
                <a:spcPts val="1000"/>
              </a:spcBef>
              <a:spcAft>
                <a:spcPts val="0"/>
              </a:spcAft>
              <a:buNone/>
            </a:pPr>
            <a:r>
              <a:t/>
            </a:r>
            <a:endParaRPr b="1" sz="1200"/>
          </a:p>
        </p:txBody>
      </p:sp>
      <p:pic>
        <p:nvPicPr>
          <p:cNvPr id="123" name="Google Shape;123;p21"/>
          <p:cNvPicPr preferRelativeResize="0"/>
          <p:nvPr/>
        </p:nvPicPr>
        <p:blipFill>
          <a:blip r:embed="rId3">
            <a:alphaModFix/>
          </a:blip>
          <a:stretch>
            <a:fillRect/>
          </a:stretch>
        </p:blipFill>
        <p:spPr>
          <a:xfrm>
            <a:off x="471900" y="2020850"/>
            <a:ext cx="8222101" cy="261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