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Shubhanshu from Twitter.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present TweetNERD, an End to End Entity Linking Benchmark for Tweets.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025520dd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025520dd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suggest evaluation on TweetNERD-Academic which consists of Tweet IDs re-annotated via TweetNERD annotation scheme.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standardizes existing </a:t>
            </a:r>
            <a:r>
              <a:rPr lang="en"/>
              <a:t>benchmarks</a:t>
            </a:r>
            <a:r>
              <a:rPr lang="en"/>
              <a:t> into a common format increases our temporal range.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 40% of Tweets in existing academic benchmarks cannot be found anymore, which makes the remaining Tweets in the benchmark to be stable. These are the ones included in TweetNERD.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025520dd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025520d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evaluate TweetNERD splits via popular systems.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 on the task of NER, Linking given True Spans, and End to End linking.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evaluations are tokenizer independent as we use text offset based evaluation.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25520dd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025520dd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encourage the research community to use TweetNERD for evaluation of various NERD tasks, as well as extend it to assess Temporal Generalization of NERD models.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25520dd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025520dd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about TweetNERD can be found at the following links.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reach out to me on Twitter for any questions.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25520d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25520d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and Disambiguation or NERD aims at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Named Entities in a Given Text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among all the possible candidates for that entity in a Knowledge Base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it to the most likely one give the context.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25520d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25520d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NERD when applied to Tweet has a few challenges.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include lack of context, creative spellings, short texts, and the availability of small publicly available benchmarks for Tweets.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25520d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25520d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community has </a:t>
            </a:r>
            <a:r>
              <a:rPr lang="en"/>
              <a:t>previously</a:t>
            </a:r>
            <a:r>
              <a:rPr lang="en"/>
              <a:t> shared a few benchmarks for NERD on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these are often small, with largest ones having around 10K Tweet samples.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25520d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25520d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release TweetNERD which is the largest and temporally most diverse dataset of NERD on Tweets.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consists of 340K+ Tweets with more than 90K entities.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25520dd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25520dd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is distributed publicly as Tweet IDs, span offset, and linked Entities.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link each entity to Wikidata which is a public multilingual knowledge base.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must be </a:t>
            </a:r>
            <a:r>
              <a:rPr lang="en"/>
              <a:t>reconstructed using the Public Twitter API.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025520d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025520d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Tweet is annotated by 3 annotators with majority marked as gold.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used context around the Tweet to make their annotation decision.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include Hashtags as possible annotation spans.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25520d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25520d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Tweets for NERD is challenging as Random Sampling will return few Tweets with Entities.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</a:t>
            </a:r>
            <a:r>
              <a:rPr lang="en"/>
              <a:t> we use a mix of strategies based on existing NER system and phrase matches from Wikidata for sampling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in order to ensure a wide variety of Entities we use phrase entropy to select phrases with </a:t>
            </a:r>
            <a:r>
              <a:rPr lang="en"/>
              <a:t>varying</a:t>
            </a:r>
            <a:r>
              <a:rPr lang="en"/>
              <a:t> difficulty.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 annotation in multiple rounds each with 25K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r>
              <a:rPr lang="en"/>
              <a:t>, TweetNERD consists of around 340K Tweets from 2010-2022 making it the largest and temporally most diverse NERD benchmarks for Tweets.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25520d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25520d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we do not impose any Train/Dev/Test split on TweetNERD we do suggest evaluation on Two main splits of the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TweetNERD-OOD which consists of Tweets from one of the 25K rounds aimed at identifying Tweets more difficult for NER systems.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2210.08129" TargetMode="External"/><Relationship Id="rId4" Type="http://schemas.openxmlformats.org/officeDocument/2006/relationships/hyperlink" Target="https://doi.org/10.5281/zenodo.6617192" TargetMode="External"/><Relationship Id="rId5" Type="http://schemas.openxmlformats.org/officeDocument/2006/relationships/hyperlink" Target="https://github.com/twitter-research/TweetNER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2210.08129" TargetMode="External"/><Relationship Id="rId4" Type="http://schemas.openxmlformats.org/officeDocument/2006/relationships/hyperlink" Target="https://doi.org/10.5281/zenodo.6617192" TargetMode="External"/><Relationship Id="rId5" Type="http://schemas.openxmlformats.org/officeDocument/2006/relationships/hyperlink" Target="https://github.com/twitter-research/TweetNERD" TargetMode="External"/><Relationship Id="rId6" Type="http://schemas.openxmlformats.org/officeDocument/2006/relationships/hyperlink" Target="https://www.wikidata.org/wiki/Q114825474" TargetMode="External"/><Relationship Id="rId7" Type="http://schemas.openxmlformats.org/officeDocument/2006/relationships/hyperlink" Target="https://twitter.com/TheShubhansh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5281/zenodo.6617192" TargetMode="External"/><Relationship Id="rId4" Type="http://schemas.openxmlformats.org/officeDocument/2006/relationships/hyperlink" Target="https://github.com/twitter-research/TweetNERD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developer.twitter.com/en/docs/twitter-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TweetNERD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Entity Linking Benchmark for Tweets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Shubhanshu Mishra, Aman Saini, Raheleh Makki, Sneha Mehta, Aria Haghighi, Ali Mollahosseini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Twitter, Inc.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ArXiv: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https://arxiv.org/abs/2210.08129</a:t>
            </a:r>
            <a:r>
              <a:rPr lang="en" sz="1500"/>
              <a:t> 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Dataset: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https://doi.org/10.5281/zenodo.6617192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Code: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https://github.com/twitter-research/TweetNERD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NeurIPS 2022 Datasets and Benchmarks</a:t>
            </a:r>
            <a:endParaRPr sz="1500"/>
          </a:p>
        </p:txBody>
      </p:sp>
      <p:sp>
        <p:nvSpPr>
          <p:cNvPr id="64" name="Google Shape;64;p13"/>
          <p:cNvSpPr/>
          <p:nvPr/>
        </p:nvSpPr>
        <p:spPr>
          <a:xfrm>
            <a:off x="4223863" y="4425300"/>
            <a:ext cx="696276" cy="56581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Data Splits: TweetNERD-Academic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30K </a:t>
            </a:r>
            <a:r>
              <a:rPr lang="en"/>
              <a:t>Tweet IDs used in existing Tweet based NERD benchmarks, re-annotated using TweetNERD guidelines.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Tweets from existing benchmarks are now deleted (Found rate ~60%)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for temporal generalization evaluation.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988" y="2809075"/>
            <a:ext cx="6216018" cy="21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existing NERD systems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25" y="1170125"/>
            <a:ext cx="3083749" cy="18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5" y="1170125"/>
            <a:ext cx="3688249" cy="15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8525" y="2752751"/>
            <a:ext cx="3688250" cy="18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11700" y="3275850"/>
            <a:ext cx="42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popular systems for NER, Linking given True Spans, and End to End Linking.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Evaluations are tokenizer independent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Performed using </a:t>
            </a:r>
            <a:r>
              <a:rPr b="1" lang="en"/>
              <a:t>neleval</a:t>
            </a:r>
            <a:r>
              <a:rPr lang="en"/>
              <a:t> software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applications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NER,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Candidate Generation,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given Gold Spans,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to End Entity Linking.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NERD systems for Tweet using standard Train/Dev/Test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Assess Temporal Generalization of NERD models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Mishra, Shubhanshu, Aman, Saini, Raheleh, Makki, Sneha, Mehta, Aria, Haghighi, and Ali, Mollahosseini. "TweetNERD - End to End Entity Linking Benchmark for Tweets.". In Proceedings of the Neural Information Processing Systems Track on Datasets and Benchmarks. 2022.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ArXiv: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https://arxiv.org/abs/2210.08129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Dataset: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https://doi.org/10.5281/zenodo.6617192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Code: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https://github.com/twitter-research/TweetNERD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Wikidata page: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https://www.wikidata.org/wiki/Q114825474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Questions: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@TheShubhanshu</a:t>
            </a:r>
            <a:endParaRPr sz="1400"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and Disambiguation (NERD)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419083" y="1908020"/>
            <a:ext cx="2246094" cy="750174"/>
            <a:chOff x="3419083" y="1908020"/>
            <a:chExt cx="2246094" cy="750174"/>
          </a:xfrm>
        </p:grpSpPr>
        <p:sp>
          <p:nvSpPr>
            <p:cNvPr id="72" name="Google Shape;72;p14"/>
            <p:cNvSpPr/>
            <p:nvPr/>
          </p:nvSpPr>
          <p:spPr>
            <a:xfrm>
              <a:off x="3419083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ML prog. lang (Q860654)</a:t>
              </a:r>
              <a:endParaRPr sz="6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39658" y="2301794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machine learning (Q2539)</a:t>
              </a:r>
              <a:endParaRPr sz="6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993177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millilitre (Q2332346)</a:t>
              </a:r>
              <a:endParaRPr sz="6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419083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Malayalam (Q36236)</a:t>
              </a:r>
              <a:endParaRPr sz="6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39658" y="1908020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Mali (Q912)</a:t>
              </a:r>
              <a:endParaRPr sz="6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93177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ML</a:t>
              </a:r>
              <a:r>
                <a:rPr lang="en" sz="600">
                  <a:solidFill>
                    <a:srgbClr val="9E9E9E"/>
                  </a:solidFill>
                </a:rPr>
                <a:t> …</a:t>
              </a:r>
              <a:endParaRPr sz="600">
                <a:solidFill>
                  <a:srgbClr val="9E9E9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(</a:t>
              </a:r>
              <a:r>
                <a:rPr b="1" lang="en" sz="600">
                  <a:solidFill>
                    <a:srgbClr val="9E9E9E"/>
                  </a:solidFill>
                </a:rPr>
                <a:t>8454 other entities)</a:t>
              </a:r>
              <a:endParaRPr b="1" sz="600">
                <a:solidFill>
                  <a:srgbClr val="9E9E9E"/>
                </a:solidFill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6345736" y="1908020"/>
            <a:ext cx="2246094" cy="750174"/>
            <a:chOff x="6345736" y="1908020"/>
            <a:chExt cx="2246094" cy="750174"/>
          </a:xfrm>
        </p:grpSpPr>
        <p:sp>
          <p:nvSpPr>
            <p:cNvPr id="79" name="Google Shape;79;p14"/>
            <p:cNvSpPr/>
            <p:nvPr/>
          </p:nvSpPr>
          <p:spPr>
            <a:xfrm>
              <a:off x="6345736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ML prog. lang (Q860654)</a:t>
              </a:r>
              <a:endParaRPr b="1" sz="600">
                <a:solidFill>
                  <a:srgbClr val="1DB100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066312" y="2301794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1DB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machine learning (Q2539)</a:t>
              </a:r>
              <a:endParaRPr sz="6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919831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millilitre (Q2332346)</a:t>
              </a:r>
              <a:endParaRPr sz="6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45736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Malayalam (Q36236)</a:t>
              </a:r>
              <a:endParaRPr sz="6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66312" y="1908020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Mali (Q912)</a:t>
              </a:r>
              <a:endParaRPr sz="6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919831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600">
                  <a:solidFill>
                    <a:srgbClr val="9E9E9E"/>
                  </a:solidFill>
                </a:rPr>
                <a:t>ML …</a:t>
              </a:r>
              <a:endParaRPr sz="600">
                <a:solidFill>
                  <a:srgbClr val="9E9E9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(</a:t>
              </a:r>
              <a:r>
                <a:rPr b="1" lang="en" sz="600">
                  <a:solidFill>
                    <a:srgbClr val="9E9E9E"/>
                  </a:solidFill>
                </a:rPr>
                <a:t>8454 other entities)</a:t>
              </a:r>
              <a:endParaRPr sz="600">
                <a:solidFill>
                  <a:srgbClr val="9E9E9E"/>
                </a:solidFill>
              </a:endParaRPr>
            </a:p>
          </p:txBody>
        </p:sp>
      </p:grpSp>
      <p:sp>
        <p:nvSpPr>
          <p:cNvPr id="85" name="Google Shape;85;p14"/>
          <p:cNvSpPr/>
          <p:nvPr/>
        </p:nvSpPr>
        <p:spPr>
          <a:xfrm rot="-8100925">
            <a:off x="4634889" y="2896508"/>
            <a:ext cx="788495" cy="4017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98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105894" y="3692613"/>
            <a:ext cx="217800" cy="356400"/>
          </a:xfrm>
          <a:prstGeom prst="chevron">
            <a:avLst>
              <a:gd fmla="val 50000" name="adj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999581" y="3692613"/>
            <a:ext cx="217800" cy="356400"/>
          </a:xfrm>
          <a:prstGeom prst="chevron">
            <a:avLst>
              <a:gd fmla="val 50000" name="adj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422" y="1199300"/>
            <a:ext cx="587534" cy="5875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 flipH="1" rot="-5400000">
            <a:off x="2697074" y="1752000"/>
            <a:ext cx="967500" cy="3792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090928" y="1246773"/>
            <a:ext cx="153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Knowledge Base (Wikidata)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58350" y="3455163"/>
            <a:ext cx="2419200" cy="1298538"/>
            <a:chOff x="558350" y="3455163"/>
            <a:chExt cx="2419200" cy="1298538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32900" y="4415000"/>
              <a:ext cx="227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NER - Named Entity Recognition 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558350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FFF2CC"/>
                  </a:highlight>
                </a:rPr>
                <a:t>NeurIPS</a:t>
              </a:r>
              <a:r>
                <a:rPr lang="en"/>
                <a:t> is the biggest </a:t>
              </a:r>
              <a:r>
                <a:rPr b="1" lang="en">
                  <a:highlight>
                    <a:srgbClr val="FFF2CC"/>
                  </a:highlight>
                </a:rPr>
                <a:t>ML</a:t>
              </a:r>
              <a:r>
                <a:rPr lang="en"/>
                <a:t> conference. In 2022, it will be held in </a:t>
              </a:r>
              <a:r>
                <a:rPr b="1" lang="en"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highlight>
                  <a:srgbClr val="FFF2CC"/>
                </a:highlight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6345725" y="3455163"/>
            <a:ext cx="2419200" cy="1298538"/>
            <a:chOff x="6345725" y="3455163"/>
            <a:chExt cx="2419200" cy="1298538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6432275" y="4415000"/>
              <a:ext cx="224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Entity Disambiguation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6345725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NeurIPS</a:t>
              </a:r>
              <a:r>
                <a:rPr lang="en">
                  <a:solidFill>
                    <a:schemeClr val="dk1"/>
                  </a:solidFill>
                </a:rPr>
                <a:t> is the biggest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ML</a:t>
              </a:r>
              <a:r>
                <a:rPr lang="en">
                  <a:solidFill>
                    <a:schemeClr val="dk1"/>
                  </a:solidFill>
                </a:rPr>
                <a:t> conference. In 2022, it will be held in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solidFill>
                  <a:schemeClr val="dk1"/>
                </a:solidFill>
                <a:highlight>
                  <a:srgbClr val="FFF2CC"/>
                </a:highlight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3440231" y="3455163"/>
            <a:ext cx="2419200" cy="1298538"/>
            <a:chOff x="3440231" y="3455163"/>
            <a:chExt cx="2419200" cy="1298538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531431" y="4415000"/>
              <a:ext cx="22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Candidate Generation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440231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NeurIPS</a:t>
              </a:r>
              <a:r>
                <a:rPr lang="en">
                  <a:solidFill>
                    <a:schemeClr val="dk1"/>
                  </a:solidFill>
                </a:rPr>
                <a:t> is the biggest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ML</a:t>
              </a:r>
              <a:r>
                <a:rPr lang="en">
                  <a:solidFill>
                    <a:schemeClr val="dk1"/>
                  </a:solidFill>
                </a:rPr>
                <a:t> conference. In 2022, it will be held in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solidFill>
                  <a:schemeClr val="dk1"/>
                </a:solidFill>
                <a:highlight>
                  <a:srgbClr val="FFF2CC"/>
                </a:highlight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 rot="-8100925">
            <a:off x="7611339" y="2896508"/>
            <a:ext cx="788495" cy="4017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98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58350" y="1867450"/>
            <a:ext cx="241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NeurIPS is the biggest ML conference. In 2022, it will be held in NOLA.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NERD on Tweets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Finding the correct entity could require context around the Tweet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Users can use creative spellings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Tweets are very short (max 280 chars)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Small existing publicly available benchmarks for NERD on Tweets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NERD datasets for Tweets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88" y="1170125"/>
            <a:ext cx="4849835" cy="3820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6"/>
          <p:cNvGrpSpPr/>
          <p:nvPr/>
        </p:nvGrpSpPr>
        <p:grpSpPr>
          <a:xfrm>
            <a:off x="2124600" y="1229475"/>
            <a:ext cx="4872300" cy="2814600"/>
            <a:chOff x="2124600" y="1229475"/>
            <a:chExt cx="4872300" cy="2814600"/>
          </a:xfrm>
        </p:grpSpPr>
        <p:sp>
          <p:nvSpPr>
            <p:cNvPr id="116" name="Google Shape;116;p16"/>
            <p:cNvSpPr/>
            <p:nvPr/>
          </p:nvSpPr>
          <p:spPr>
            <a:xfrm>
              <a:off x="2124600" y="1485800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124600" y="2280158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124600" y="3074517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124600" y="3868875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858000" y="1229475"/>
              <a:ext cx="10080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- Largest NERD dataset for Tweets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88" y="1170125"/>
            <a:ext cx="4849835" cy="3820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2124600" y="1229475"/>
            <a:ext cx="4872300" cy="2814600"/>
            <a:chOff x="2124600" y="1229475"/>
            <a:chExt cx="4872300" cy="2814600"/>
          </a:xfrm>
        </p:grpSpPr>
        <p:sp>
          <p:nvSpPr>
            <p:cNvPr id="129" name="Google Shape;129;p17"/>
            <p:cNvSpPr/>
            <p:nvPr/>
          </p:nvSpPr>
          <p:spPr>
            <a:xfrm>
              <a:off x="2124600" y="1485800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124600" y="2280158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124600" y="3074517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124600" y="3868875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58000" y="1229475"/>
              <a:ext cx="10080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Overview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152475"/>
            <a:ext cx="85206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https://doi.org/10.5281/zenodo.6617192</a:t>
            </a:r>
            <a:r>
              <a:rPr lang="en"/>
              <a:t> under Creative Commons Attribution 4.0 International (CC BY 4.0) license.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for processing TweetNERD can be found 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https://github.com/twitter-research/TweetNERD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linked to Wikidata via QID: Multilingual Public Knowledge Base.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325" y="2898752"/>
            <a:ext cx="5571349" cy="16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2816700" y="4490425"/>
            <a:ext cx="35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Data Format.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hydrated via </a:t>
            </a:r>
            <a:r>
              <a:rPr lang="en" u="sng">
                <a:solidFill>
                  <a:schemeClr val="hlink"/>
                </a:solidFill>
                <a:hlinkClick r:id="rId6"/>
              </a:rPr>
              <a:t>Public Twitter API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Annotation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Tweet annotated by 3 annotators. Majority is marked as gold.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Annotators asked to use Tweet context, media, and time in making decision.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Annotators select named entity span in Tweet and link it to Wikidata QID or </a:t>
            </a:r>
            <a:r>
              <a:rPr lang="en"/>
              <a:t>AMBIGUOUS or NOT_FOUND. 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Entities Types: Person, Place, Organization, Products, Works of Art, Scientific Concepts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Entities can be Hashtags, or words or phrases in Tweet.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88" y="3018775"/>
            <a:ext cx="6134215" cy="19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Data Sampling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52475"/>
            <a:ext cx="45672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sampling gives low hit rate for Tweets with Entities.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Tweets which have NER, phrase match with Wikidata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phrase entropy to select Tweets with easy and difficult phrases.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340K Tweets collected in rounds of 25K Tweets.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Tweets from 2010 to 2022.</a:t>
            </a:r>
            <a:endParaRPr sz="14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00" y="1170125"/>
            <a:ext cx="3960300" cy="254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Test Splits: TweetNERD-OOD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25K Tweets used for evaluating existing named entity recognition and linking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TweetNERD-OOD is sampled in equal proportion based on the entropy of the contained NER mentions.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