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Helvetica Neue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everyone,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Shubhanshu from Twitter.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present TweetNERD, an End to End Entity Linking Benchmark for Tweets.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025520dd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025520dd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we suggest evaluation on TweetNERD-Academic which consists of Tweet IDs re-annotated via TweetNERD annotation scheme.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standardizes existing </a:t>
            </a:r>
            <a:r>
              <a:rPr lang="en"/>
              <a:t>benchmarks</a:t>
            </a:r>
            <a:r>
              <a:rPr lang="en"/>
              <a:t> into a common format increases our temporal range.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Around 40% of Tweets in existing academic benchmarks cannot be found anymore, which makes the remaining Tweets in the benchmark to be stable. These are the ones included in TweetNERD.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025520dd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025520dd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evaluate TweetNERD splits via popular systems.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focus on the task of NER, Linking given True Spans, and End to End linking.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evaluations are tokenizer independent as we use text offset based evaluation.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025520dd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025520dd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we encourage the research community to use TweetNERD for evaluation of various NERD tasks, as well as extend it to assess Temporal Generalization of NERD models.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025520dd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025520dd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details about TweetNERD can be found at the following links.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reach out to me on Twitter for any questions.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025520dd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025520dd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Recognition and Disambiguation or NERD aims at (click)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Named Entities in a Given Text (click)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 among all the possible candidates for that entity in a Knowledge Base (click)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it to the most likely one give the context.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025520dd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025520dd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NERD when applied to Tweet has a few challenges.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include lack of context, creative spellings, short texts, and the availability of small publicly available benchmarks for Tweets.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025520dd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025520dd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research community has </a:t>
            </a:r>
            <a:r>
              <a:rPr lang="en"/>
              <a:t>previously</a:t>
            </a:r>
            <a:r>
              <a:rPr lang="en"/>
              <a:t> shared a few benchmarks for NERD on Tweets.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these are often small, with largest ones having around 10K Tweet samples.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025520dd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025520dd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release TweetNERD which is the largest and temporally most diverse dataset of NERD on Tweets. (click)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consists of 340K+ Tweets with more than 90K entities.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025520dd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025520dd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TweetNERD is distributed publicly as Tweet IDs, span offset, and linked Entities.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link each entity to Wikidata which is a public multilingual knowledge base.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must be </a:t>
            </a:r>
            <a:r>
              <a:rPr lang="en"/>
              <a:t>reconstructed using the Public Twitter API.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025520dd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025520dd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Tweet is annotated by 3 annotators with majority marked as gold.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Annotated used context around the Tweet to make their annotation decision.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include Hashtags as possible annotation spans.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025520dd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025520dd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Tweets for NERD is challenging as Random Sampling will return few Tweets with Entities.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</a:t>
            </a:r>
            <a:r>
              <a:rPr lang="en"/>
              <a:t> we use a mix of strategies based on existing NER system and phrase matches from Wikidata for sampling Tweets.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Furthermore, in order to ensure a wide variety of Entities we use phrase entropy to select phrases with </a:t>
            </a:r>
            <a:r>
              <a:rPr lang="en"/>
              <a:t>varying</a:t>
            </a:r>
            <a:r>
              <a:rPr lang="en"/>
              <a:t> difficulty.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conduct annotation in multiple rounds each with 25K Tweets.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</a:t>
            </a:r>
            <a:r>
              <a:rPr lang="en"/>
              <a:t>, TweetNERD consists of around 340K Tweets from 2010-2022 making it the largest and temporally most diverse NERD benchmarks for Tweets.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025520dd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025520dd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we do not impose any Train/Dev/Test split on TweetNERD we do suggest evaluation on Two main splits of the dataset.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TweetNERD-OOD which consists of Tweets from one of the 25K rounds aimed at identifying Tweets more difficult for NER systems.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1"/>
          <p:cNvSpPr/>
          <p:nvPr/>
        </p:nvSpPr>
        <p:spPr>
          <a:xfrm>
            <a:off x="8748165" y="88450"/>
            <a:ext cx="272970" cy="221832"/>
          </a:xfrm>
          <a:custGeom>
            <a:rect b="b" l="l" r="r" t="t"/>
            <a:pathLst>
              <a:path extrusionOk="0" h="21600" w="2160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9BF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9FF8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rgbClr val="479F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2"/>
          <p:cNvSpPr/>
          <p:nvPr/>
        </p:nvSpPr>
        <p:spPr>
          <a:xfrm>
            <a:off x="8748165" y="88450"/>
            <a:ext cx="272970" cy="221832"/>
          </a:xfrm>
          <a:custGeom>
            <a:rect b="b" l="l" r="r" t="t"/>
            <a:pathLst>
              <a:path extrusionOk="0" h="21600" w="2160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9BF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9FF8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rgbClr val="479F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748165" y="88450"/>
            <a:ext cx="272970" cy="221832"/>
          </a:xfrm>
          <a:custGeom>
            <a:rect b="b" l="l" r="r" t="t"/>
            <a:pathLst>
              <a:path extrusionOk="0" h="21600" w="2160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9BF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9FF8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rgbClr val="479F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8748165" y="88450"/>
            <a:ext cx="272970" cy="221832"/>
          </a:xfrm>
          <a:custGeom>
            <a:rect b="b" l="l" r="r" t="t"/>
            <a:pathLst>
              <a:path extrusionOk="0" h="21600" w="2160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9BF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9FF8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rgbClr val="479F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8748165" y="88450"/>
            <a:ext cx="272970" cy="221832"/>
          </a:xfrm>
          <a:custGeom>
            <a:rect b="b" l="l" r="r" t="t"/>
            <a:pathLst>
              <a:path extrusionOk="0" h="21600" w="2160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9BF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9FF8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rgbClr val="479F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8748165" y="88450"/>
            <a:ext cx="272970" cy="221832"/>
          </a:xfrm>
          <a:custGeom>
            <a:rect b="b" l="l" r="r" t="t"/>
            <a:pathLst>
              <a:path extrusionOk="0" h="21600" w="2160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9BF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9FF8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rgbClr val="479F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8748165" y="88450"/>
            <a:ext cx="272970" cy="221832"/>
          </a:xfrm>
          <a:custGeom>
            <a:rect b="b" l="l" r="r" t="t"/>
            <a:pathLst>
              <a:path extrusionOk="0" h="21600" w="2160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9BF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9FF8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rgbClr val="479F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8748165" y="88450"/>
            <a:ext cx="272970" cy="221832"/>
          </a:xfrm>
          <a:custGeom>
            <a:rect b="b" l="l" r="r" t="t"/>
            <a:pathLst>
              <a:path extrusionOk="0" h="21600" w="2160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9BF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9FF8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rgbClr val="479F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abs/2210.08129" TargetMode="External"/><Relationship Id="rId4" Type="http://schemas.openxmlformats.org/officeDocument/2006/relationships/hyperlink" Target="https://doi.org/10.5281/zenodo.6617192" TargetMode="External"/><Relationship Id="rId5" Type="http://schemas.openxmlformats.org/officeDocument/2006/relationships/hyperlink" Target="https://github.com/twitter-research/TweetNER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abs/2210.08129" TargetMode="External"/><Relationship Id="rId4" Type="http://schemas.openxmlformats.org/officeDocument/2006/relationships/hyperlink" Target="https://doi.org/10.5281/zenodo.6617192" TargetMode="External"/><Relationship Id="rId5" Type="http://schemas.openxmlformats.org/officeDocument/2006/relationships/hyperlink" Target="https://github.com/twitter-research/TweetNERD" TargetMode="External"/><Relationship Id="rId6" Type="http://schemas.openxmlformats.org/officeDocument/2006/relationships/hyperlink" Target="https://www.wikidata.org/wiki/Q114825474" TargetMode="External"/><Relationship Id="rId7" Type="http://schemas.openxmlformats.org/officeDocument/2006/relationships/hyperlink" Target="https://twitter.com/TheShubhansh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i.org/10.5281/zenodo.6617192" TargetMode="External"/><Relationship Id="rId4" Type="http://schemas.openxmlformats.org/officeDocument/2006/relationships/hyperlink" Target="https://github.com/twitter-research/TweetNERD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s://developer.twitter.com/en/docs/twitter-api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TweetNERD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to End Entity Linking Benchmark for Tweets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"/>
              <a:buNone/>
            </a:pPr>
            <a:r>
              <a:rPr lang="en" sz="1500"/>
              <a:t>Shubhanshu Mishra, Aman Saini, Raheleh Makki, Sneha Mehta, Aria Haghighi, Ali Mollahosseini</a:t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"/>
              <a:buNone/>
            </a:pPr>
            <a:r>
              <a:rPr lang="en" sz="1500"/>
              <a:t>Twitter, Inc.</a:t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"/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"/>
              <a:buNone/>
            </a:pPr>
            <a:r>
              <a:rPr lang="en" sz="1500"/>
              <a:t>ArXiv: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https://arxiv.org/abs/2210.08129</a:t>
            </a:r>
            <a:r>
              <a:rPr lang="en" sz="1500"/>
              <a:t> </a:t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"/>
              <a:buNone/>
            </a:pPr>
            <a:r>
              <a:rPr lang="en" sz="1500"/>
              <a:t>Dataset: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https://doi.org/10.5281/zenodo.6617192</a:t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"/>
              <a:buNone/>
            </a:pPr>
            <a:r>
              <a:rPr lang="en" sz="1500"/>
              <a:t>Code: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https://github.com/twitter-research/TweetNERD</a:t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/>
              <a:t>NeurIPS 2022 Datasets and Benchmarks</a:t>
            </a:r>
            <a:endParaRPr sz="1500"/>
          </a:p>
        </p:txBody>
      </p:sp>
      <p:sp>
        <p:nvSpPr>
          <p:cNvPr id="64" name="Google Shape;64;p13"/>
          <p:cNvSpPr/>
          <p:nvPr/>
        </p:nvSpPr>
        <p:spPr>
          <a:xfrm>
            <a:off x="4223863" y="4425300"/>
            <a:ext cx="696276" cy="565812"/>
          </a:xfrm>
          <a:custGeom>
            <a:rect b="b" l="l" r="r" t="t"/>
            <a:pathLst>
              <a:path extrusionOk="0" h="21600" w="21600">
                <a:moveTo>
                  <a:pt x="21600" y="2558"/>
                </a:moveTo>
                <a:cubicBezTo>
                  <a:pt x="20805" y="2991"/>
                  <a:pt x="19952" y="3284"/>
                  <a:pt x="19055" y="3416"/>
                </a:cubicBezTo>
                <a:cubicBezTo>
                  <a:pt x="19970" y="2741"/>
                  <a:pt x="20672" y="1672"/>
                  <a:pt x="21003" y="398"/>
                </a:cubicBezTo>
                <a:cubicBezTo>
                  <a:pt x="20147" y="1023"/>
                  <a:pt x="19199" y="1478"/>
                  <a:pt x="18189" y="1721"/>
                </a:cubicBezTo>
                <a:cubicBezTo>
                  <a:pt x="17381" y="663"/>
                  <a:pt x="16230" y="0"/>
                  <a:pt x="14955" y="0"/>
                </a:cubicBezTo>
                <a:cubicBezTo>
                  <a:pt x="12508" y="0"/>
                  <a:pt x="10524" y="2442"/>
                  <a:pt x="10524" y="5453"/>
                </a:cubicBezTo>
                <a:cubicBezTo>
                  <a:pt x="10524" y="5881"/>
                  <a:pt x="10564" y="6295"/>
                  <a:pt x="10638" y="6695"/>
                </a:cubicBezTo>
                <a:cubicBezTo>
                  <a:pt x="6954" y="6467"/>
                  <a:pt x="3689" y="4297"/>
                  <a:pt x="1503" y="998"/>
                </a:cubicBezTo>
                <a:cubicBezTo>
                  <a:pt x="1122" y="1804"/>
                  <a:pt x="904" y="2740"/>
                  <a:pt x="904" y="3739"/>
                </a:cubicBezTo>
                <a:cubicBezTo>
                  <a:pt x="904" y="5631"/>
                  <a:pt x="1687" y="7301"/>
                  <a:pt x="2876" y="8278"/>
                </a:cubicBezTo>
                <a:cubicBezTo>
                  <a:pt x="2149" y="8249"/>
                  <a:pt x="1466" y="8004"/>
                  <a:pt x="868" y="7596"/>
                </a:cubicBezTo>
                <a:cubicBezTo>
                  <a:pt x="868" y="7619"/>
                  <a:pt x="868" y="7642"/>
                  <a:pt x="868" y="7664"/>
                </a:cubicBezTo>
                <a:cubicBezTo>
                  <a:pt x="868" y="10306"/>
                  <a:pt x="2395" y="12511"/>
                  <a:pt x="4423" y="13012"/>
                </a:cubicBezTo>
                <a:cubicBezTo>
                  <a:pt x="4050" y="13135"/>
                  <a:pt x="3659" y="13202"/>
                  <a:pt x="3256" y="13202"/>
                </a:cubicBezTo>
                <a:cubicBezTo>
                  <a:pt x="2969" y="13202"/>
                  <a:pt x="2691" y="13169"/>
                  <a:pt x="2421" y="13105"/>
                </a:cubicBezTo>
                <a:cubicBezTo>
                  <a:pt x="2985" y="15271"/>
                  <a:pt x="4621" y="16848"/>
                  <a:pt x="6561" y="16891"/>
                </a:cubicBezTo>
                <a:cubicBezTo>
                  <a:pt x="5043" y="18354"/>
                  <a:pt x="3132" y="19226"/>
                  <a:pt x="1057" y="19226"/>
                </a:cubicBezTo>
                <a:cubicBezTo>
                  <a:pt x="700" y="19226"/>
                  <a:pt x="347" y="19201"/>
                  <a:pt x="0" y="19150"/>
                </a:cubicBezTo>
                <a:cubicBezTo>
                  <a:pt x="1961" y="20698"/>
                  <a:pt x="4291" y="21600"/>
                  <a:pt x="6793" y="21600"/>
                </a:cubicBezTo>
                <a:cubicBezTo>
                  <a:pt x="14945" y="21600"/>
                  <a:pt x="19402" y="13291"/>
                  <a:pt x="19402" y="6086"/>
                </a:cubicBezTo>
                <a:cubicBezTo>
                  <a:pt x="19402" y="5849"/>
                  <a:pt x="19397" y="5613"/>
                  <a:pt x="19389" y="5380"/>
                </a:cubicBezTo>
                <a:cubicBezTo>
                  <a:pt x="20254" y="4610"/>
                  <a:pt x="21006" y="3651"/>
                  <a:pt x="21600" y="2558"/>
                </a:cubicBezTo>
              </a:path>
            </a:pathLst>
          </a:custGeom>
          <a:solidFill>
            <a:srgbClr val="1D9BF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79FF8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rgbClr val="479FF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TweetNERD Data Splits: TweetNERD-Academic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311700" y="1152475"/>
            <a:ext cx="8520600" cy="13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Includes 30K </a:t>
            </a:r>
            <a:r>
              <a:rPr lang="en"/>
              <a:t>Tweet IDs used in existing Tweet based NERD benchmarks, re-annotated using TweetNERD guidelines.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Many Tweets from existing benchmarks are now deleted (Found rate ~60%)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Good for temporal generalization evaluation.</a:t>
            </a:r>
            <a:endParaRPr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988" y="2809075"/>
            <a:ext cx="6216018" cy="218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existing NERD systems</a:t>
            </a:r>
            <a:endParaRPr/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925" y="1170125"/>
            <a:ext cx="3083749" cy="180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025" y="1170125"/>
            <a:ext cx="3688249" cy="152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8525" y="2752751"/>
            <a:ext cx="3688250" cy="186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311700" y="3275850"/>
            <a:ext cx="421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Evaluate popular systems for NER, Linking given True Spans, and End to End Linking.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Evaluations are tokenizer independent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Performed using </a:t>
            </a:r>
            <a:r>
              <a:rPr b="1" lang="en"/>
              <a:t>neleval</a:t>
            </a:r>
            <a:r>
              <a:rPr lang="en"/>
              <a:t> software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applications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311700" y="1152475"/>
            <a:ext cx="8520600" cy="26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tasks: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NER,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Candidate Generation,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Linking given Gold Spans, 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to End Entity Linking.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Evaluate NERD systems for Tweet using standard Train/Dev/Test split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Assess Temporal Generalization of NERD models</a:t>
            </a:r>
            <a:endParaRPr/>
          </a:p>
        </p:txBody>
      </p: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11700" y="1152475"/>
            <a:ext cx="8520600" cy="26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Mishra, Shubhanshu, Aman, Saini, Raheleh, Makki, Sneha, Mehta, Aria, Haghighi, and Ali, Mollahosseini. "TweetNERD - End to End Entity Linking Benchmark for Tweets.". In Proceedings of the Neural Information Processing Systems Track on Datasets and Benchmarks. 2022.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ArXiv: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https://arxiv.org/abs/2210.08129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0"/>
              <a:t>Dataset: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https://doi.org/10.5281/zenodo.6617192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Code: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https://github.com/twitter-research/TweetNERD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Wikidata page: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https://www.wikidata.org/wiki/Q114825474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0"/>
              <a:t>Questions: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@TheShubhanshu</a:t>
            </a:r>
            <a:endParaRPr sz="1400"/>
          </a:p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Entity Recognition and Disambiguation (NERD)</a:t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3419083" y="1908020"/>
            <a:ext cx="2246094" cy="750174"/>
            <a:chOff x="3419083" y="1908020"/>
            <a:chExt cx="2246094" cy="750174"/>
          </a:xfrm>
        </p:grpSpPr>
        <p:sp>
          <p:nvSpPr>
            <p:cNvPr id="72" name="Google Shape;72;p14"/>
            <p:cNvSpPr/>
            <p:nvPr/>
          </p:nvSpPr>
          <p:spPr>
            <a:xfrm>
              <a:off x="3419083" y="2301794"/>
              <a:ext cx="672000" cy="356400"/>
            </a:xfrm>
            <a:prstGeom prst="rect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ML prog. lang (Q860654)</a:t>
              </a:r>
              <a:endParaRPr sz="600"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139658" y="2301794"/>
              <a:ext cx="804900" cy="356400"/>
            </a:xfrm>
            <a:prstGeom prst="rect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machine learning (Q2539)</a:t>
              </a:r>
              <a:endParaRPr sz="600"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993177" y="2301794"/>
              <a:ext cx="672000" cy="356400"/>
            </a:xfrm>
            <a:prstGeom prst="rect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millilitre (Q2332346)</a:t>
              </a:r>
              <a:endParaRPr sz="600"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419083" y="1908020"/>
              <a:ext cx="672000" cy="356400"/>
            </a:xfrm>
            <a:prstGeom prst="rect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Malayalam (Q36236)</a:t>
              </a:r>
              <a:endParaRPr sz="600"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139658" y="1908020"/>
              <a:ext cx="804900" cy="356400"/>
            </a:xfrm>
            <a:prstGeom prst="rect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Mali (Q912)</a:t>
              </a:r>
              <a:endParaRPr sz="600"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993177" y="1908020"/>
              <a:ext cx="672000" cy="356400"/>
            </a:xfrm>
            <a:prstGeom prst="rect">
              <a:avLst/>
            </a:prstGeom>
            <a:noFill/>
            <a:ln cap="flat" cmpd="sng" w="2857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E9E9E"/>
                  </a:solidFill>
                </a:rPr>
                <a:t>ML</a:t>
              </a:r>
              <a:r>
                <a:rPr lang="en" sz="600">
                  <a:solidFill>
                    <a:srgbClr val="9E9E9E"/>
                  </a:solidFill>
                </a:rPr>
                <a:t> …</a:t>
              </a:r>
              <a:endParaRPr sz="600">
                <a:solidFill>
                  <a:srgbClr val="9E9E9E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E9E9E"/>
                  </a:solidFill>
                </a:rPr>
                <a:t>(</a:t>
              </a:r>
              <a:r>
                <a:rPr b="1" lang="en" sz="600">
                  <a:solidFill>
                    <a:srgbClr val="9E9E9E"/>
                  </a:solidFill>
                </a:rPr>
                <a:t>8454 other entities)</a:t>
              </a:r>
              <a:endParaRPr b="1" sz="600">
                <a:solidFill>
                  <a:srgbClr val="9E9E9E"/>
                </a:solidFill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6345736" y="1908020"/>
            <a:ext cx="2246094" cy="750174"/>
            <a:chOff x="6345736" y="1908020"/>
            <a:chExt cx="2246094" cy="750174"/>
          </a:xfrm>
        </p:grpSpPr>
        <p:sp>
          <p:nvSpPr>
            <p:cNvPr id="79" name="Google Shape;79;p14"/>
            <p:cNvSpPr/>
            <p:nvPr/>
          </p:nvSpPr>
          <p:spPr>
            <a:xfrm>
              <a:off x="6345736" y="2301794"/>
              <a:ext cx="672000" cy="3564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</a:rPr>
                <a:t>ML prog. lang (Q860654)</a:t>
              </a:r>
              <a:endParaRPr b="1" sz="600">
                <a:solidFill>
                  <a:srgbClr val="1DB100"/>
                </a:solidFill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7066312" y="2301794"/>
              <a:ext cx="804900" cy="356400"/>
            </a:xfrm>
            <a:prstGeom prst="rect">
              <a:avLst/>
            </a:prstGeom>
            <a:noFill/>
            <a:ln cap="flat" cmpd="sng" w="28575">
              <a:solidFill>
                <a:srgbClr val="1DB1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</a:rPr>
                <a:t>machine learning (Q2539)</a:t>
              </a:r>
              <a:endParaRPr sz="600"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919831" y="2301794"/>
              <a:ext cx="672000" cy="356400"/>
            </a:xfrm>
            <a:prstGeom prst="rect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</a:rPr>
                <a:t>millilitre (Q2332346)</a:t>
              </a:r>
              <a:endParaRPr sz="600"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345736" y="1908020"/>
              <a:ext cx="672000" cy="356400"/>
            </a:xfrm>
            <a:prstGeom prst="rect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</a:rPr>
                <a:t>Malayalam (Q36236)</a:t>
              </a:r>
              <a:endParaRPr sz="600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066312" y="1908020"/>
              <a:ext cx="804900" cy="356400"/>
            </a:xfrm>
            <a:prstGeom prst="rect">
              <a:avLst/>
            </a:prstGeom>
            <a:noFill/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</a:rPr>
                <a:t>Mali (Q912)</a:t>
              </a:r>
              <a:endParaRPr sz="600"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919831" y="1908020"/>
              <a:ext cx="672000" cy="356400"/>
            </a:xfrm>
            <a:prstGeom prst="rect">
              <a:avLst/>
            </a:prstGeom>
            <a:noFill/>
            <a:ln cap="flat" cmpd="sng" w="2857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600">
                  <a:solidFill>
                    <a:srgbClr val="9E9E9E"/>
                  </a:solidFill>
                </a:rPr>
                <a:t>ML …</a:t>
              </a:r>
              <a:endParaRPr sz="600">
                <a:solidFill>
                  <a:srgbClr val="9E9E9E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9E9E9E"/>
                  </a:solidFill>
                </a:rPr>
                <a:t>(</a:t>
              </a:r>
              <a:r>
                <a:rPr b="1" lang="en" sz="600">
                  <a:solidFill>
                    <a:srgbClr val="9E9E9E"/>
                  </a:solidFill>
                </a:rPr>
                <a:t>8454 other entities)</a:t>
              </a:r>
              <a:endParaRPr sz="600">
                <a:solidFill>
                  <a:srgbClr val="9E9E9E"/>
                </a:solidFill>
              </a:endParaRPr>
            </a:p>
          </p:txBody>
        </p:sp>
      </p:grpSp>
      <p:sp>
        <p:nvSpPr>
          <p:cNvPr id="85" name="Google Shape;85;p14"/>
          <p:cNvSpPr/>
          <p:nvPr/>
        </p:nvSpPr>
        <p:spPr>
          <a:xfrm rot="-8100925">
            <a:off x="4634889" y="2896508"/>
            <a:ext cx="788495" cy="40177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98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3105894" y="3692613"/>
            <a:ext cx="217800" cy="356400"/>
          </a:xfrm>
          <a:prstGeom prst="chevron">
            <a:avLst>
              <a:gd fmla="val 50000" name="adj"/>
            </a:avLst>
          </a:prstGeom>
          <a:solidFill>
            <a:srgbClr val="1D9B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5999581" y="3692613"/>
            <a:ext cx="217800" cy="356400"/>
          </a:xfrm>
          <a:prstGeom prst="chevron">
            <a:avLst>
              <a:gd fmla="val 50000" name="adj"/>
            </a:avLst>
          </a:prstGeom>
          <a:solidFill>
            <a:srgbClr val="1D9B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422" y="1199300"/>
            <a:ext cx="587534" cy="58754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 flipH="1" rot="-5400000">
            <a:off x="2697074" y="1752000"/>
            <a:ext cx="967500" cy="3792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1D9B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4090928" y="1246773"/>
            <a:ext cx="153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elvetica Neue"/>
                <a:ea typeface="Helvetica Neue"/>
                <a:cs typeface="Helvetica Neue"/>
                <a:sym typeface="Helvetica Neue"/>
              </a:rPr>
              <a:t>Knowledge Base (Wikidata)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1" name="Google Shape;91;p14"/>
          <p:cNvGrpSpPr/>
          <p:nvPr/>
        </p:nvGrpSpPr>
        <p:grpSpPr>
          <a:xfrm>
            <a:off x="558350" y="3455163"/>
            <a:ext cx="2419200" cy="1298538"/>
            <a:chOff x="558350" y="3455163"/>
            <a:chExt cx="2419200" cy="1298538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632900" y="4415000"/>
              <a:ext cx="227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Helvetica Neue"/>
                  <a:ea typeface="Helvetica Neue"/>
                  <a:cs typeface="Helvetica Neue"/>
                  <a:sym typeface="Helvetica Neue"/>
                </a:rPr>
                <a:t>NER - Named Entity Recognition </a:t>
              </a:r>
              <a:endParaRPr b="1"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558350" y="3455163"/>
              <a:ext cx="24192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highlight>
                    <a:srgbClr val="FFF2CC"/>
                  </a:highlight>
                </a:rPr>
                <a:t>NeurIPS</a:t>
              </a:r>
              <a:r>
                <a:rPr lang="en"/>
                <a:t> is the biggest </a:t>
              </a:r>
              <a:r>
                <a:rPr b="1" lang="en">
                  <a:highlight>
                    <a:srgbClr val="FFF2CC"/>
                  </a:highlight>
                </a:rPr>
                <a:t>ML</a:t>
              </a:r>
              <a:r>
                <a:rPr lang="en"/>
                <a:t> conference. In 2022, it will be held in </a:t>
              </a:r>
              <a:r>
                <a:rPr b="1" lang="en">
                  <a:highlight>
                    <a:srgbClr val="FFF2CC"/>
                  </a:highlight>
                </a:rPr>
                <a:t>NOLA</a:t>
              </a:r>
              <a:r>
                <a:rPr lang="en">
                  <a:solidFill>
                    <a:schemeClr val="dk1"/>
                  </a:solidFill>
                </a:rPr>
                <a:t>.</a:t>
              </a:r>
              <a:endParaRPr b="1">
                <a:highlight>
                  <a:srgbClr val="FFF2CC"/>
                </a:highlight>
              </a:endParaRPr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6345725" y="3455163"/>
            <a:ext cx="2419200" cy="1298538"/>
            <a:chOff x="6345725" y="3455163"/>
            <a:chExt cx="2419200" cy="1298538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6432275" y="4415000"/>
              <a:ext cx="2246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Helvetica Neue"/>
                  <a:ea typeface="Helvetica Neue"/>
                  <a:cs typeface="Helvetica Neue"/>
                  <a:sym typeface="Helvetica Neue"/>
                </a:rPr>
                <a:t>Entity Disambiguation</a:t>
              </a:r>
              <a:endParaRPr b="1"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6345725" y="3455163"/>
              <a:ext cx="24192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highlight>
                    <a:srgbClr val="FFF2CC"/>
                  </a:highlight>
                </a:rPr>
                <a:t>NeurIPS</a:t>
              </a:r>
              <a:r>
                <a:rPr lang="en">
                  <a:solidFill>
                    <a:schemeClr val="dk1"/>
                  </a:solidFill>
                </a:rPr>
                <a:t> is the biggest </a:t>
              </a:r>
              <a:r>
                <a:rPr b="1" lang="en">
                  <a:solidFill>
                    <a:schemeClr val="dk1"/>
                  </a:solidFill>
                  <a:highlight>
                    <a:srgbClr val="FFF2CC"/>
                  </a:highlight>
                </a:rPr>
                <a:t>ML</a:t>
              </a:r>
              <a:r>
                <a:rPr lang="en">
                  <a:solidFill>
                    <a:schemeClr val="dk1"/>
                  </a:solidFill>
                </a:rPr>
                <a:t> conference. In 2022, it will be held in </a:t>
              </a:r>
              <a:r>
                <a:rPr b="1" lang="en">
                  <a:solidFill>
                    <a:schemeClr val="dk1"/>
                  </a:solidFill>
                  <a:highlight>
                    <a:srgbClr val="FFF2CC"/>
                  </a:highlight>
                </a:rPr>
                <a:t>NOLA</a:t>
              </a:r>
              <a:r>
                <a:rPr lang="en">
                  <a:solidFill>
                    <a:schemeClr val="dk1"/>
                  </a:solidFill>
                </a:rPr>
                <a:t>.</a:t>
              </a:r>
              <a:endParaRPr b="1">
                <a:solidFill>
                  <a:schemeClr val="dk1"/>
                </a:solidFill>
                <a:highlight>
                  <a:srgbClr val="FFF2CC"/>
                </a:highlight>
              </a:endParaRPr>
            </a:p>
          </p:txBody>
        </p:sp>
      </p:grpSp>
      <p:grpSp>
        <p:nvGrpSpPr>
          <p:cNvPr id="97" name="Google Shape;97;p14"/>
          <p:cNvGrpSpPr/>
          <p:nvPr/>
        </p:nvGrpSpPr>
        <p:grpSpPr>
          <a:xfrm>
            <a:off x="3440231" y="3455163"/>
            <a:ext cx="2419200" cy="1298538"/>
            <a:chOff x="3440231" y="3455163"/>
            <a:chExt cx="2419200" cy="1298538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531431" y="4415000"/>
              <a:ext cx="223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Helvetica Neue"/>
                  <a:ea typeface="Helvetica Neue"/>
                  <a:cs typeface="Helvetica Neue"/>
                  <a:sym typeface="Helvetica Neue"/>
                </a:rPr>
                <a:t>Candidate Generation</a:t>
              </a:r>
              <a:endParaRPr b="1" sz="1000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3440231" y="3455163"/>
              <a:ext cx="24192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highlight>
                    <a:srgbClr val="FFF2CC"/>
                  </a:highlight>
                </a:rPr>
                <a:t>NeurIPS</a:t>
              </a:r>
              <a:r>
                <a:rPr lang="en">
                  <a:solidFill>
                    <a:schemeClr val="dk1"/>
                  </a:solidFill>
                </a:rPr>
                <a:t> is the biggest </a:t>
              </a:r>
              <a:r>
                <a:rPr b="1" lang="en">
                  <a:solidFill>
                    <a:schemeClr val="dk1"/>
                  </a:solidFill>
                  <a:highlight>
                    <a:srgbClr val="FFF2CC"/>
                  </a:highlight>
                </a:rPr>
                <a:t>ML</a:t>
              </a:r>
              <a:r>
                <a:rPr lang="en">
                  <a:solidFill>
                    <a:schemeClr val="dk1"/>
                  </a:solidFill>
                </a:rPr>
                <a:t> conference. In 2022, it will be held in </a:t>
              </a:r>
              <a:r>
                <a:rPr b="1" lang="en">
                  <a:solidFill>
                    <a:schemeClr val="dk1"/>
                  </a:solidFill>
                  <a:highlight>
                    <a:srgbClr val="FFF2CC"/>
                  </a:highlight>
                </a:rPr>
                <a:t>NOLA</a:t>
              </a:r>
              <a:r>
                <a:rPr lang="en">
                  <a:solidFill>
                    <a:schemeClr val="dk1"/>
                  </a:solidFill>
                </a:rPr>
                <a:t>.</a:t>
              </a:r>
              <a:endParaRPr b="1">
                <a:solidFill>
                  <a:schemeClr val="dk1"/>
                </a:solidFill>
                <a:highlight>
                  <a:srgbClr val="FFF2CC"/>
                </a:highlight>
              </a:endParaRPr>
            </a:p>
          </p:txBody>
        </p:sp>
      </p:grpSp>
      <p:sp>
        <p:nvSpPr>
          <p:cNvPr id="100" name="Google Shape;100;p14"/>
          <p:cNvSpPr/>
          <p:nvPr/>
        </p:nvSpPr>
        <p:spPr>
          <a:xfrm rot="-8100925">
            <a:off x="7611339" y="2896508"/>
            <a:ext cx="788495" cy="40177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98F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558350" y="1867450"/>
            <a:ext cx="241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NeurIPS is the biggest ML conference. In 2022, it will be held in NOLA.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for NERD on Tweets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Finding the correct entity could require context around the Tweet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Users can use creative spellings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Tweets are very short (max 280 chars)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Small existing publicly available benchmarks for NERD on Tweets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NERD datasets for Tweets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088" y="1170125"/>
            <a:ext cx="4849835" cy="38209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6"/>
          <p:cNvGrpSpPr/>
          <p:nvPr/>
        </p:nvGrpSpPr>
        <p:grpSpPr>
          <a:xfrm>
            <a:off x="2124600" y="1229475"/>
            <a:ext cx="4872300" cy="2814600"/>
            <a:chOff x="2124600" y="1229475"/>
            <a:chExt cx="4872300" cy="2814600"/>
          </a:xfrm>
        </p:grpSpPr>
        <p:sp>
          <p:nvSpPr>
            <p:cNvPr id="116" name="Google Shape;116;p16"/>
            <p:cNvSpPr/>
            <p:nvPr/>
          </p:nvSpPr>
          <p:spPr>
            <a:xfrm>
              <a:off x="2124600" y="1485800"/>
              <a:ext cx="4872300" cy="17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2124600" y="2280158"/>
              <a:ext cx="4872300" cy="17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124600" y="3074517"/>
              <a:ext cx="4872300" cy="17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124600" y="3868875"/>
              <a:ext cx="4872300" cy="17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5858000" y="1229475"/>
              <a:ext cx="1008000" cy="17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TweetNERD - Largest NERD dataset for Tweets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088" y="1170125"/>
            <a:ext cx="4849835" cy="38209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7"/>
          <p:cNvGrpSpPr/>
          <p:nvPr/>
        </p:nvGrpSpPr>
        <p:grpSpPr>
          <a:xfrm>
            <a:off x="2124600" y="1229475"/>
            <a:ext cx="4872300" cy="2814600"/>
            <a:chOff x="2124600" y="1229475"/>
            <a:chExt cx="4872300" cy="2814600"/>
          </a:xfrm>
        </p:grpSpPr>
        <p:sp>
          <p:nvSpPr>
            <p:cNvPr id="129" name="Google Shape;129;p17"/>
            <p:cNvSpPr/>
            <p:nvPr/>
          </p:nvSpPr>
          <p:spPr>
            <a:xfrm>
              <a:off x="2124600" y="1485800"/>
              <a:ext cx="4872300" cy="17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124600" y="2280158"/>
              <a:ext cx="4872300" cy="17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2124600" y="3074517"/>
              <a:ext cx="4872300" cy="17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124600" y="3868875"/>
              <a:ext cx="4872300" cy="17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858000" y="1229475"/>
              <a:ext cx="1008000" cy="17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TweetNERD: Overview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311700" y="1152475"/>
            <a:ext cx="8520600" cy="21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vailable 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https://doi.org/10.5281/zenodo.6617192</a:t>
            </a:r>
            <a:r>
              <a:rPr lang="en"/>
              <a:t> under Creative Commons Attribution 4.0 International (CC BY 4.0) license.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Scripts for processing TweetNERD can be found at: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https://github.com/twitter-research/TweetNERD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Entities linked to Wikidata via QID: Multilingual Public Knowledge Base.</a:t>
            </a:r>
            <a:endParaRPr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6325" y="2898752"/>
            <a:ext cx="5571349" cy="16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2816700" y="4490425"/>
            <a:ext cx="351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Released Data Format.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be hydrated via </a:t>
            </a:r>
            <a:r>
              <a:rPr lang="en" u="sng">
                <a:solidFill>
                  <a:schemeClr val="hlink"/>
                </a:solidFill>
                <a:hlinkClick r:id="rId6"/>
              </a:rPr>
              <a:t>Public Twitter API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TweetNERD: Annotation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311700" y="1152475"/>
            <a:ext cx="85206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Tweet annotated by 3 annotators. Majority is marked as gold.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Annotators asked to use Tweet context, media, and time in making decision.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Annotators select named entity span in Tweet and link it to Wikidata QID or </a:t>
            </a:r>
            <a:r>
              <a:rPr lang="en"/>
              <a:t>AMBIGUOUS or NOT_FOUND. </a:t>
            </a:r>
            <a:r>
              <a:rPr lang="en"/>
              <a:t>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Entities Types: Person, Place, Organization, Products, Works of Art, Scientific Concepts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Entities can be Hashtags, or words or phrases in Tweet.</a:t>
            </a:r>
            <a:endParaRPr/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888" y="3018775"/>
            <a:ext cx="6134215" cy="19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TweetNERD: Data Sampling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311700" y="1152475"/>
            <a:ext cx="45672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Random sampling gives low hit rate for Tweets with Entities.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Sample Tweets which have NER, phrase match with Wikidata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phrase entropy to select Tweets with easy and difficult phrases.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340K Tweets collected in rounds of 25K Tweets.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Tweets from 2010 to 2022.</a:t>
            </a:r>
            <a:endParaRPr sz="1400"/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300" y="1170125"/>
            <a:ext cx="3960300" cy="2549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TweetNERD Test Splits: TweetNERD-OOD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11700" y="1152475"/>
            <a:ext cx="8520600" cy="26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25K Tweets used for evaluating existing named entity recognition and linking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TweetNERD-OOD is sampled in equal proportion based on the entropy of the contained NER mentions.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