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71" r:id="rId4"/>
    <p:sldId id="257" r:id="rId5"/>
    <p:sldId id="259" r:id="rId6"/>
    <p:sldId id="260" r:id="rId7"/>
    <p:sldId id="258" r:id="rId8"/>
    <p:sldId id="267" r:id="rId9"/>
    <p:sldId id="261" r:id="rId10"/>
    <p:sldId id="265" r:id="rId11"/>
    <p:sldId id="262" r:id="rId12"/>
    <p:sldId id="263" r:id="rId13"/>
    <p:sldId id="264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43D2-0EA2-4281-A13D-694B951995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36B0E-5291-45D0-BE03-16F91082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36B0E-5291-45D0-BE03-16F910821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defined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36B0E-5291-45D0-BE03-16F910821B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EEF5-F6AB-42F7-A7E8-293B3FBC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B5361-9D46-4E79-9382-7DAC0A45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56DC-8067-478B-854B-B28062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792B-F00D-4D19-B1B6-346DC78E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120D-C943-490F-B7F4-F1E033E9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DB8B-80FD-44D7-A693-A176E93E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5A41-85B8-42F7-896C-095ACF52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A03B-F947-4E7B-8949-9E03550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FA81-2290-4DEC-8DE3-D301DB9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1E21-9F52-47B7-88AB-0C3BD467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C0B03-D68F-4C01-9335-B52A03720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6331-BC26-4C92-BA4C-D3C8CE98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AE63-38FA-4004-A178-18896FF4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69FA-C046-474F-B1F0-D3E8808F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C083-4F7D-4583-8E72-6D311B5A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486C-DC81-4E13-A1F9-A6E8C35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5F68-0A3B-4745-98F4-88AC00B6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F558-20B8-4904-9B54-DC411550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A9DB-07FE-4925-A0A2-3441657D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6B298-EA53-4A5B-A8DD-FE80801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F934-1EFA-46A1-890A-6CD3D672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FBB6-764A-4A18-A867-9DBE8039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5A86-9326-407F-8CD4-4FD86EAA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356A-4C5B-4A90-8391-AC49DA8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E8B5-E768-4C2D-A2DF-AAB310A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48FD-CBA6-4463-9C23-20891DEE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AEB8-E638-4E56-9800-096FAF99D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FA75-A2DB-42B7-A245-651334A1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B689-F918-4493-A1C9-9975210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340F-930E-460F-810E-721293CF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49DBA-C86B-4A45-8333-71626CF4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5761-2DC5-41EC-A27D-3E4C599C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B920-BF73-48DD-8C9B-4D38D21D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14A4-0925-4B3D-9EA1-34414E9F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5B774-A278-414E-B87C-5324B6EC1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6215E-440C-4663-91AA-5859B9BD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EF882-E7A0-4130-A86A-6BEAF8F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B6934-29FB-48DA-9DFD-96F6E12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8670F-9BA4-4658-98B8-ED7770C9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8E85-FC17-4E8C-9252-0D488AB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C15DA-CB5A-468E-806F-90CB1290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A5564-11DA-4910-8244-7EDBFEB6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D9BA-5263-44BA-B838-CF3F44F4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0D1E9-34D0-4C9F-AA88-903C93FC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A5FC4-AFF8-4FB4-BCE1-C5F0BE9E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6C0D-2AFD-423F-B21B-E9431A98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9308-367C-4FE2-B968-1896A6A8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9BC5-FE89-49F6-BE46-DCB1C255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01274-4EC6-4851-B438-FA17822A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DD94-B65A-4D45-B919-E734EF2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3AE9-BF74-4E07-BD1F-1FADC899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4FFC4-FEF8-49F9-BC1F-B78B6385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598D-AE88-444E-8F44-7FA6933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A821D-6854-453E-9A2E-4AC87589B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E99B-0A44-417E-AC0A-FF3FA781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4BB4-2FFD-4D27-AD3F-CC3946C8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8786-479B-4413-9189-22C39C89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0B7F-636F-4A67-BF46-D790084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38912-79F2-469D-A610-87000A3B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DB8F-8DF2-4A1B-8C45-61A83D44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95D9-BFFB-42C7-A3CF-DA7B7845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F2B3-0C6D-45E7-BF1E-9EF7DBA9E0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CD73-324E-4760-91B9-1E02C531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1772-BA25-4563-9BD7-3AC5056AA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D4A0-FCDD-4D92-8C32-405CE245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security/facebook-invites-submissions-for-secure-the-internet-grants/10155036231140766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artingrandjean.ch/social-network-analysis-visualization-morenos-sociograms-revisited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rtingrandjean.ch/social-network-analysis-visualization-morenos-sociograms-revisited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rtingrandjean.ch/social-network-analysis-visualization-morenos-sociograms-revisited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ogoweb.org/launch#http://www.netlogoweb.org/assets/modelslib/Sample%20Models/Networks/Giant%20Component.nlog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ogoweb.org/launch#http://www.netlogoweb.org/assets/modelslib/Sample%20Models/Networks/Preferential%20Attachment.nlog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ogoweb.org/launch#http://www.netlogoweb.org/assets/modelslib/Sample%20Models/Networks/Small%20Worlds.nlog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TheShubhans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127B-0A9A-4B73-B263-3574922B6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41C7D-DC38-4BCB-A99D-F8868F183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Shubhanshu Mishra</a:t>
            </a:r>
          </a:p>
          <a:p>
            <a:r>
              <a:rPr lang="en-US" dirty="0"/>
              <a:t>And you all</a:t>
            </a:r>
          </a:p>
        </p:txBody>
      </p:sp>
    </p:spTree>
    <p:extLst>
      <p:ext uri="{BB962C8B-B14F-4D97-AF65-F5344CB8AC3E}">
        <p14:creationId xmlns:p14="http://schemas.microsoft.com/office/powerpoint/2010/main" val="243213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scontent.ford1-1.fna.fbcdn.net/v/t31.0-0/q87/p180x540/19095681_10155489852226886_6834387242032483559_o.jpg?_nc_cat=0&amp;oh=64ec003615ee8030bdca9f3cad6748ab&amp;oe=5B3150C5">
            <a:extLst>
              <a:ext uri="{FF2B5EF4-FFF2-40B4-BE49-F238E27FC236}">
                <a16:creationId xmlns:a16="http://schemas.microsoft.com/office/drawing/2014/main" id="{67C7C610-3D97-4810-834C-B101F6F4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0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77E07-821E-4611-82A9-D281B62FB9A1}"/>
              </a:ext>
            </a:extLst>
          </p:cNvPr>
          <p:cNvSpPr txBox="1"/>
          <p:nvPr/>
        </p:nvSpPr>
        <p:spPr>
          <a:xfrm>
            <a:off x="1613916" y="6428232"/>
            <a:ext cx="776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https://www.facebook.com/notes/facebook-security/facebook-invites-submissions-for-secure-the-internet-grants/</a:t>
            </a:r>
            <a:r>
              <a:rPr lang="en-US" sz="1000">
                <a:hlinkClick r:id="rId3"/>
              </a:rPr>
              <a:t>10155036231140766/</a:t>
            </a:r>
            <a:r>
              <a:rPr lang="en-US" sz="100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5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F69E85-3071-4E7A-B4F8-4D1DC0F850B2}"/>
              </a:ext>
            </a:extLst>
          </p:cNvPr>
          <p:cNvSpPr/>
          <p:nvPr/>
        </p:nvSpPr>
        <p:spPr>
          <a:xfrm>
            <a:off x="291084" y="648454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http://www.martingrandjean.ch/social-network-analysis-visualization-morenos-sociograms-revisited/</a:t>
            </a:r>
            <a:r>
              <a:rPr lang="en-US" sz="1000" dirty="0"/>
              <a:t> </a:t>
            </a:r>
          </a:p>
        </p:txBody>
      </p:sp>
      <p:pic>
        <p:nvPicPr>
          <p:cNvPr id="1030" name="Picture 6" descr="http://www.martingrandjean.ch/wp-content/uploads/2015/02/group1b.png">
            <a:extLst>
              <a:ext uri="{FF2B5EF4-FFF2-40B4-BE49-F238E27FC236}">
                <a16:creationId xmlns:a16="http://schemas.microsoft.com/office/drawing/2014/main" id="{625313A6-3184-46AA-878F-4628B06DF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t="21333" r="22555" b="20866"/>
          <a:stretch/>
        </p:blipFill>
        <p:spPr bwMode="auto">
          <a:xfrm>
            <a:off x="73152" y="127236"/>
            <a:ext cx="5815584" cy="64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E0E5D-A797-4119-B3A2-E9ADF97B9BB0}"/>
              </a:ext>
            </a:extLst>
          </p:cNvPr>
          <p:cNvSpPr txBox="1"/>
          <p:nvPr/>
        </p:nvSpPr>
        <p:spPr>
          <a:xfrm>
            <a:off x="8869680" y="708660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Grade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C8867-6C53-42FF-BC23-E81FFE4CB16D}"/>
              </a:ext>
            </a:extLst>
          </p:cNvPr>
          <p:cNvSpPr txBox="1"/>
          <p:nvPr/>
        </p:nvSpPr>
        <p:spPr>
          <a:xfrm>
            <a:off x="7882128" y="1618488"/>
            <a:ext cx="344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Shall Survive: A New Approach to the Problem of Human Interrelations – J. L. Moreno (1934)</a:t>
            </a:r>
          </a:p>
        </p:txBody>
      </p:sp>
    </p:spTree>
    <p:extLst>
      <p:ext uri="{BB962C8B-B14F-4D97-AF65-F5344CB8AC3E}">
        <p14:creationId xmlns:p14="http://schemas.microsoft.com/office/powerpoint/2010/main" val="392504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F69E85-3071-4E7A-B4F8-4D1DC0F850B2}"/>
              </a:ext>
            </a:extLst>
          </p:cNvPr>
          <p:cNvSpPr/>
          <p:nvPr/>
        </p:nvSpPr>
        <p:spPr>
          <a:xfrm>
            <a:off x="291084" y="648454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http://www.martingrandjean.ch/social-network-analysis-visualization-morenos-sociograms-revisited/</a:t>
            </a:r>
            <a:r>
              <a:rPr lang="en-US" sz="1000" dirty="0"/>
              <a:t> </a:t>
            </a:r>
          </a:p>
        </p:txBody>
      </p:sp>
      <p:pic>
        <p:nvPicPr>
          <p:cNvPr id="1032" name="Picture 8" descr="http://www.martingrandjean.ch/wp-content/uploads/2015/02/group2b.png">
            <a:extLst>
              <a:ext uri="{FF2B5EF4-FFF2-40B4-BE49-F238E27FC236}">
                <a16:creationId xmlns:a16="http://schemas.microsoft.com/office/drawing/2014/main" id="{26322656-1294-4D4D-8C95-FE959FA18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t="24733" r="25422" b="22534"/>
          <a:stretch/>
        </p:blipFill>
        <p:spPr bwMode="auto">
          <a:xfrm>
            <a:off x="1453896" y="29048"/>
            <a:ext cx="5875020" cy="649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E0E5D-A797-4119-B3A2-E9ADF97B9BB0}"/>
              </a:ext>
            </a:extLst>
          </p:cNvPr>
          <p:cNvSpPr txBox="1"/>
          <p:nvPr/>
        </p:nvSpPr>
        <p:spPr>
          <a:xfrm>
            <a:off x="8869680" y="708660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Grade</a:t>
            </a:r>
          </a:p>
        </p:txBody>
      </p:sp>
    </p:spTree>
    <p:extLst>
      <p:ext uri="{BB962C8B-B14F-4D97-AF65-F5344CB8AC3E}">
        <p14:creationId xmlns:p14="http://schemas.microsoft.com/office/powerpoint/2010/main" val="112931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F69E85-3071-4E7A-B4F8-4D1DC0F850B2}"/>
              </a:ext>
            </a:extLst>
          </p:cNvPr>
          <p:cNvSpPr/>
          <p:nvPr/>
        </p:nvSpPr>
        <p:spPr>
          <a:xfrm>
            <a:off x="291084" y="648454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http://www.martingrandjean.ch/social-network-analysis-visualization-morenos-sociograms-revisited/</a:t>
            </a:r>
            <a:r>
              <a:rPr lang="en-US" sz="1000" dirty="0"/>
              <a:t> </a:t>
            </a:r>
          </a:p>
        </p:txBody>
      </p:sp>
      <p:pic>
        <p:nvPicPr>
          <p:cNvPr id="1034" name="Picture 10" descr="http://www.martingrandjean.ch/wp-content/uploads/2015/02/group6b.png">
            <a:extLst>
              <a:ext uri="{FF2B5EF4-FFF2-40B4-BE49-F238E27FC236}">
                <a16:creationId xmlns:a16="http://schemas.microsoft.com/office/drawing/2014/main" id="{4C131C09-A4A3-49BE-8B4E-FCA591174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2734" r="3156" b="9533"/>
          <a:stretch/>
        </p:blipFill>
        <p:spPr bwMode="auto">
          <a:xfrm>
            <a:off x="332366" y="74639"/>
            <a:ext cx="6731374" cy="64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E0E5D-A797-4119-B3A2-E9ADF97B9BB0}"/>
              </a:ext>
            </a:extLst>
          </p:cNvPr>
          <p:cNvSpPr txBox="1"/>
          <p:nvPr/>
        </p:nvSpPr>
        <p:spPr>
          <a:xfrm>
            <a:off x="8869680" y="708660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baseline="30000" dirty="0"/>
              <a:t>th</a:t>
            </a:r>
            <a:r>
              <a:rPr lang="en-US" b="1" dirty="0"/>
              <a:t> Grade</a:t>
            </a:r>
          </a:p>
        </p:txBody>
      </p:sp>
    </p:spTree>
    <p:extLst>
      <p:ext uri="{BB962C8B-B14F-4D97-AF65-F5344CB8AC3E}">
        <p14:creationId xmlns:p14="http://schemas.microsoft.com/office/powerpoint/2010/main" val="238711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5336-C938-4524-80E4-61E394AD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024F-7484-4356-B4B5-C02B9642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patterns in data</a:t>
            </a:r>
          </a:p>
          <a:p>
            <a:r>
              <a:rPr lang="en-US" dirty="0"/>
              <a:t>Answering questions based 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5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916-89CC-4C7C-992B-26A04029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can be answered by </a:t>
            </a:r>
            <a:r>
              <a:rPr lang="en-US" b="1" dirty="0">
                <a:solidFill>
                  <a:srgbClr val="C00000"/>
                </a:solidFill>
              </a:rPr>
              <a:t>Social Network Analysis?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D3CDC-C21B-487D-83F4-1D8B35B30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36A0-0CFD-4AA0-9391-0E0452FF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nodes are important? </a:t>
            </a:r>
            <a:br>
              <a:rPr lang="en-US" b="1" dirty="0"/>
            </a:br>
            <a:r>
              <a:rPr lang="en-US" b="1" dirty="0"/>
              <a:t>(centrality 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1CDD-5EF1-46AD-B2D8-545E3615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connected to most people? - Degree centrality</a:t>
            </a:r>
          </a:p>
          <a:p>
            <a:r>
              <a:rPr lang="en-US" dirty="0"/>
              <a:t>Who is acting as a most popular bridge of information in the network? – Betweenness centrality</a:t>
            </a:r>
          </a:p>
          <a:p>
            <a:r>
              <a:rPr lang="en-US" dirty="0"/>
              <a:t>Who is closest to everyone else in the network? – Closeness centrality</a:t>
            </a:r>
          </a:p>
          <a:p>
            <a:r>
              <a:rPr lang="en-US" dirty="0"/>
              <a:t>Who is connected to the most important people (recursive definition)? – Eigenvector centrality (also known as PageRank)</a:t>
            </a:r>
          </a:p>
        </p:txBody>
      </p:sp>
    </p:spTree>
    <p:extLst>
      <p:ext uri="{BB962C8B-B14F-4D97-AF65-F5344CB8AC3E}">
        <p14:creationId xmlns:p14="http://schemas.microsoft.com/office/powerpoint/2010/main" val="192599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D8D8-4732-4F06-BC75-986F6F93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using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50E53-7B28-4E30-812F-A8E49835F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415764-BACA-4A92-B893-DB30FC62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80" y="492573"/>
            <a:ext cx="4645828" cy="5880796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73774-0110-4948-8FEE-AC22933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do you see PageRank centrality?</a:t>
            </a:r>
          </a:p>
        </p:txBody>
      </p:sp>
    </p:spTree>
    <p:extLst>
      <p:ext uri="{BB962C8B-B14F-4D97-AF65-F5344CB8AC3E}">
        <p14:creationId xmlns:p14="http://schemas.microsoft.com/office/powerpoint/2010/main" val="404743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44CD-F71E-4E28-849B-C8E7F7F3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communities in the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4BC2-655B-48A5-81EF-D5354628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of identifying communities</a:t>
            </a:r>
          </a:p>
          <a:p>
            <a:r>
              <a:rPr lang="en-US" dirty="0"/>
              <a:t>One popular way is connections within community should be more than connections across communities</a:t>
            </a:r>
          </a:p>
          <a:p>
            <a:r>
              <a:rPr lang="en-US" dirty="0"/>
              <a:t>Demo using </a:t>
            </a:r>
            <a:r>
              <a:rPr lang="en-US" dirty="0" err="1"/>
              <a:t>Gephi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2517-D65A-417F-9B7D-85543398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5D98-91C3-4896-A217-E9867786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(social) network?</a:t>
            </a:r>
          </a:p>
          <a:p>
            <a:r>
              <a:rPr lang="en-US" dirty="0"/>
              <a:t>How to create one?</a:t>
            </a:r>
          </a:p>
          <a:p>
            <a:r>
              <a:rPr lang="en-US" dirty="0"/>
              <a:t>Important questions which can be answered using social network analysis:</a:t>
            </a:r>
          </a:p>
          <a:p>
            <a:pPr lvl="1"/>
            <a:r>
              <a:rPr lang="en-US" dirty="0"/>
              <a:t>Identifying important people</a:t>
            </a:r>
          </a:p>
          <a:p>
            <a:pPr lvl="1"/>
            <a:r>
              <a:rPr lang="en-US" dirty="0"/>
              <a:t>Finding communities</a:t>
            </a:r>
          </a:p>
          <a:p>
            <a:pPr lvl="1"/>
            <a:r>
              <a:rPr lang="en-US" dirty="0"/>
              <a:t>How do these networks form?</a:t>
            </a:r>
          </a:p>
        </p:txBody>
      </p:sp>
    </p:spTree>
    <p:extLst>
      <p:ext uri="{BB962C8B-B14F-4D97-AF65-F5344CB8AC3E}">
        <p14:creationId xmlns:p14="http://schemas.microsoft.com/office/powerpoint/2010/main" val="317755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DF33A-ED92-49D5-A92E-83DCA669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networks form?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F242D-5719-49DC-9BCD-3AFC0F424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explanations</a:t>
            </a:r>
          </a:p>
        </p:txBody>
      </p:sp>
    </p:spTree>
    <p:extLst>
      <p:ext uri="{BB962C8B-B14F-4D97-AF65-F5344CB8AC3E}">
        <p14:creationId xmlns:p14="http://schemas.microsoft.com/office/powerpoint/2010/main" val="185004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3A98-26CB-40EF-AE47-FC651C9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linking between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D3D-B2BB-49E9-BE77-84D878E8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851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Random graph model</a:t>
            </a:r>
          </a:p>
          <a:p>
            <a:r>
              <a:rPr lang="en-US" dirty="0"/>
              <a:t>Gives rise to a large connected network</a:t>
            </a:r>
          </a:p>
          <a:p>
            <a:r>
              <a:rPr lang="en-US" dirty="0"/>
              <a:t># of connections of each node are normally distributed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F27DC-9375-40BB-B77B-E8BCDFAE0139}"/>
              </a:ext>
            </a:extLst>
          </p:cNvPr>
          <p:cNvSpPr/>
          <p:nvPr/>
        </p:nvSpPr>
        <p:spPr>
          <a:xfrm>
            <a:off x="838200" y="3808476"/>
            <a:ext cx="105156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Demo: </a:t>
            </a:r>
            <a:r>
              <a:rPr lang="en-US" sz="1200" dirty="0">
                <a:hlinkClick r:id="rId2"/>
              </a:rPr>
              <a:t>http://www.netlogoweb.org/launch#http://www.netlogoweb.org/assets/modelslib/Sample%20Models/Networks/Giant%20Component.nlogo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46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3A98-26CB-40EF-AE47-FC651C9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people more likely to link to popular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D3D-B2BB-49E9-BE77-84D878E8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851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Preferential attachment models</a:t>
            </a:r>
          </a:p>
          <a:p>
            <a:r>
              <a:rPr lang="en-US" dirty="0"/>
              <a:t>Few people have majority of the connections in the network</a:t>
            </a:r>
          </a:p>
          <a:p>
            <a:r>
              <a:rPr lang="en-US" dirty="0"/>
              <a:t>These people act as hubs of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F27DC-9375-40BB-B77B-E8BCDFAE0139}"/>
              </a:ext>
            </a:extLst>
          </p:cNvPr>
          <p:cNvSpPr/>
          <p:nvPr/>
        </p:nvSpPr>
        <p:spPr>
          <a:xfrm>
            <a:off x="838200" y="3808476"/>
            <a:ext cx="105156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Demo: </a:t>
            </a:r>
            <a:r>
              <a:rPr lang="en-US" sz="1200" dirty="0">
                <a:hlinkClick r:id="rId2"/>
              </a:rPr>
              <a:t>http://www.netlogoweb.org/launch#http://www.netlogoweb.org/assets/modelslib/Sample%20Models/Networks/Preferential%20Attachment.nlogo</a:t>
            </a:r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651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3A98-26CB-40EF-AE47-FC651C9D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links between neighbors but some links to farther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D3D-B2BB-49E9-BE77-84D878E8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851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Small world phenomenon</a:t>
            </a:r>
          </a:p>
          <a:p>
            <a:r>
              <a:rPr lang="en-US" dirty="0"/>
              <a:t>Small average distance between people</a:t>
            </a:r>
          </a:p>
          <a:p>
            <a:r>
              <a:rPr lang="en-US" dirty="0"/>
              <a:t>High percentage of friends of a person know each other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F27DC-9375-40BB-B77B-E8BCDFAE0139}"/>
              </a:ext>
            </a:extLst>
          </p:cNvPr>
          <p:cNvSpPr/>
          <p:nvPr/>
        </p:nvSpPr>
        <p:spPr>
          <a:xfrm>
            <a:off x="838200" y="3808476"/>
            <a:ext cx="105156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Demo: </a:t>
            </a:r>
            <a:r>
              <a:rPr lang="en-US" sz="1200" dirty="0">
                <a:hlinkClick r:id="rId2"/>
              </a:rPr>
              <a:t>http://www.netlogoweb.org/launch#http://www.netlogoweb.org/assets/modelslib/Sample%20Models/Networks/Small%20Worlds.nlogo</a:t>
            </a:r>
            <a:r>
              <a:rPr lang="en-US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1266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2517-D65A-417F-9B7D-85543398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5D98-91C3-4896-A217-E9867786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– nodes and edges</a:t>
            </a:r>
          </a:p>
          <a:p>
            <a:r>
              <a:rPr lang="en-US" dirty="0"/>
              <a:t>Social network – nodes = people, edges = social connections</a:t>
            </a:r>
          </a:p>
          <a:p>
            <a:r>
              <a:rPr lang="en-US" dirty="0"/>
              <a:t>Examples: Facebook, school networks</a:t>
            </a:r>
          </a:p>
          <a:p>
            <a:r>
              <a:rPr lang="en-US" dirty="0"/>
              <a:t>Answering questions using social networks</a:t>
            </a:r>
          </a:p>
          <a:p>
            <a:pPr lvl="1"/>
            <a:r>
              <a:rPr lang="en-US" dirty="0"/>
              <a:t>Identifying important people – many measures of importance</a:t>
            </a:r>
          </a:p>
          <a:p>
            <a:pPr lvl="1"/>
            <a:r>
              <a:rPr lang="en-US" dirty="0"/>
              <a:t>How to find communities in networks</a:t>
            </a:r>
          </a:p>
          <a:p>
            <a:pPr lvl="1"/>
            <a:r>
              <a:rPr lang="en-US" dirty="0"/>
              <a:t>How do these networks form</a:t>
            </a:r>
          </a:p>
          <a:p>
            <a:r>
              <a:rPr lang="en-US" dirty="0"/>
              <a:t>Using </a:t>
            </a:r>
            <a:r>
              <a:rPr lang="en-US" dirty="0" err="1"/>
              <a:t>Gephi</a:t>
            </a:r>
            <a:r>
              <a:rPr lang="en-US" dirty="0"/>
              <a:t> for network analysis and </a:t>
            </a:r>
            <a:r>
              <a:rPr lang="en-US" dirty="0" err="1"/>
              <a:t>NetLogo</a:t>
            </a:r>
            <a:r>
              <a:rPr lang="en-US" dirty="0"/>
              <a:t> for network simulation</a:t>
            </a:r>
          </a:p>
        </p:txBody>
      </p:sp>
    </p:spTree>
    <p:extLst>
      <p:ext uri="{BB962C8B-B14F-4D97-AF65-F5344CB8AC3E}">
        <p14:creationId xmlns:p14="http://schemas.microsoft.com/office/powerpoint/2010/main" val="249114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3174-8350-400B-A036-2EB5633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06A0-E406-48E0-B454-3F7B10AE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Shubhanshu Mishra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http://shubhanshu.com/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https://twitter.com/TheShubhanshu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8833A-1590-435F-8ACD-D01A44DA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4" y="0"/>
            <a:ext cx="84800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D5FC8-AD55-41A1-9204-ED298868C9BC}"/>
              </a:ext>
            </a:extLst>
          </p:cNvPr>
          <p:cNvSpPr txBox="1"/>
          <p:nvPr/>
        </p:nvSpPr>
        <p:spPr>
          <a:xfrm>
            <a:off x="5957316" y="5916168"/>
            <a:ext cx="456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the end of the course you will be able to make sense of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2086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844F7-6157-4A0D-85D4-93E1B2A9DBD7}"/>
              </a:ext>
            </a:extLst>
          </p:cNvPr>
          <p:cNvSpPr txBox="1"/>
          <p:nvPr/>
        </p:nvSpPr>
        <p:spPr>
          <a:xfrm>
            <a:off x="640080" y="356616"/>
            <a:ext cx="106756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/>
              <a:t>What is a </a:t>
            </a:r>
            <a:r>
              <a:rPr lang="en-US" sz="20000" b="1" dirty="0">
                <a:solidFill>
                  <a:srgbClr val="C00000"/>
                </a:solidFill>
              </a:rPr>
              <a:t>Network</a:t>
            </a:r>
            <a:r>
              <a:rPr lang="en-US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848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A92591-0E36-4F67-8A00-6F3A2C979B0E}"/>
              </a:ext>
            </a:extLst>
          </p:cNvPr>
          <p:cNvSpPr/>
          <p:nvPr/>
        </p:nvSpPr>
        <p:spPr>
          <a:xfrm>
            <a:off x="1682496" y="1106424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9920A8-169B-4257-B8B8-54615FA47DFE}"/>
              </a:ext>
            </a:extLst>
          </p:cNvPr>
          <p:cNvSpPr/>
          <p:nvPr/>
        </p:nvSpPr>
        <p:spPr>
          <a:xfrm>
            <a:off x="8683752" y="1363980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250551-FC47-45F4-AD61-53C780AC0966}"/>
              </a:ext>
            </a:extLst>
          </p:cNvPr>
          <p:cNvSpPr/>
          <p:nvPr/>
        </p:nvSpPr>
        <p:spPr>
          <a:xfrm>
            <a:off x="8112252" y="4366260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2678-B844-48F4-876D-4C53DA59E5CB}"/>
              </a:ext>
            </a:extLst>
          </p:cNvPr>
          <p:cNvSpPr/>
          <p:nvPr/>
        </p:nvSpPr>
        <p:spPr>
          <a:xfrm>
            <a:off x="2312670" y="4976622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C56E-CAEB-4B06-AFAB-DF3935CD1981}"/>
              </a:ext>
            </a:extLst>
          </p:cNvPr>
          <p:cNvSpPr txBox="1"/>
          <p:nvPr/>
        </p:nvSpPr>
        <p:spPr>
          <a:xfrm>
            <a:off x="4658106" y="2228672"/>
            <a:ext cx="2875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Nodes</a:t>
            </a:r>
          </a:p>
          <a:p>
            <a:pPr algn="ctr"/>
            <a:r>
              <a:rPr lang="en-US" sz="5000" dirty="0"/>
              <a:t>Actors</a:t>
            </a:r>
          </a:p>
          <a:p>
            <a:pPr algn="ctr"/>
            <a:r>
              <a:rPr lang="en-US" sz="5000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93784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54DFA-704B-4CEA-B198-9A3D9FAF950C}"/>
              </a:ext>
            </a:extLst>
          </p:cNvPr>
          <p:cNvCxnSpPr>
            <a:cxnSpLocks/>
          </p:cNvCxnSpPr>
          <p:nvPr/>
        </p:nvCxnSpPr>
        <p:spPr>
          <a:xfrm>
            <a:off x="2903220" y="1716786"/>
            <a:ext cx="5780532" cy="2575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5C30A-7E77-48E1-BCBD-57F3487EF6A9}"/>
              </a:ext>
            </a:extLst>
          </p:cNvPr>
          <p:cNvCxnSpPr>
            <a:cxnSpLocks/>
          </p:cNvCxnSpPr>
          <p:nvPr/>
        </p:nvCxnSpPr>
        <p:spPr>
          <a:xfrm flipV="1">
            <a:off x="8722614" y="2584704"/>
            <a:ext cx="571500" cy="17815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8345E-3824-4299-BE36-896560C23B64}"/>
              </a:ext>
            </a:extLst>
          </p:cNvPr>
          <p:cNvCxnSpPr>
            <a:cxnSpLocks/>
          </p:cNvCxnSpPr>
          <p:nvPr/>
        </p:nvCxnSpPr>
        <p:spPr>
          <a:xfrm>
            <a:off x="2292858" y="2327148"/>
            <a:ext cx="630174" cy="2649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FC06CD-55A3-4AB3-89F0-4EACA3B54F44}"/>
              </a:ext>
            </a:extLst>
          </p:cNvPr>
          <p:cNvCxnSpPr>
            <a:cxnSpLocks/>
          </p:cNvCxnSpPr>
          <p:nvPr/>
        </p:nvCxnSpPr>
        <p:spPr>
          <a:xfrm flipV="1">
            <a:off x="3533394" y="2405933"/>
            <a:ext cx="5329129" cy="31810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5295C-49EF-490B-9D68-FCBFF2B2B3D9}"/>
              </a:ext>
            </a:extLst>
          </p:cNvPr>
          <p:cNvSpPr txBox="1"/>
          <p:nvPr/>
        </p:nvSpPr>
        <p:spPr>
          <a:xfrm>
            <a:off x="4873752" y="4386655"/>
            <a:ext cx="4077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C00000"/>
                </a:solidFill>
              </a:rPr>
              <a:t>Edges</a:t>
            </a:r>
          </a:p>
          <a:p>
            <a:pPr algn="ctr"/>
            <a:r>
              <a:rPr lang="en-US" sz="5000" dirty="0">
                <a:solidFill>
                  <a:srgbClr val="C00000"/>
                </a:solidFill>
              </a:rPr>
              <a:t>Connections</a:t>
            </a:r>
          </a:p>
          <a:p>
            <a:pPr algn="ctr"/>
            <a:r>
              <a:rPr lang="en-US" sz="5000" dirty="0">
                <a:solidFill>
                  <a:srgbClr val="C00000"/>
                </a:solidFill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10387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A92591-0E36-4F67-8A00-6F3A2C979B0E}"/>
              </a:ext>
            </a:extLst>
          </p:cNvPr>
          <p:cNvSpPr/>
          <p:nvPr/>
        </p:nvSpPr>
        <p:spPr>
          <a:xfrm>
            <a:off x="1682496" y="1106424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9920A8-169B-4257-B8B8-54615FA47DFE}"/>
              </a:ext>
            </a:extLst>
          </p:cNvPr>
          <p:cNvSpPr/>
          <p:nvPr/>
        </p:nvSpPr>
        <p:spPr>
          <a:xfrm>
            <a:off x="8683752" y="1363980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250551-FC47-45F4-AD61-53C780AC0966}"/>
              </a:ext>
            </a:extLst>
          </p:cNvPr>
          <p:cNvSpPr/>
          <p:nvPr/>
        </p:nvSpPr>
        <p:spPr>
          <a:xfrm>
            <a:off x="8112252" y="4366260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2678-B844-48F4-876D-4C53DA59E5CB}"/>
              </a:ext>
            </a:extLst>
          </p:cNvPr>
          <p:cNvSpPr/>
          <p:nvPr/>
        </p:nvSpPr>
        <p:spPr>
          <a:xfrm>
            <a:off x="2312670" y="4976622"/>
            <a:ext cx="1220724" cy="12207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54DFA-704B-4CEA-B198-9A3D9FAF950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903220" y="1716786"/>
            <a:ext cx="5780532" cy="2575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5C30A-7E77-48E1-BCBD-57F3487EF6A9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V="1">
            <a:off x="8722614" y="2584704"/>
            <a:ext cx="571500" cy="17815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8345E-3824-4299-BE36-896560C23B64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2292858" y="2327148"/>
            <a:ext cx="630174" cy="2649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FC06CD-55A3-4AB3-89F0-4EACA3B54F44}"/>
              </a:ext>
            </a:extLst>
          </p:cNvPr>
          <p:cNvCxnSpPr>
            <a:cxnSpLocks/>
            <a:stCxn id="5" idx="6"/>
            <a:endCxn id="3" idx="3"/>
          </p:cNvCxnSpPr>
          <p:nvPr/>
        </p:nvCxnSpPr>
        <p:spPr>
          <a:xfrm flipV="1">
            <a:off x="3533394" y="2405933"/>
            <a:ext cx="5329129" cy="31810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04185C-30A8-4370-AA92-98C99B47C36F}"/>
              </a:ext>
            </a:extLst>
          </p:cNvPr>
          <p:cNvSpPr txBox="1"/>
          <p:nvPr/>
        </p:nvSpPr>
        <p:spPr>
          <a:xfrm>
            <a:off x="1743456" y="208330"/>
            <a:ext cx="8161020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(Nodes, Edges) = Network</a:t>
            </a:r>
          </a:p>
        </p:txBody>
      </p:sp>
    </p:spTree>
    <p:extLst>
      <p:ext uri="{BB962C8B-B14F-4D97-AF65-F5344CB8AC3E}">
        <p14:creationId xmlns:p14="http://schemas.microsoft.com/office/powerpoint/2010/main" val="33314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CD32-D6B2-4130-9430-9EA9084B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>
                <a:solidFill>
                  <a:srgbClr val="C00000"/>
                </a:solidFill>
              </a:rPr>
              <a:t>Social</a:t>
            </a:r>
            <a:r>
              <a:rPr lang="en-US" dirty="0"/>
              <a:t>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D14A-646B-4A3F-A087-61BA7FAE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individuals (people)</a:t>
            </a:r>
          </a:p>
          <a:p>
            <a:r>
              <a:rPr lang="en-US" dirty="0"/>
              <a:t>Edges are some kind of interaction or relationship between people</a:t>
            </a:r>
          </a:p>
        </p:txBody>
      </p:sp>
    </p:spTree>
    <p:extLst>
      <p:ext uri="{BB962C8B-B14F-4D97-AF65-F5344CB8AC3E}">
        <p14:creationId xmlns:p14="http://schemas.microsoft.com/office/powerpoint/2010/main" val="35434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DA0D3-BA3C-4361-85B2-A3602340BFE0}"/>
              </a:ext>
            </a:extLst>
          </p:cNvPr>
          <p:cNvSpPr txBox="1"/>
          <p:nvPr/>
        </p:nvSpPr>
        <p:spPr>
          <a:xfrm>
            <a:off x="430515" y="967025"/>
            <a:ext cx="11407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What are examples of </a:t>
            </a:r>
            <a:r>
              <a:rPr lang="en-US" sz="9600" b="1" dirty="0">
                <a:solidFill>
                  <a:srgbClr val="C00000"/>
                </a:solidFill>
              </a:rPr>
              <a:t>social networks</a:t>
            </a:r>
            <a:r>
              <a:rPr lang="en-US" sz="9600" dirty="0"/>
              <a:t> around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601</Words>
  <Application>Microsoft Office PowerPoint</Application>
  <PresentationFormat>Widescreen</PresentationFormat>
  <Paragraphs>79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Social Network Analysis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Social Network?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analysis?</vt:lpstr>
      <vt:lpstr>What questions can be answered by Social Network Analysis?</vt:lpstr>
      <vt:lpstr>Which nodes are important?  (centrality measures)</vt:lpstr>
      <vt:lpstr>Demo using Gephi</vt:lpstr>
      <vt:lpstr>Where do you see PageRank centrality?</vt:lpstr>
      <vt:lpstr>What are communities in the network?</vt:lpstr>
      <vt:lpstr>How do these networks form?</vt:lpstr>
      <vt:lpstr>Random linking between nodes</vt:lpstr>
      <vt:lpstr>New people more likely to link to popular people</vt:lpstr>
      <vt:lpstr>Most links between neighbors but some links to farther people</vt:lpstr>
      <vt:lpstr>What we learnt?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Shubhanshu Mishra</dc:creator>
  <cp:lastModifiedBy>Mishra, Shubhanshu</cp:lastModifiedBy>
  <cp:revision>110</cp:revision>
  <dcterms:created xsi:type="dcterms:W3CDTF">2018-04-03T16:35:45Z</dcterms:created>
  <dcterms:modified xsi:type="dcterms:W3CDTF">2018-04-07T17:06:17Z</dcterms:modified>
</cp:coreProperties>
</file>