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62542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91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73256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3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80167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83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83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191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889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33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61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10/15/2019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17930"/>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6F53-9856-4E00-9727-A8C356542B69}"/>
              </a:ext>
            </a:extLst>
          </p:cNvPr>
          <p:cNvSpPr>
            <a:spLocks noGrp="1"/>
          </p:cNvSpPr>
          <p:nvPr>
            <p:ph type="ctrTitle"/>
          </p:nvPr>
        </p:nvSpPr>
        <p:spPr/>
        <p:txBody>
          <a:bodyPr/>
          <a:lstStyle/>
          <a:p>
            <a:r>
              <a:rPr lang="en-US" dirty="0"/>
              <a:t>Q1</a:t>
            </a:r>
          </a:p>
        </p:txBody>
      </p:sp>
      <p:sp>
        <p:nvSpPr>
          <p:cNvPr id="3" name="Subtitle 2">
            <a:extLst>
              <a:ext uri="{FF2B5EF4-FFF2-40B4-BE49-F238E27FC236}">
                <a16:creationId xmlns:a16="http://schemas.microsoft.com/office/drawing/2014/main" id="{E2DD2B74-A410-4B7E-97F9-2D0F40080E43}"/>
              </a:ext>
            </a:extLst>
          </p:cNvPr>
          <p:cNvSpPr>
            <a:spLocks noGrp="1"/>
          </p:cNvSpPr>
          <p:nvPr>
            <p:ph type="subTitle" idx="1"/>
          </p:nvPr>
        </p:nvSpPr>
        <p:spPr/>
        <p:txBody>
          <a:bodyPr>
            <a:normAutofit/>
          </a:bodyPr>
          <a:lstStyle/>
          <a:p>
            <a:r>
              <a:rPr lang="en-US" dirty="0">
                <a:effectLst/>
              </a:rPr>
              <a:t>Provide a literature review of Hidden Markov Models, in general, and their applications in music information retrieval</a:t>
            </a:r>
          </a:p>
        </p:txBody>
      </p:sp>
    </p:spTree>
    <p:extLst>
      <p:ext uri="{BB962C8B-B14F-4D97-AF65-F5344CB8AC3E}">
        <p14:creationId xmlns:p14="http://schemas.microsoft.com/office/powerpoint/2010/main" val="288027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A26D-4D4B-4A43-BFF9-EA42DCEDE6A3}"/>
              </a:ext>
            </a:extLst>
          </p:cNvPr>
          <p:cNvSpPr>
            <a:spLocks noGrp="1"/>
          </p:cNvSpPr>
          <p:nvPr>
            <p:ph type="title"/>
          </p:nvPr>
        </p:nvSpPr>
        <p:spPr/>
        <p:txBody>
          <a:bodyPr/>
          <a:lstStyle/>
          <a:p>
            <a:r>
              <a:rPr lang="en-US" dirty="0"/>
              <a:t>Hidden Markov model</a:t>
            </a:r>
          </a:p>
        </p:txBody>
      </p:sp>
      <p:sp>
        <p:nvSpPr>
          <p:cNvPr id="3" name="Content Placeholder 2">
            <a:extLst>
              <a:ext uri="{FF2B5EF4-FFF2-40B4-BE49-F238E27FC236}">
                <a16:creationId xmlns:a16="http://schemas.microsoft.com/office/drawing/2014/main" id="{9890203E-DECE-4460-8D04-8447D3C0CA98}"/>
              </a:ext>
            </a:extLst>
          </p:cNvPr>
          <p:cNvSpPr>
            <a:spLocks noGrp="1"/>
          </p:cNvSpPr>
          <p:nvPr>
            <p:ph idx="1"/>
          </p:nvPr>
        </p:nvSpPr>
        <p:spPr/>
        <p:txBody>
          <a:bodyPr/>
          <a:lstStyle/>
          <a:p>
            <a:r>
              <a:rPr lang="en-US" dirty="0"/>
              <a:t>(Who is </a:t>
            </a:r>
            <a:r>
              <a:rPr lang="en-US" dirty="0" err="1"/>
              <a:t>markov</a:t>
            </a:r>
            <a:r>
              <a:rPr lang="en-US" dirty="0"/>
              <a:t>?)</a:t>
            </a:r>
          </a:p>
          <a:p>
            <a:r>
              <a:rPr lang="en-US" dirty="0"/>
              <a:t>(Why is he hiding?)</a:t>
            </a:r>
          </a:p>
          <a:p>
            <a:r>
              <a:rPr lang="en-US" dirty="0"/>
              <a:t>(Is he really a model?)</a:t>
            </a:r>
          </a:p>
          <a:p>
            <a:r>
              <a:rPr lang="en-US" dirty="0"/>
              <a:t>The term hidden Markov model refers to a type of learning algorithm, inspired by the work of Andrey A. Markov (1856-1922) in probabilistic frameworks that he called </a:t>
            </a:r>
            <a:r>
              <a:rPr lang="en-US" i="1" dirty="0"/>
              <a:t>chains</a:t>
            </a:r>
            <a:r>
              <a:rPr lang="en-US" dirty="0"/>
              <a:t> and that we know today as Markov chains</a:t>
            </a:r>
          </a:p>
        </p:txBody>
      </p:sp>
    </p:spTree>
    <p:extLst>
      <p:ext uri="{BB962C8B-B14F-4D97-AF65-F5344CB8AC3E}">
        <p14:creationId xmlns:p14="http://schemas.microsoft.com/office/powerpoint/2010/main" val="411881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C358-8662-4F5B-9399-A3A7C02897F9}"/>
              </a:ext>
            </a:extLst>
          </p:cNvPr>
          <p:cNvSpPr>
            <a:spLocks noGrp="1"/>
          </p:cNvSpPr>
          <p:nvPr>
            <p:ph type="title"/>
          </p:nvPr>
        </p:nvSpPr>
        <p:spPr/>
        <p:txBody>
          <a:bodyPr/>
          <a:lstStyle/>
          <a:p>
            <a:r>
              <a:rPr lang="en-US" dirty="0"/>
              <a:t>Alexander </a:t>
            </a:r>
            <a:r>
              <a:rPr lang="en-US" dirty="0" err="1"/>
              <a:t>markov</a:t>
            </a:r>
            <a:endParaRPr lang="en-US" dirty="0"/>
          </a:p>
        </p:txBody>
      </p:sp>
      <p:sp>
        <p:nvSpPr>
          <p:cNvPr id="3" name="Content Placeholder 2">
            <a:extLst>
              <a:ext uri="{FF2B5EF4-FFF2-40B4-BE49-F238E27FC236}">
                <a16:creationId xmlns:a16="http://schemas.microsoft.com/office/drawing/2014/main" id="{6F42D84F-B9AC-42F5-9E1B-A782264B8214}"/>
              </a:ext>
            </a:extLst>
          </p:cNvPr>
          <p:cNvSpPr>
            <a:spLocks noGrp="1"/>
          </p:cNvSpPr>
          <p:nvPr>
            <p:ph idx="1"/>
          </p:nvPr>
        </p:nvSpPr>
        <p:spPr/>
        <p:txBody>
          <a:bodyPr>
            <a:normAutofit fontScale="77500" lnSpcReduction="20000"/>
          </a:bodyPr>
          <a:lstStyle/>
          <a:p>
            <a:r>
              <a:rPr lang="en-US" dirty="0"/>
              <a:t>Andrei A. Markov was a Russian mathematician from the XIX century (not to confuse with Andrei A. Markov, his son, who was also a mathematician)</a:t>
            </a:r>
          </a:p>
          <a:p>
            <a:r>
              <a:rPr lang="en-US" dirty="0"/>
              <a:t>Moved to Saint Petersburg with his family as a child</a:t>
            </a:r>
          </a:p>
          <a:p>
            <a:r>
              <a:rPr lang="en-US" dirty="0"/>
              <a:t>Started studying at the Saint Petersburg University at age 18</a:t>
            </a:r>
          </a:p>
          <a:p>
            <a:r>
              <a:rPr lang="en-US" dirty="0"/>
              <a:t>Became a disciple of famous mathematician </a:t>
            </a:r>
            <a:r>
              <a:rPr lang="en-US" dirty="0" err="1"/>
              <a:t>Pafnuty</a:t>
            </a:r>
            <a:r>
              <a:rPr lang="en-US" dirty="0"/>
              <a:t> Chebyshev</a:t>
            </a:r>
          </a:p>
          <a:p>
            <a:r>
              <a:rPr lang="en-US" dirty="0"/>
              <a:t>Became a professor himself at Saint Petersburg University, at age 30, continuing a tradition of exceptional academics in the field of probability, which included Bernoulli, </a:t>
            </a:r>
            <a:r>
              <a:rPr lang="en-US" dirty="0" err="1"/>
              <a:t>Bunyakovsky</a:t>
            </a:r>
            <a:r>
              <a:rPr lang="en-US" dirty="0"/>
              <a:t>, Chebyshev, and others</a:t>
            </a:r>
          </a:p>
          <a:p>
            <a:r>
              <a:rPr lang="en-US" dirty="0"/>
              <a:t>(An active political activist in a politically-unstable Russia, refused tsarist awards as a protest and in 1912 asked the holy synod to be excommunicated from the Russian orthodox church. The holy synod did excommunicate him)</a:t>
            </a:r>
          </a:p>
          <a:p>
            <a:r>
              <a:rPr lang="en-US" dirty="0"/>
              <a:t>Contributed to mathematics with over 120 papers, primarily in probability, statistics, number theory, continuous fraction theory, and differential equations</a:t>
            </a:r>
          </a:p>
          <a:p>
            <a:r>
              <a:rPr lang="en-US" dirty="0"/>
              <a:t>He is particularly remembered for what is known today as </a:t>
            </a:r>
            <a:r>
              <a:rPr lang="en-US" i="1" dirty="0"/>
              <a:t>Markov Chains</a:t>
            </a:r>
          </a:p>
        </p:txBody>
      </p:sp>
    </p:spTree>
    <p:extLst>
      <p:ext uri="{BB962C8B-B14F-4D97-AF65-F5344CB8AC3E}">
        <p14:creationId xmlns:p14="http://schemas.microsoft.com/office/powerpoint/2010/main" val="151405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FEB6-6BF2-46DA-9008-1F8CDBF43EBF}"/>
              </a:ext>
            </a:extLst>
          </p:cNvPr>
          <p:cNvSpPr>
            <a:spLocks noGrp="1"/>
          </p:cNvSpPr>
          <p:nvPr>
            <p:ph type="title"/>
          </p:nvPr>
        </p:nvSpPr>
        <p:spPr/>
        <p:txBody>
          <a:bodyPr/>
          <a:lstStyle/>
          <a:p>
            <a:r>
              <a:rPr lang="en-US" dirty="0"/>
              <a:t>Markov Chains</a:t>
            </a:r>
          </a:p>
        </p:txBody>
      </p:sp>
      <p:sp>
        <p:nvSpPr>
          <p:cNvPr id="3" name="Content Placeholder 2">
            <a:extLst>
              <a:ext uri="{FF2B5EF4-FFF2-40B4-BE49-F238E27FC236}">
                <a16:creationId xmlns:a16="http://schemas.microsoft.com/office/drawing/2014/main" id="{3F5E5FD3-16A3-41AF-B38E-12CF92FC6E37}"/>
              </a:ext>
            </a:extLst>
          </p:cNvPr>
          <p:cNvSpPr>
            <a:spLocks noGrp="1"/>
          </p:cNvSpPr>
          <p:nvPr>
            <p:ph idx="1"/>
          </p:nvPr>
        </p:nvSpPr>
        <p:spPr/>
        <p:txBody>
          <a:bodyPr>
            <a:normAutofit fontScale="55000" lnSpcReduction="20000"/>
          </a:bodyPr>
          <a:lstStyle/>
          <a:p>
            <a:r>
              <a:rPr lang="en-US" dirty="0"/>
              <a:t>[TODO: Brief definition of a Markov chain]</a:t>
            </a:r>
          </a:p>
          <a:p>
            <a:r>
              <a:rPr lang="en-US" dirty="0"/>
              <a:t>The idea of Markov chains can be traced as early as Bernoulli, but it consolidated with Markov</a:t>
            </a:r>
          </a:p>
          <a:p>
            <a:r>
              <a:rPr lang="en-US" dirty="0"/>
              <a:t>Paper submitted in 1906 (although it was finally published in 1907, with a few additional sections that Markov managed to write during the review process)</a:t>
            </a:r>
          </a:p>
          <a:p>
            <a:r>
              <a:rPr lang="en-US" dirty="0"/>
              <a:t>A. A. Markov referred to this framework as “chains”</a:t>
            </a:r>
          </a:p>
          <a:p>
            <a:r>
              <a:rPr lang="en-US" dirty="0"/>
              <a:t>[TODO: Improve this sentence] It has been argued that the dedication and effort that Markov put into this framework was an incidental process, when Markov was trying to prove that Nekrasov (a long time academic adversary) was wrong when he claimed in 1928 that “independence is a necessary condition for the law of large numbers.”</a:t>
            </a:r>
          </a:p>
          <a:p>
            <a:r>
              <a:rPr lang="en-US" dirty="0"/>
              <a:t>Markov studied the law of large numbers in specific sequences of random variables that lead to the creation of chains</a:t>
            </a:r>
          </a:p>
          <a:p>
            <a:r>
              <a:rPr lang="en-US" dirty="0"/>
              <a:t>These chains became a new field of research</a:t>
            </a:r>
          </a:p>
          <a:p>
            <a:r>
              <a:rPr lang="en-US" dirty="0"/>
              <a:t>In 1926, four years after the death of Markov, the term </a:t>
            </a:r>
            <a:r>
              <a:rPr lang="en-US" i="1" dirty="0"/>
              <a:t>Markov Chains </a:t>
            </a:r>
            <a:r>
              <a:rPr lang="en-US" dirty="0"/>
              <a:t>was first used by Bernstein </a:t>
            </a:r>
          </a:p>
          <a:p>
            <a:r>
              <a:rPr lang="en-US" dirty="0"/>
              <a:t>Nowadays, several related concepts have emerged</a:t>
            </a:r>
          </a:p>
          <a:p>
            <a:pPr lvl="1"/>
            <a:r>
              <a:rPr lang="en-US" dirty="0"/>
              <a:t>Markov process</a:t>
            </a:r>
          </a:p>
          <a:p>
            <a:pPr lvl="1"/>
            <a:r>
              <a:rPr lang="en-US" dirty="0"/>
              <a:t>Markov property</a:t>
            </a:r>
          </a:p>
          <a:p>
            <a:pPr lvl="1"/>
            <a:r>
              <a:rPr lang="en-US" dirty="0"/>
              <a:t>Hidden Markov Models (HMMs)</a:t>
            </a:r>
          </a:p>
        </p:txBody>
      </p:sp>
    </p:spTree>
    <p:extLst>
      <p:ext uri="{BB962C8B-B14F-4D97-AF65-F5344CB8AC3E}">
        <p14:creationId xmlns:p14="http://schemas.microsoft.com/office/powerpoint/2010/main" val="115567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6F75-1046-495D-8432-DF2160A1FFA7}"/>
              </a:ext>
            </a:extLst>
          </p:cNvPr>
          <p:cNvSpPr>
            <a:spLocks noGrp="1"/>
          </p:cNvSpPr>
          <p:nvPr>
            <p:ph type="title"/>
          </p:nvPr>
        </p:nvSpPr>
        <p:spPr/>
        <p:txBody>
          <a:bodyPr/>
          <a:lstStyle/>
          <a:p>
            <a:r>
              <a:rPr lang="en-US" dirty="0"/>
              <a:t>Hidden Markov Models (HMMs)</a:t>
            </a:r>
          </a:p>
        </p:txBody>
      </p:sp>
      <p:sp>
        <p:nvSpPr>
          <p:cNvPr id="3" name="Content Placeholder 2">
            <a:extLst>
              <a:ext uri="{FF2B5EF4-FFF2-40B4-BE49-F238E27FC236}">
                <a16:creationId xmlns:a16="http://schemas.microsoft.com/office/drawing/2014/main" id="{D4AF14ED-2B03-4481-8967-DE4864F3DFD9}"/>
              </a:ext>
            </a:extLst>
          </p:cNvPr>
          <p:cNvSpPr>
            <a:spLocks noGrp="1"/>
          </p:cNvSpPr>
          <p:nvPr>
            <p:ph idx="1"/>
          </p:nvPr>
        </p:nvSpPr>
        <p:spPr/>
        <p:txBody>
          <a:bodyPr>
            <a:normAutofit fontScale="77500" lnSpcReduction="20000"/>
          </a:bodyPr>
          <a:lstStyle/>
          <a:p>
            <a:r>
              <a:rPr lang="en-US" dirty="0">
                <a:effectLst/>
              </a:rPr>
              <a:t>Derivate from the basic idea of Markov chains</a:t>
            </a:r>
          </a:p>
          <a:p>
            <a:r>
              <a:rPr lang="en-US" dirty="0">
                <a:effectLst/>
              </a:rPr>
              <a:t>They add an additional component to the framework, namely, a set of </a:t>
            </a:r>
            <a:r>
              <a:rPr lang="en-US" i="1" dirty="0">
                <a:effectLst/>
              </a:rPr>
              <a:t>hidden </a:t>
            </a:r>
            <a:r>
              <a:rPr lang="en-US" dirty="0">
                <a:effectLst/>
              </a:rPr>
              <a:t>states</a:t>
            </a:r>
          </a:p>
          <a:p>
            <a:r>
              <a:rPr lang="en-US" dirty="0">
                <a:effectLst/>
              </a:rPr>
              <a:t>States that are hidden are useful because they allow the study of phenomena that change over time (e.g., weather, speech, music, and language)</a:t>
            </a:r>
          </a:p>
          <a:p>
            <a:r>
              <a:rPr lang="en-US" dirty="0">
                <a:effectLst/>
              </a:rPr>
              <a:t>An HMM describes the time-varying process through a series of observations that are emitted by a hidden state</a:t>
            </a:r>
          </a:p>
          <a:p>
            <a:r>
              <a:rPr lang="en-US" dirty="0">
                <a:effectLst/>
              </a:rPr>
              <a:t>If an example of a time-varying phenomenon is known, the model could “learn” the probabilities that characterize its hidden states and generalize the hidden states in a different observation sequence of the same phenomenon</a:t>
            </a:r>
          </a:p>
          <a:p>
            <a:r>
              <a:rPr lang="en-US" dirty="0">
                <a:effectLst/>
              </a:rPr>
              <a:t>This capability of generalization is what is particularly useful of HMMs in real applications, as they can be trained and used to interpret observations that have not been seen before</a:t>
            </a:r>
          </a:p>
          <a:p>
            <a:r>
              <a:rPr lang="en-US" dirty="0">
                <a:effectLst/>
              </a:rPr>
              <a:t>This, however, requires to solve several mathematical problems</a:t>
            </a:r>
          </a:p>
        </p:txBody>
      </p:sp>
    </p:spTree>
    <p:extLst>
      <p:ext uri="{BB962C8B-B14F-4D97-AF65-F5344CB8AC3E}">
        <p14:creationId xmlns:p14="http://schemas.microsoft.com/office/powerpoint/2010/main" val="65251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CE39-D82B-4136-8850-F0AEBAA1DD19}"/>
              </a:ext>
            </a:extLst>
          </p:cNvPr>
          <p:cNvSpPr>
            <a:spLocks noGrp="1"/>
          </p:cNvSpPr>
          <p:nvPr>
            <p:ph type="title"/>
          </p:nvPr>
        </p:nvSpPr>
        <p:spPr/>
        <p:txBody>
          <a:bodyPr/>
          <a:lstStyle/>
          <a:p>
            <a:r>
              <a:rPr lang="en-US" dirty="0"/>
              <a:t>Problems with HMMs</a:t>
            </a:r>
          </a:p>
        </p:txBody>
      </p:sp>
      <p:sp>
        <p:nvSpPr>
          <p:cNvPr id="3" name="Content Placeholder 2">
            <a:extLst>
              <a:ext uri="{FF2B5EF4-FFF2-40B4-BE49-F238E27FC236}">
                <a16:creationId xmlns:a16="http://schemas.microsoft.com/office/drawing/2014/main" id="{11C1B037-6C7C-4535-A187-94BE7A6BCF25}"/>
              </a:ext>
            </a:extLst>
          </p:cNvPr>
          <p:cNvSpPr>
            <a:spLocks noGrp="1"/>
          </p:cNvSpPr>
          <p:nvPr>
            <p:ph idx="1"/>
          </p:nvPr>
        </p:nvSpPr>
        <p:spPr/>
        <p:txBody>
          <a:bodyPr>
            <a:normAutofit fontScale="77500" lnSpcReduction="20000"/>
          </a:bodyPr>
          <a:lstStyle/>
          <a:p>
            <a:r>
              <a:rPr lang="en-US" dirty="0"/>
              <a:t>In order to exploit the theoretical capabilities of an HMM, a few mathematical problems need to be solved first</a:t>
            </a:r>
          </a:p>
          <a:p>
            <a:r>
              <a:rPr lang="en-US" dirty="0" err="1"/>
              <a:t>Rabiner</a:t>
            </a:r>
            <a:r>
              <a:rPr lang="en-US" dirty="0"/>
              <a:t> considers that there are 3 problems:</a:t>
            </a:r>
          </a:p>
          <a:p>
            <a:pPr lvl="1"/>
            <a:r>
              <a:rPr lang="en-US" dirty="0"/>
              <a:t>Evaluation</a:t>
            </a:r>
          </a:p>
          <a:p>
            <a:pPr lvl="1"/>
            <a:r>
              <a:rPr lang="en-US" dirty="0"/>
              <a:t>Sequence of hidden states</a:t>
            </a:r>
          </a:p>
          <a:p>
            <a:pPr lvl="1"/>
            <a:r>
              <a:rPr lang="en-US" dirty="0"/>
              <a:t>Optimization</a:t>
            </a:r>
          </a:p>
          <a:p>
            <a:r>
              <a:rPr lang="en-US" dirty="0"/>
              <a:t>These problems were solved and first applied around the 1960s</a:t>
            </a:r>
          </a:p>
          <a:p>
            <a:r>
              <a:rPr lang="en-US" dirty="0"/>
              <a:t>The solution to these problems, in combination with the availability of computers, made HMMs useful for multiple problems in multiple fields</a:t>
            </a:r>
          </a:p>
          <a:p>
            <a:r>
              <a:rPr lang="en-US" dirty="0"/>
              <a:t>Therefore, their use and application exploded for the next decades, up until today</a:t>
            </a:r>
          </a:p>
          <a:p>
            <a:r>
              <a:rPr lang="en-US" dirty="0">
                <a:effectLst/>
              </a:rPr>
              <a:t>Nowadays, there are more modern solutions for learning sequences, particularly, Recurrent Neural Networks (RNNs)</a:t>
            </a:r>
          </a:p>
          <a:p>
            <a:r>
              <a:rPr lang="en-US" dirty="0">
                <a:effectLst/>
              </a:rPr>
              <a:t>Nevertheless, HMMs are still widely used in research for learning sequential processes</a:t>
            </a:r>
          </a:p>
          <a:p>
            <a:endParaRPr lang="en-US" dirty="0"/>
          </a:p>
        </p:txBody>
      </p:sp>
    </p:spTree>
    <p:extLst>
      <p:ext uri="{BB962C8B-B14F-4D97-AF65-F5344CB8AC3E}">
        <p14:creationId xmlns:p14="http://schemas.microsoft.com/office/powerpoint/2010/main" val="11554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8872-05DC-4C10-9DD6-86EC5C562F59}"/>
              </a:ext>
            </a:extLst>
          </p:cNvPr>
          <p:cNvSpPr>
            <a:spLocks noGrp="1"/>
          </p:cNvSpPr>
          <p:nvPr>
            <p:ph type="title"/>
          </p:nvPr>
        </p:nvSpPr>
        <p:spPr/>
        <p:txBody>
          <a:bodyPr>
            <a:normAutofit/>
          </a:bodyPr>
          <a:lstStyle/>
          <a:p>
            <a:r>
              <a:rPr lang="en-US" dirty="0"/>
              <a:t>Highlight applications of Hidden Markov Models</a:t>
            </a:r>
          </a:p>
        </p:txBody>
      </p:sp>
      <p:sp>
        <p:nvSpPr>
          <p:cNvPr id="3" name="Content Placeholder 2">
            <a:extLst>
              <a:ext uri="{FF2B5EF4-FFF2-40B4-BE49-F238E27FC236}">
                <a16:creationId xmlns:a16="http://schemas.microsoft.com/office/drawing/2014/main" id="{44A6881C-F526-4A5E-B06F-3CEC5880D980}"/>
              </a:ext>
            </a:extLst>
          </p:cNvPr>
          <p:cNvSpPr>
            <a:spLocks noGrp="1"/>
          </p:cNvSpPr>
          <p:nvPr>
            <p:ph idx="1"/>
          </p:nvPr>
        </p:nvSpPr>
        <p:spPr/>
        <p:txBody>
          <a:bodyPr/>
          <a:lstStyle/>
          <a:p>
            <a:r>
              <a:rPr lang="en-US" dirty="0"/>
              <a:t>Speech recognition</a:t>
            </a:r>
          </a:p>
          <a:p>
            <a:r>
              <a:rPr lang="en-US" dirty="0"/>
              <a:t>??? (One or two other remarkable uses of Hidden Markov Models)</a:t>
            </a:r>
          </a:p>
          <a:p>
            <a:r>
              <a:rPr lang="en-US" dirty="0"/>
              <a:t>Music Information Retrieval</a:t>
            </a:r>
          </a:p>
        </p:txBody>
      </p:sp>
    </p:spTree>
    <p:extLst>
      <p:ext uri="{BB962C8B-B14F-4D97-AF65-F5344CB8AC3E}">
        <p14:creationId xmlns:p14="http://schemas.microsoft.com/office/powerpoint/2010/main" val="38764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CBB3-3A82-4029-8185-B1B33710961B}"/>
              </a:ext>
            </a:extLst>
          </p:cNvPr>
          <p:cNvSpPr>
            <a:spLocks noGrp="1"/>
          </p:cNvSpPr>
          <p:nvPr>
            <p:ph type="title"/>
          </p:nvPr>
        </p:nvSpPr>
        <p:spPr/>
        <p:txBody>
          <a:bodyPr/>
          <a:lstStyle/>
          <a:p>
            <a:r>
              <a:rPr lang="en-US" dirty="0"/>
              <a:t>HMMs in Music Information Retrieval</a:t>
            </a:r>
          </a:p>
        </p:txBody>
      </p:sp>
      <p:sp>
        <p:nvSpPr>
          <p:cNvPr id="3" name="Content Placeholder 2">
            <a:extLst>
              <a:ext uri="{FF2B5EF4-FFF2-40B4-BE49-F238E27FC236}">
                <a16:creationId xmlns:a16="http://schemas.microsoft.com/office/drawing/2014/main" id="{6A2E23CD-0B72-4591-95B1-1FBAF42C629F}"/>
              </a:ext>
            </a:extLst>
          </p:cNvPr>
          <p:cNvSpPr>
            <a:spLocks noGrp="1"/>
          </p:cNvSpPr>
          <p:nvPr>
            <p:ph idx="1"/>
          </p:nvPr>
        </p:nvSpPr>
        <p:spPr/>
        <p:txBody>
          <a:bodyPr/>
          <a:lstStyle/>
          <a:p>
            <a:r>
              <a:rPr lang="en-US" dirty="0"/>
              <a:t>Chord recognition</a:t>
            </a:r>
          </a:p>
          <a:p>
            <a:r>
              <a:rPr lang="en-US" dirty="0"/>
              <a:t>Drum transcription</a:t>
            </a:r>
          </a:p>
          <a:p>
            <a:r>
              <a:rPr lang="en-US" dirty="0"/>
              <a:t>Key detection</a:t>
            </a:r>
          </a:p>
          <a:p>
            <a:r>
              <a:rPr lang="en-US" dirty="0"/>
              <a:t>Audio transcription</a:t>
            </a:r>
          </a:p>
          <a:p>
            <a:r>
              <a:rPr lang="en-US" dirty="0"/>
              <a:t>Source separation</a:t>
            </a:r>
          </a:p>
          <a:p>
            <a:r>
              <a:rPr lang="en-US" dirty="0"/>
              <a:t>Optical Music Recognition</a:t>
            </a:r>
          </a:p>
          <a:p>
            <a:r>
              <a:rPr lang="en-US" dirty="0"/>
              <a:t>Music classification</a:t>
            </a:r>
          </a:p>
        </p:txBody>
      </p:sp>
    </p:spTree>
    <p:extLst>
      <p:ext uri="{BB962C8B-B14F-4D97-AF65-F5344CB8AC3E}">
        <p14:creationId xmlns:p14="http://schemas.microsoft.com/office/powerpoint/2010/main" val="1124663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482</TotalTime>
  <Words>721</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Q1</vt:lpstr>
      <vt:lpstr>Hidden Markov model</vt:lpstr>
      <vt:lpstr>Alexander markov</vt:lpstr>
      <vt:lpstr>Markov Chains</vt:lpstr>
      <vt:lpstr>Hidden Markov Models (HMMs)</vt:lpstr>
      <vt:lpstr>Problems with HMMs</vt:lpstr>
      <vt:lpstr>Highlight applications of Hidden Markov Models</vt:lpstr>
      <vt:lpstr>HMMs in Music Information Retrieval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dc:title>
  <dc:creator>Néstor Nápoles</dc:creator>
  <cp:lastModifiedBy>Néstor Nápoles</cp:lastModifiedBy>
  <cp:revision>35</cp:revision>
  <dcterms:created xsi:type="dcterms:W3CDTF">2019-10-10T20:05:05Z</dcterms:created>
  <dcterms:modified xsi:type="dcterms:W3CDTF">2019-10-15T20:17:17Z</dcterms:modified>
</cp:coreProperties>
</file>