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67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53605-177A-7461-106C-E98A99D02A53}" v="3101" dt="2019-10-11T19:31:01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D141-547E-44D9-9391-0D349A24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24CA7-82EE-4B8F-A09A-5D070F7FB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4D1E-A4B8-4A42-BA51-2F7D20B8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96862-4F97-4C34-8DAA-ED06FA01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189A0-7321-46E6-8F8C-3A17ED8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3A8C-8207-484D-BCCA-C03752CC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795EF-745A-415D-B903-AE9B5CB1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8E57-BD20-4843-A84F-1652D47E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01C7-9F1D-490F-9187-604E9F4A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1D26-4B96-40A8-A41B-8E043811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0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E115F-60E3-4944-8A1D-F37EE54D3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8829-9005-493D-9CE3-920AFA540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8693-3465-402E-98C7-40E02AE6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0A5E-2F92-4723-AE93-45E299BE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C984-9F10-4410-BEFE-95DF0053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3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8DFF-91F5-4AC3-B5D3-D5AA0C58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154C-B375-4963-981F-57F1C2C0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7079-F171-42EA-B191-5C97E983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BFC56-6CB5-480C-ABAF-D3DF6DCA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CEEE0-F4E2-48F2-AC5D-6884A650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901F-2598-4686-8B4E-02608452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9787E-8447-4188-B89C-75B03882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FEA6-6360-4890-A714-5883ACF3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2B0A-753C-4FFA-AC2D-4E788BEE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5731-6482-4DE6-BC19-978C7D01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A3BD-38B2-4F51-96D5-A421CA9E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A39D-25D5-4769-9B0E-CA1843F47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140D8-0EC9-4B8C-8300-EE4A5016A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BDC3-99B0-40A6-ACAE-81CBEE2E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F3B6F-2191-4E9A-B5BD-E86ACDB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B64B9-24BA-42A3-9F58-5DE8D4BC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AF8D-D9AE-4DD6-938D-53E88EDC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BD23-BA5B-4FA6-8D7C-B07B2D01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03C33-E920-48A5-A692-2AB5461A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99B4F-C63B-40BA-9281-D0C9E71A5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900AB-3D3A-4B61-84B8-5669966CE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C2F99-14BD-475E-925D-9F0B0EB2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4B8A3-1D4B-4BC6-8E17-FBBA4DDE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9A62C-79F8-41B1-B1CF-0B84FC1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0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DB60-2B34-44A0-9FE1-B6269EB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CDD50-0FB9-458F-8FE2-2B4B2C07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CCB40-219E-4F98-B9DC-DB5F602D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4C63B-4C5F-43BD-939E-4CB8F154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93866-79E1-4B18-8040-D4CCBF8D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35C12-9A09-4D7A-88C2-0F3F7323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3252-4256-41E1-AAAB-C4B64B99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AE58-73A7-4DF6-8DEF-BB64835B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157C-4D8E-46EF-83A5-ECEAB482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53BD0-8769-4C4E-AFBE-98402D02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2F196-5DD2-4985-A9B4-1D4156B5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D35CC-91AB-4A7C-9995-7D4EB969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ACBD-4442-46C4-9F76-C0EC861D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FF4E-ADB4-481A-A3E2-269B88A5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00808-C71E-4187-A03C-B357BB3A0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F2A94-557E-4C11-B9F8-288DB982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6E8DD-FDDE-4845-918D-04950F7C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ABB3E-CD91-4AD3-B091-F98CCE6B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6C92-45A3-4CE1-947A-56908C9B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BB6FD-3D8E-4358-98B7-9324CCD5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521E0-2645-475D-89A8-1AC9AC72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F65C-E61C-4A4A-A315-FD0413923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BA1C-5FFE-4E94-A434-8F8A16942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810A-1AE7-4BAC-825A-41B46BD66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60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Provide a literature review of Artificial Neural Networks (ANN), in general—including Recurrent Neural Networks (RNNs), autoencoders, and U-Net—and their applications in music information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32DA-5158-4FA2-96E2-70B9F1B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Selectional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AutoEncoders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2F42-78E1-4112-9AA2-CFB8EF9A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B461-3FB3-4A43-ACE3-68C6E128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U-Net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BEC9-3D85-4ED1-A121-82AAA55E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5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9F0D-729E-4E51-B254-7F425EFD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Applications in MIR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196D-9871-4DC3-B66B-16A913AA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CNNs</a:t>
            </a:r>
          </a:p>
          <a:p>
            <a:pPr lvl="1"/>
            <a:r>
              <a:rPr lang="en-US" dirty="0">
                <a:cs typeface="Calibri"/>
              </a:rPr>
              <a:t>Chord Recognition</a:t>
            </a:r>
          </a:p>
          <a:p>
            <a:pPr lvl="1"/>
            <a:r>
              <a:rPr lang="en-US" dirty="0">
                <a:cs typeface="Calibri"/>
              </a:rPr>
              <a:t>Key detection</a:t>
            </a:r>
          </a:p>
          <a:p>
            <a:pPr lvl="1"/>
            <a:r>
              <a:rPr lang="en-US" dirty="0">
                <a:cs typeface="Calibri"/>
              </a:rPr>
              <a:t>Music classification</a:t>
            </a:r>
          </a:p>
          <a:p>
            <a:r>
              <a:rPr lang="en-US" dirty="0">
                <a:cs typeface="Calibri"/>
              </a:rPr>
              <a:t>RNNs</a:t>
            </a:r>
          </a:p>
          <a:p>
            <a:pPr lvl="1"/>
            <a:r>
              <a:rPr lang="en-US" dirty="0">
                <a:cs typeface="Calibri"/>
              </a:rPr>
              <a:t>Chord recognition</a:t>
            </a:r>
          </a:p>
          <a:p>
            <a:pPr lvl="1"/>
            <a:r>
              <a:rPr lang="en-US" dirty="0">
                <a:cs typeface="Calibri"/>
              </a:rPr>
              <a:t>Key detection</a:t>
            </a:r>
          </a:p>
          <a:p>
            <a:pPr lvl="1"/>
            <a:r>
              <a:rPr lang="en-US" dirty="0">
                <a:cs typeface="Calibri"/>
              </a:rPr>
              <a:t>Drum transcription</a:t>
            </a:r>
          </a:p>
          <a:p>
            <a:pPr lvl="1"/>
            <a:r>
              <a:rPr lang="en-US" dirty="0">
                <a:cs typeface="Calibri"/>
              </a:rPr>
              <a:t>Anything, everything</a:t>
            </a:r>
          </a:p>
          <a:p>
            <a:r>
              <a:rPr lang="en-US" dirty="0">
                <a:cs typeface="Calibri"/>
              </a:rPr>
              <a:t>SAEs</a:t>
            </a:r>
          </a:p>
          <a:p>
            <a:r>
              <a:rPr lang="en-US" dirty="0">
                <a:cs typeface="Calibri"/>
              </a:rPr>
              <a:t>VAEs</a:t>
            </a:r>
          </a:p>
          <a:p>
            <a:r>
              <a:rPr lang="en-US" dirty="0">
                <a:cs typeface="Calibri"/>
              </a:rPr>
              <a:t>U-Net</a:t>
            </a:r>
          </a:p>
        </p:txBody>
      </p:sp>
    </p:spTree>
    <p:extLst>
      <p:ext uri="{BB962C8B-B14F-4D97-AF65-F5344CB8AC3E}">
        <p14:creationId xmlns:p14="http://schemas.microsoft.com/office/powerpoint/2010/main" val="157114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F4F3-7641-475D-B48E-72AAB15B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83E6-EF01-432D-86B6-6B64D942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Artificial Neural Networks are machine learning algorithms that learn arbitrary functions by automatically training the weights that connect different nodes in different layers of a neural network architecture. Their history goes back to the Perceptron and evolved during the years with incorporation of Multiple Layer </a:t>
            </a:r>
            <a:r>
              <a:rPr lang="en-US" dirty="0" err="1"/>
              <a:t>Perceptrons</a:t>
            </a:r>
            <a:r>
              <a:rPr lang="en-US" dirty="0"/>
              <a:t>, the development of the backpropagation algorithm, and many other techniques that helped facilitated the training and accuracy of more complex networks.</a:t>
            </a:r>
          </a:p>
          <a:p>
            <a:r>
              <a:rPr lang="en-US" dirty="0"/>
              <a:t>Although the research on ANNs traces back to the 1960s or earlier, the development of neural networks has been achieved during short </a:t>
            </a:r>
            <a:r>
              <a:rPr lang="en-US" i="1" dirty="0"/>
              <a:t>bursts </a:t>
            </a:r>
            <a:r>
              <a:rPr lang="en-US" dirty="0"/>
              <a:t>of ideas, Goodfellow classifies the development of ANNs into three “eras”, which have led to the modern architectures that are used as of today and which are able to achieve state-of-the-art in many tasks in many fields.</a:t>
            </a:r>
          </a:p>
        </p:txBody>
      </p:sp>
    </p:spTree>
    <p:extLst>
      <p:ext uri="{BB962C8B-B14F-4D97-AF65-F5344CB8AC3E}">
        <p14:creationId xmlns:p14="http://schemas.microsoft.com/office/powerpoint/2010/main" val="67499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BEAF-9E26-489F-A297-7E976A4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History of ANNs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233E-95B4-4593-A475-41E9F08B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According to Goodfellow, there have been 3 "eras" of neural network development</a:t>
            </a:r>
          </a:p>
          <a:p>
            <a:r>
              <a:rPr lang="en-US" dirty="0">
                <a:cs typeface="Calibri"/>
              </a:rPr>
              <a:t>[TODO: Gather the real statements of the 3 eras]</a:t>
            </a:r>
          </a:p>
          <a:p>
            <a:r>
              <a:rPr lang="en-US" dirty="0">
                <a:cs typeface="Calibri"/>
              </a:rPr>
              <a:t>First era</a:t>
            </a:r>
          </a:p>
          <a:p>
            <a:pPr lvl="1"/>
            <a:r>
              <a:rPr lang="en-US" dirty="0" err="1">
                <a:cs typeface="Calibri"/>
              </a:rPr>
              <a:t>Perceptrons</a:t>
            </a:r>
            <a:r>
              <a:rPr lang="en-US" dirty="0">
                <a:cs typeface="Calibri"/>
              </a:rPr>
              <a:t> and XOR</a:t>
            </a:r>
          </a:p>
          <a:p>
            <a:r>
              <a:rPr lang="en-US" dirty="0">
                <a:cs typeface="Calibri"/>
              </a:rPr>
              <a:t>Second era</a:t>
            </a:r>
          </a:p>
          <a:p>
            <a:pPr lvl="1"/>
            <a:r>
              <a:rPr lang="en-US" dirty="0">
                <a:cs typeface="Calibri"/>
              </a:rPr>
              <a:t>Backpropagation and long time for training</a:t>
            </a:r>
          </a:p>
          <a:p>
            <a:r>
              <a:rPr lang="en-US" dirty="0">
                <a:cs typeface="Calibri"/>
              </a:rPr>
              <a:t>Third era</a:t>
            </a:r>
          </a:p>
          <a:p>
            <a:pPr lvl="1"/>
            <a:r>
              <a:rPr lang="en-US" dirty="0">
                <a:cs typeface="Calibri"/>
              </a:rPr>
              <a:t>Convolutions and vanishing/exploding gradients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06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F028-8308-4D3F-8EC3-84575B5F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ACCF-CA3C-459F-9F2E-2FECA6B5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2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A3CF-CAE5-4585-A7F2-9A7FF36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Multi-Layer Perceptron (MLP)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C8-6441-41C2-95CC-AFC8A035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most basic neural network</a:t>
            </a:r>
          </a:p>
          <a:p>
            <a:r>
              <a:rPr lang="en-US" dirty="0">
                <a:cs typeface="Calibri"/>
              </a:rPr>
              <a:t>Usually consists of fully connected layers of neurons </a:t>
            </a:r>
          </a:p>
          <a:p>
            <a:r>
              <a:rPr lang="en-US" dirty="0">
                <a:cs typeface="Calibri"/>
              </a:rPr>
              <a:t>Becomes unfeasible for very large input vectors (e.g., every pixel of an image)</a:t>
            </a:r>
          </a:p>
        </p:txBody>
      </p:sp>
    </p:spTree>
    <p:extLst>
      <p:ext uri="{BB962C8B-B14F-4D97-AF65-F5344CB8AC3E}">
        <p14:creationId xmlns:p14="http://schemas.microsoft.com/office/powerpoint/2010/main" val="26432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DAF8-3096-4F55-B427-C744AA07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D7CB-B442-40DA-9DBB-A949F15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Less parameters than an MLP</a:t>
            </a:r>
          </a:p>
          <a:p>
            <a:r>
              <a:rPr lang="en-US" dirty="0">
                <a:cs typeface="Calibri"/>
              </a:rPr>
              <a:t>Which translates in more feasible training</a:t>
            </a:r>
          </a:p>
          <a:p>
            <a:r>
              <a:rPr lang="en-US" dirty="0">
                <a:cs typeface="Calibri"/>
              </a:rPr>
              <a:t>Inspired by the way human eyes decompose images</a:t>
            </a:r>
          </a:p>
          <a:p>
            <a:r>
              <a:rPr lang="en-US" dirty="0">
                <a:cs typeface="Calibri"/>
              </a:rPr>
              <a:t>Convolutional kernels of the input vector</a:t>
            </a:r>
          </a:p>
          <a:p>
            <a:r>
              <a:rPr lang="en-US" dirty="0">
                <a:cs typeface="Calibri"/>
              </a:rPr>
              <a:t>Usually intertwined with "pooling" layers to reduce the number of parameters a further level</a:t>
            </a:r>
          </a:p>
          <a:p>
            <a:r>
              <a:rPr lang="en-US" dirty="0">
                <a:cs typeface="Calibri"/>
              </a:rPr>
              <a:t>Very good for dealing with fixed-length vectors (e.g., images)</a:t>
            </a:r>
          </a:p>
          <a:p>
            <a:r>
              <a:rPr lang="en-US" dirty="0">
                <a:cs typeface="Calibri"/>
              </a:rPr>
              <a:t>Not very good for sequences</a:t>
            </a:r>
          </a:p>
        </p:txBody>
      </p:sp>
    </p:spTree>
    <p:extLst>
      <p:ext uri="{BB962C8B-B14F-4D97-AF65-F5344CB8AC3E}">
        <p14:creationId xmlns:p14="http://schemas.microsoft.com/office/powerpoint/2010/main" val="170400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3CFB-DC55-4CE7-BF23-C7BD7F99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Recurrent Neural Networks (RNNs)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E5FE-9059-40FD-A9FC-D5B44A55D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They attempt to model time-varying inputs (i.e., inputs that can mean different things depending on the time where they happen)</a:t>
            </a:r>
          </a:p>
          <a:p>
            <a:r>
              <a:rPr lang="en-US" dirty="0">
                <a:cs typeface="Calibri"/>
              </a:rPr>
              <a:t>For example, a note can function in different ways, depending where it happens (in the middle of a chord, in a certain key, in a certain section)</a:t>
            </a:r>
          </a:p>
          <a:p>
            <a:r>
              <a:rPr lang="en-US" dirty="0">
                <a:cs typeface="Calibri"/>
              </a:rPr>
              <a:t>They attempt to replace other sequential learning models, for example, Hidden Markov Models</a:t>
            </a:r>
          </a:p>
          <a:p>
            <a:r>
              <a:rPr lang="en-US" dirty="0">
                <a:cs typeface="Calibri"/>
              </a:rPr>
              <a:t>Very difficult to train</a:t>
            </a:r>
          </a:p>
          <a:p>
            <a:pPr lvl="1"/>
            <a:r>
              <a:rPr lang="en-US" dirty="0">
                <a:cs typeface="Calibri"/>
              </a:rPr>
              <a:t>Many mathematical problems</a:t>
            </a:r>
          </a:p>
          <a:p>
            <a:pPr lvl="1"/>
            <a:r>
              <a:rPr lang="en-US" dirty="0">
                <a:cs typeface="Calibri"/>
              </a:rPr>
              <a:t>Vanishing / Exploding gradients</a:t>
            </a:r>
          </a:p>
          <a:p>
            <a:pPr lvl="1"/>
            <a:r>
              <a:rPr lang="en-US" dirty="0">
                <a:cs typeface="Calibri"/>
              </a:rPr>
              <a:t>Long-term learning is difficult</a:t>
            </a:r>
          </a:p>
          <a:p>
            <a:r>
              <a:rPr lang="en-US" dirty="0">
                <a:cs typeface="Calibri"/>
              </a:rPr>
              <a:t>Several improvements and research has been done over the years in this type of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86970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3037-8E52-41D9-930F-68356CD2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Modern neural networks and Deep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011A-12C8-457E-9D94-D553E378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Once the challenges of training neural networks were overcome, at least to a point where neural networks outperformed the state-of-the-art in domain-knowledge, the field exploded</a:t>
            </a:r>
          </a:p>
          <a:p>
            <a:r>
              <a:rPr lang="en-US" dirty="0">
                <a:ea typeface="+mn-lt"/>
                <a:cs typeface="+mn-lt"/>
              </a:rPr>
              <a:t>We mostly refer as to the construction of large and novel neural network architectures as </a:t>
            </a:r>
            <a:r>
              <a:rPr lang="en-US" i="1" dirty="0">
                <a:ea typeface="+mn-lt"/>
                <a:cs typeface="+mn-lt"/>
              </a:rPr>
              <a:t>Deep Learning, </a:t>
            </a:r>
            <a:r>
              <a:rPr lang="en-US" dirty="0">
                <a:ea typeface="+mn-lt"/>
                <a:cs typeface="+mn-lt"/>
              </a:rPr>
              <a:t>and it is the standard tool for machine learning nowadays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69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FC07-444D-4201-9EEA-A01EC58A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Variational </a:t>
            </a:r>
            <a:r>
              <a:rPr lang="en-US" dirty="0" err="1">
                <a:cs typeface="Calibri Light"/>
              </a:rPr>
              <a:t>AutoEncoders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F6D1-50FA-4147-8F77-5C409560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398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Q2</vt:lpstr>
      <vt:lpstr>Introduction</vt:lpstr>
      <vt:lpstr>History of ANNs</vt:lpstr>
      <vt:lpstr>Perceptron</vt:lpstr>
      <vt:lpstr>Multi-Layer Perceptron (MLP)</vt:lpstr>
      <vt:lpstr>Convolutional Neural Networks (CNNs)</vt:lpstr>
      <vt:lpstr>Recurrent Neural Networks (RNNs)</vt:lpstr>
      <vt:lpstr>Modern neural networks and Deep Learning</vt:lpstr>
      <vt:lpstr>Variational AutoEncoders</vt:lpstr>
      <vt:lpstr>Selectional AutoEncoders</vt:lpstr>
      <vt:lpstr>U-Net</vt:lpstr>
      <vt:lpstr>Applications in MIR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Néstor Nápoles</cp:lastModifiedBy>
  <cp:revision>250</cp:revision>
  <dcterms:created xsi:type="dcterms:W3CDTF">2013-07-15T20:26:40Z</dcterms:created>
  <dcterms:modified xsi:type="dcterms:W3CDTF">2019-10-20T18:01:46Z</dcterms:modified>
</cp:coreProperties>
</file>