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57" r:id="rId3"/>
    <p:sldId id="261" r:id="rId4"/>
    <p:sldId id="268" r:id="rId5"/>
    <p:sldId id="265" r:id="rId6"/>
    <p:sldId id="264" r:id="rId7"/>
    <p:sldId id="266" r:id="rId8"/>
    <p:sldId id="262" r:id="rId9"/>
    <p:sldId id="259" r:id="rId10"/>
    <p:sldId id="260" r:id="rId11"/>
    <p:sldId id="267"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48C8-C50A-4720-8D6E-F8A8B6CF5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8DB26A-5ED0-422C-A271-28A390CB8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B02C5C-BC42-4CDC-AB46-8646341A4B5E}"/>
              </a:ext>
            </a:extLst>
          </p:cNvPr>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5" name="Footer Placeholder 4">
            <a:extLst>
              <a:ext uri="{FF2B5EF4-FFF2-40B4-BE49-F238E27FC236}">
                <a16:creationId xmlns:a16="http://schemas.microsoft.com/office/drawing/2014/main" id="{FCA7D6CA-E018-4F61-9085-7900FCF769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5BF0D8-A6F4-4B9C-8073-190320AB13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3192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4B6D-6060-497D-AF91-EBCC1377C3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64D70-4693-4B0C-A836-25910491C5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9864F-8EB2-4C48-9EA6-2C6DEB6E0DEF}"/>
              </a:ext>
            </a:extLst>
          </p:cNvPr>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5" name="Footer Placeholder 4">
            <a:extLst>
              <a:ext uri="{FF2B5EF4-FFF2-40B4-BE49-F238E27FC236}">
                <a16:creationId xmlns:a16="http://schemas.microsoft.com/office/drawing/2014/main" id="{5BD02945-498F-43EA-B4FF-5BE198770B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ECBC3A-EF8E-4440-9FFC-112147213CC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101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A58471-1E7F-41A1-95EC-1FF7D765F3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2658EC-581C-49C7-9BD1-EE1E5F68D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3E479-4807-41B2-A759-AA6E5E190BB8}"/>
              </a:ext>
            </a:extLst>
          </p:cNvPr>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5" name="Footer Placeholder 4">
            <a:extLst>
              <a:ext uri="{FF2B5EF4-FFF2-40B4-BE49-F238E27FC236}">
                <a16:creationId xmlns:a16="http://schemas.microsoft.com/office/drawing/2014/main" id="{43CDE053-84E0-4027-94E3-F7BBFD12D6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06E2A2-79D1-4861-82E5-5F1F1BC67E3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389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460D-C50F-41B0-A960-B246CB661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E750B-9F8B-4627-B774-9528C7083E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E50B1-7C9D-4D7B-A09A-FFB2B1D7015C}"/>
              </a:ext>
            </a:extLst>
          </p:cNvPr>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5" name="Footer Placeholder 4">
            <a:extLst>
              <a:ext uri="{FF2B5EF4-FFF2-40B4-BE49-F238E27FC236}">
                <a16:creationId xmlns:a16="http://schemas.microsoft.com/office/drawing/2014/main" id="{677454C0-C30E-41D0-833B-9612238EB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BFA36C-B44C-4A4D-B742-CBAEC1D1EA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347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7A81-27FC-4A9A-A017-B83D55A4A7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9DA3EA-E17D-4FA9-993D-493B79F1D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CEB9F-91AB-4879-A012-2B4188EC2E75}"/>
              </a:ext>
            </a:extLst>
          </p:cNvPr>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5" name="Footer Placeholder 4">
            <a:extLst>
              <a:ext uri="{FF2B5EF4-FFF2-40B4-BE49-F238E27FC236}">
                <a16:creationId xmlns:a16="http://schemas.microsoft.com/office/drawing/2014/main" id="{836AAA09-0780-41D5-A3B2-BAA136CD88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3B67EE-D690-4C99-900F-013640BCA3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60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3A73-AE1C-4977-8990-5959E30C85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35680B-00E0-426C-97F2-0F12B0A539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9A89BE-F156-482F-9CEB-66AEA554AD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E5E0B0-BAE2-416C-866C-E08D5EADE8BC}"/>
              </a:ext>
            </a:extLst>
          </p:cNvPr>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6" name="Footer Placeholder 5">
            <a:extLst>
              <a:ext uri="{FF2B5EF4-FFF2-40B4-BE49-F238E27FC236}">
                <a16:creationId xmlns:a16="http://schemas.microsoft.com/office/drawing/2014/main" id="{0DE867B5-5134-4A60-9EC7-F8919187DE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009F8-CFC8-4531-B09B-0AE7AF50206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76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B7DC-FEFC-43EF-B230-2F8A754884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1E2BAD-D562-403E-948E-0A5BA1EB23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7E7E26-707E-44EB-89CB-B3D267DDB5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28D778-51CA-4D8D-B69B-C84AC27CB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5B930B-D84B-4DFC-B242-2A986E1C36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6FEE04-E52F-4ECC-82C5-F9FB98FEA10A}"/>
              </a:ext>
            </a:extLst>
          </p:cNvPr>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8" name="Footer Placeholder 7">
            <a:extLst>
              <a:ext uri="{FF2B5EF4-FFF2-40B4-BE49-F238E27FC236}">
                <a16:creationId xmlns:a16="http://schemas.microsoft.com/office/drawing/2014/main" id="{5C460D01-ED06-4558-8ED1-FA9771C8C26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7D38AB3-1D31-48BA-9F3F-30448AF99FB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60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689F-3486-4921-BEB4-667650AE7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D6FCB-F318-4DBD-908B-465F85A261AD}"/>
              </a:ext>
            </a:extLst>
          </p:cNvPr>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4" name="Footer Placeholder 3">
            <a:extLst>
              <a:ext uri="{FF2B5EF4-FFF2-40B4-BE49-F238E27FC236}">
                <a16:creationId xmlns:a16="http://schemas.microsoft.com/office/drawing/2014/main" id="{CC4B6076-23AC-4794-AA24-F8574898C03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DE3AAD2-C10E-43D2-A83D-8DA8890DF4C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026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9E6310-37B6-4C7C-A86A-643279255714}"/>
              </a:ext>
            </a:extLst>
          </p:cNvPr>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3" name="Footer Placeholder 2">
            <a:extLst>
              <a:ext uri="{FF2B5EF4-FFF2-40B4-BE49-F238E27FC236}">
                <a16:creationId xmlns:a16="http://schemas.microsoft.com/office/drawing/2014/main" id="{6F0C213B-99E8-44E8-9C94-02A2CC6926E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6999D6F-580B-498A-A878-F525AC12BB7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100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0F19-AF47-4A9E-8E2D-BC2377A6D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295154-4A9D-4F44-9117-8473A7B97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9FEF63-9059-443A-B462-C4735280F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3FCAA-0D23-40E6-A9B3-A6579CFB6D67}"/>
              </a:ext>
            </a:extLst>
          </p:cNvPr>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6" name="Footer Placeholder 5">
            <a:extLst>
              <a:ext uri="{FF2B5EF4-FFF2-40B4-BE49-F238E27FC236}">
                <a16:creationId xmlns:a16="http://schemas.microsoft.com/office/drawing/2014/main" id="{D8BE739A-83F9-4C61-8E53-A2C7C3DAF1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223B43-7CB4-479E-844A-B9920E0B52F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468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0243-90B2-421F-9327-1293485D4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CBE23E-80C7-4175-8556-43FB04E9C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0BAD2E-97CF-47A6-BFB1-F371BA920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E24A0-099B-4054-87BC-1D531CBEAC4B}"/>
              </a:ext>
            </a:extLst>
          </p:cNvPr>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6" name="Footer Placeholder 5">
            <a:extLst>
              <a:ext uri="{FF2B5EF4-FFF2-40B4-BE49-F238E27FC236}">
                <a16:creationId xmlns:a16="http://schemas.microsoft.com/office/drawing/2014/main" id="{675B401C-9EE2-40CE-A0B9-2712547C1A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910492-85DD-4B5F-955B-D45549B0FF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168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A030D-7BAB-4952-B00E-AACB30141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022CA0-7B9F-493B-B9A7-AD3777FD1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B8C38-4651-4680-AD7F-A643F8D288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10/15/2019</a:t>
            </a:fld>
            <a:endParaRPr lang="en-US" dirty="0"/>
          </a:p>
        </p:txBody>
      </p:sp>
      <p:sp>
        <p:nvSpPr>
          <p:cNvPr id="5" name="Footer Placeholder 4">
            <a:extLst>
              <a:ext uri="{FF2B5EF4-FFF2-40B4-BE49-F238E27FC236}">
                <a16:creationId xmlns:a16="http://schemas.microsoft.com/office/drawing/2014/main" id="{DD7EB733-5237-4295-9462-64C796681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597C410-C4D9-487C-B2D0-0185EF126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8653122"/>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77A6-14C0-4755-8D6D-B1A51B92027B}"/>
              </a:ext>
            </a:extLst>
          </p:cNvPr>
          <p:cNvSpPr>
            <a:spLocks noGrp="1"/>
          </p:cNvSpPr>
          <p:nvPr>
            <p:ph type="ctrTitle"/>
          </p:nvPr>
        </p:nvSpPr>
        <p:spPr/>
        <p:txBody>
          <a:bodyPr/>
          <a:lstStyle/>
          <a:p>
            <a:r>
              <a:rPr lang="en-US" dirty="0"/>
              <a:t>Q3</a:t>
            </a:r>
          </a:p>
        </p:txBody>
      </p:sp>
      <p:sp>
        <p:nvSpPr>
          <p:cNvPr id="3" name="Subtitle 2">
            <a:extLst>
              <a:ext uri="{FF2B5EF4-FFF2-40B4-BE49-F238E27FC236}">
                <a16:creationId xmlns:a16="http://schemas.microsoft.com/office/drawing/2014/main" id="{82835033-D38E-4C56-B391-62D27791FF71}"/>
              </a:ext>
            </a:extLst>
          </p:cNvPr>
          <p:cNvSpPr>
            <a:spLocks noGrp="1"/>
          </p:cNvSpPr>
          <p:nvPr>
            <p:ph type="subTitle" idx="1"/>
          </p:nvPr>
        </p:nvSpPr>
        <p:spPr/>
        <p:txBody>
          <a:bodyPr>
            <a:normAutofit fontScale="92500" lnSpcReduction="10000"/>
          </a:bodyPr>
          <a:lstStyle/>
          <a:p>
            <a:r>
              <a:rPr lang="en-US" dirty="0">
                <a:effectLst/>
              </a:rPr>
              <a:t>Provide a literature review of </a:t>
            </a:r>
          </a:p>
          <a:p>
            <a:r>
              <a:rPr lang="en-US" dirty="0">
                <a:effectLst/>
              </a:rPr>
              <a:t>Key-finding algorithms both in the audio and the symbolic domain</a:t>
            </a:r>
          </a:p>
          <a:p>
            <a:r>
              <a:rPr lang="en-US" dirty="0">
                <a:effectLst/>
              </a:rPr>
              <a:t>Explain the advantages and disadvantages of the reviewed algorithms</a:t>
            </a:r>
          </a:p>
          <a:p>
            <a:r>
              <a:rPr lang="en-US" dirty="0">
                <a:effectLst/>
              </a:rPr>
              <a:t> What is the state-the-art method?</a:t>
            </a:r>
          </a:p>
        </p:txBody>
      </p:sp>
    </p:spTree>
    <p:extLst>
      <p:ext uri="{BB962C8B-B14F-4D97-AF65-F5344CB8AC3E}">
        <p14:creationId xmlns:p14="http://schemas.microsoft.com/office/powerpoint/2010/main" val="4082313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ECB2-E0B9-4A17-82DA-3F767202B6DC}"/>
              </a:ext>
            </a:extLst>
          </p:cNvPr>
          <p:cNvSpPr>
            <a:spLocks noGrp="1"/>
          </p:cNvSpPr>
          <p:nvPr>
            <p:ph type="title"/>
          </p:nvPr>
        </p:nvSpPr>
        <p:spPr/>
        <p:txBody>
          <a:bodyPr/>
          <a:lstStyle/>
          <a:p>
            <a:r>
              <a:rPr lang="en-US" dirty="0"/>
              <a:t>Symbolic Key Finding</a:t>
            </a:r>
          </a:p>
        </p:txBody>
      </p:sp>
      <p:sp>
        <p:nvSpPr>
          <p:cNvPr id="3" name="Content Placeholder 2">
            <a:extLst>
              <a:ext uri="{FF2B5EF4-FFF2-40B4-BE49-F238E27FC236}">
                <a16:creationId xmlns:a16="http://schemas.microsoft.com/office/drawing/2014/main" id="{B1E4F7B9-2BD4-4F07-9358-CA92B99DFF34}"/>
              </a:ext>
            </a:extLst>
          </p:cNvPr>
          <p:cNvSpPr>
            <a:spLocks noGrp="1"/>
          </p:cNvSpPr>
          <p:nvPr>
            <p:ph idx="1"/>
          </p:nvPr>
        </p:nvSpPr>
        <p:spPr/>
        <p:txBody>
          <a:bodyPr/>
          <a:lstStyle/>
          <a:p>
            <a:r>
              <a:rPr lang="en-US" dirty="0" err="1"/>
              <a:t>Longuet</a:t>
            </a:r>
            <a:r>
              <a:rPr lang="en-US" dirty="0"/>
              <a:t>-Higgins (1971)</a:t>
            </a:r>
          </a:p>
          <a:p>
            <a:r>
              <a:rPr lang="en-US" dirty="0"/>
              <a:t>…</a:t>
            </a:r>
          </a:p>
          <a:p>
            <a:r>
              <a:rPr lang="en-US" dirty="0" err="1"/>
              <a:t>Albrech</a:t>
            </a:r>
            <a:r>
              <a:rPr lang="en-US" dirty="0"/>
              <a:t> and Shanahan (2008)</a:t>
            </a:r>
          </a:p>
        </p:txBody>
      </p:sp>
    </p:spTree>
    <p:extLst>
      <p:ext uri="{BB962C8B-B14F-4D97-AF65-F5344CB8AC3E}">
        <p14:creationId xmlns:p14="http://schemas.microsoft.com/office/powerpoint/2010/main" val="253422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9B8B-F820-4FA2-A5A1-77AC36A90C6F}"/>
              </a:ext>
            </a:extLst>
          </p:cNvPr>
          <p:cNvSpPr>
            <a:spLocks noGrp="1"/>
          </p:cNvSpPr>
          <p:nvPr>
            <p:ph type="title"/>
          </p:nvPr>
        </p:nvSpPr>
        <p:spPr/>
        <p:txBody>
          <a:bodyPr/>
          <a:lstStyle/>
          <a:p>
            <a:r>
              <a:rPr lang="en-US" dirty="0"/>
              <a:t>Local key-finding models</a:t>
            </a:r>
          </a:p>
        </p:txBody>
      </p:sp>
      <p:sp>
        <p:nvSpPr>
          <p:cNvPr id="3" name="Content Placeholder 2">
            <a:extLst>
              <a:ext uri="{FF2B5EF4-FFF2-40B4-BE49-F238E27FC236}">
                <a16:creationId xmlns:a16="http://schemas.microsoft.com/office/drawing/2014/main" id="{8671C418-E1F6-4E0A-9538-84B2B075BBC7}"/>
              </a:ext>
            </a:extLst>
          </p:cNvPr>
          <p:cNvSpPr>
            <a:spLocks noGrp="1"/>
          </p:cNvSpPr>
          <p:nvPr>
            <p:ph idx="1"/>
          </p:nvPr>
        </p:nvSpPr>
        <p:spPr/>
        <p:txBody>
          <a:bodyPr>
            <a:normAutofit fontScale="77500" lnSpcReduction="20000"/>
          </a:bodyPr>
          <a:lstStyle/>
          <a:p>
            <a:r>
              <a:rPr lang="en-US" dirty="0"/>
              <a:t>All of the algorithms that have been discussed until now are concerned with finding the key of an entire piece. We refer to them as </a:t>
            </a:r>
            <a:r>
              <a:rPr lang="en-US" i="1" dirty="0"/>
              <a:t>global </a:t>
            </a:r>
            <a:r>
              <a:rPr lang="en-US" dirty="0"/>
              <a:t>key-finding algorithms</a:t>
            </a:r>
          </a:p>
          <a:p>
            <a:r>
              <a:rPr lang="en-US" dirty="0"/>
              <a:t>There have been numerous examples of algorithms that attempt to find the global key of the piece and the evaluation metrics discussed at the beginning consider as well the evaluation of a global key-finding algorithm. However, some researchers are interested in detecting the changes of key </a:t>
            </a:r>
            <a:r>
              <a:rPr lang="en-US" i="1" dirty="0"/>
              <a:t>throughout</a:t>
            </a:r>
            <a:r>
              <a:rPr lang="en-US" dirty="0"/>
              <a:t> the piece. We refer to these keys as local keys</a:t>
            </a:r>
          </a:p>
          <a:p>
            <a:r>
              <a:rPr lang="en-US" dirty="0"/>
              <a:t>Although numerous algorithms of this type have been proposed, they have not been evaluated with the same level of detail than global key-finding algorithms, mostly due to the lack of high-quality annotations and datasets of local key detection</a:t>
            </a:r>
          </a:p>
          <a:p>
            <a:r>
              <a:rPr lang="en-US" dirty="0"/>
              <a:t>Additionally, the already elusive landscape that surrounds global keys becomes more complicated with the consideration of local keys, which overlaps with music-theoretical concepts like </a:t>
            </a:r>
            <a:r>
              <a:rPr lang="en-US" i="1" dirty="0"/>
              <a:t>modulation</a:t>
            </a:r>
            <a:r>
              <a:rPr lang="en-US" dirty="0"/>
              <a:t> and </a:t>
            </a:r>
            <a:r>
              <a:rPr lang="en-US" i="1" dirty="0"/>
              <a:t>tonicization</a:t>
            </a:r>
            <a:r>
              <a:rPr lang="en-US" dirty="0"/>
              <a:t> (see Question 6 for a further discussion on this subject)</a:t>
            </a:r>
          </a:p>
          <a:p>
            <a:pPr marL="36900" indent="0">
              <a:buNone/>
            </a:pPr>
            <a:endParaRPr lang="en-US" dirty="0"/>
          </a:p>
        </p:txBody>
      </p:sp>
    </p:spTree>
    <p:extLst>
      <p:ext uri="{BB962C8B-B14F-4D97-AF65-F5344CB8AC3E}">
        <p14:creationId xmlns:p14="http://schemas.microsoft.com/office/powerpoint/2010/main" val="327661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333A-632A-44D8-8B99-E1D93E281BA4}"/>
              </a:ext>
            </a:extLst>
          </p:cNvPr>
          <p:cNvSpPr>
            <a:spLocks noGrp="1"/>
          </p:cNvSpPr>
          <p:nvPr>
            <p:ph type="title"/>
          </p:nvPr>
        </p:nvSpPr>
        <p:spPr/>
        <p:txBody>
          <a:bodyPr/>
          <a:lstStyle/>
          <a:p>
            <a:r>
              <a:rPr lang="en-US" dirty="0"/>
              <a:t>Key finding and/or chord recognition</a:t>
            </a:r>
          </a:p>
        </p:txBody>
      </p:sp>
      <p:sp>
        <p:nvSpPr>
          <p:cNvPr id="3" name="Content Placeholder 2">
            <a:extLst>
              <a:ext uri="{FF2B5EF4-FFF2-40B4-BE49-F238E27FC236}">
                <a16:creationId xmlns:a16="http://schemas.microsoft.com/office/drawing/2014/main" id="{EAF42FAD-12FD-4882-90E2-5FD840DF0ED8}"/>
              </a:ext>
            </a:extLst>
          </p:cNvPr>
          <p:cNvSpPr>
            <a:spLocks noGrp="1"/>
          </p:cNvSpPr>
          <p:nvPr>
            <p:ph idx="1"/>
          </p:nvPr>
        </p:nvSpPr>
        <p:spPr/>
        <p:txBody>
          <a:bodyPr/>
          <a:lstStyle/>
          <a:p>
            <a:r>
              <a:rPr lang="en-US" dirty="0"/>
              <a:t>Similar to the interest in finding local keys, some researchers have explored the idea of finding keys at the same time that they try to find chords</a:t>
            </a:r>
          </a:p>
          <a:p>
            <a:r>
              <a:rPr lang="en-US" dirty="0"/>
              <a:t>A derivate exploration is the idea that a model that informs its key predictions from chord recognition and </a:t>
            </a:r>
            <a:r>
              <a:rPr lang="en-US" dirty="0" err="1"/>
              <a:t>viceversa</a:t>
            </a:r>
            <a:r>
              <a:rPr lang="en-US" dirty="0"/>
              <a:t> is going to perform better at both tasks, given that they are highly related with each other</a:t>
            </a:r>
          </a:p>
          <a:p>
            <a:r>
              <a:rPr lang="en-US" dirty="0"/>
              <a:t>Although the idea is technically sound, none of these models has succeeded in outperforming dedicated key and chord detection models</a:t>
            </a:r>
          </a:p>
        </p:txBody>
      </p:sp>
    </p:spTree>
    <p:extLst>
      <p:ext uri="{BB962C8B-B14F-4D97-AF65-F5344CB8AC3E}">
        <p14:creationId xmlns:p14="http://schemas.microsoft.com/office/powerpoint/2010/main" val="23436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F753-956C-4CC1-9B40-12069E97E05E}"/>
              </a:ext>
            </a:extLst>
          </p:cNvPr>
          <p:cNvSpPr>
            <a:spLocks noGrp="1"/>
          </p:cNvSpPr>
          <p:nvPr>
            <p:ph type="title"/>
          </p:nvPr>
        </p:nvSpPr>
        <p:spPr/>
        <p:txBody>
          <a:bodyPr/>
          <a:lstStyle/>
          <a:p>
            <a:r>
              <a:rPr lang="en-US" dirty="0"/>
              <a:t>What is key-finding?</a:t>
            </a:r>
          </a:p>
        </p:txBody>
      </p:sp>
      <p:sp>
        <p:nvSpPr>
          <p:cNvPr id="3" name="Content Placeholder 2">
            <a:extLst>
              <a:ext uri="{FF2B5EF4-FFF2-40B4-BE49-F238E27FC236}">
                <a16:creationId xmlns:a16="http://schemas.microsoft.com/office/drawing/2014/main" id="{7E84C064-22A2-40E7-9861-4BDC6FB392A8}"/>
              </a:ext>
            </a:extLst>
          </p:cNvPr>
          <p:cNvSpPr>
            <a:spLocks noGrp="1"/>
          </p:cNvSpPr>
          <p:nvPr>
            <p:ph idx="1"/>
          </p:nvPr>
        </p:nvSpPr>
        <p:spPr/>
        <p:txBody>
          <a:bodyPr>
            <a:normAutofit/>
          </a:bodyPr>
          <a:lstStyle/>
          <a:p>
            <a:r>
              <a:rPr lang="en-US" dirty="0">
                <a:effectLst/>
              </a:rPr>
              <a:t>A key-finding algorithm can be defined as an algorithm that given a piece of music---in a symbolic or audio representation---is able to determine the musical key of the piece</a:t>
            </a:r>
          </a:p>
        </p:txBody>
      </p:sp>
    </p:spTree>
    <p:extLst>
      <p:ext uri="{BB962C8B-B14F-4D97-AF65-F5344CB8AC3E}">
        <p14:creationId xmlns:p14="http://schemas.microsoft.com/office/powerpoint/2010/main" val="139054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1694-3B61-44EC-807B-1C9D0180450F}"/>
              </a:ext>
            </a:extLst>
          </p:cNvPr>
          <p:cNvSpPr>
            <a:spLocks noGrp="1"/>
          </p:cNvSpPr>
          <p:nvPr>
            <p:ph type="title"/>
          </p:nvPr>
        </p:nvSpPr>
        <p:spPr/>
        <p:txBody>
          <a:bodyPr/>
          <a:lstStyle/>
          <a:p>
            <a:r>
              <a:rPr lang="en-US" dirty="0"/>
              <a:t>The task of key finding</a:t>
            </a:r>
          </a:p>
        </p:txBody>
      </p:sp>
      <p:sp>
        <p:nvSpPr>
          <p:cNvPr id="3" name="Content Placeholder 2">
            <a:extLst>
              <a:ext uri="{FF2B5EF4-FFF2-40B4-BE49-F238E27FC236}">
                <a16:creationId xmlns:a16="http://schemas.microsoft.com/office/drawing/2014/main" id="{FE585F27-2586-43AF-ADAF-0839A33FF8E4}"/>
              </a:ext>
            </a:extLst>
          </p:cNvPr>
          <p:cNvSpPr>
            <a:spLocks noGrp="1"/>
          </p:cNvSpPr>
          <p:nvPr>
            <p:ph idx="1"/>
          </p:nvPr>
        </p:nvSpPr>
        <p:spPr/>
        <p:txBody>
          <a:bodyPr/>
          <a:lstStyle/>
          <a:p>
            <a:r>
              <a:rPr lang="en-US" dirty="0"/>
              <a:t>What key are we looking for?</a:t>
            </a:r>
          </a:p>
          <a:p>
            <a:r>
              <a:rPr lang="en-US" dirty="0"/>
              <a:t>In general, the key of the entire piece or </a:t>
            </a:r>
            <a:r>
              <a:rPr lang="en-US" i="1" dirty="0"/>
              <a:t>global</a:t>
            </a:r>
            <a:r>
              <a:rPr lang="en-US" dirty="0"/>
              <a:t> key (e.g., the one on the title of the piece)</a:t>
            </a:r>
          </a:p>
          <a:p>
            <a:r>
              <a:rPr lang="en-US" dirty="0"/>
              <a:t>(Remember, we know that not all of the pieces have the key written on the title, and we cannot probably find lady </a:t>
            </a:r>
            <a:r>
              <a:rPr lang="en-US" dirty="0" err="1"/>
              <a:t>gaga’s</a:t>
            </a:r>
            <a:r>
              <a:rPr lang="en-US" dirty="0"/>
              <a:t> latest album in IMSLP, and not only due to copyright but because people don’t write music anymore… but let’s not think about that, okay??)</a:t>
            </a:r>
          </a:p>
          <a:p>
            <a:endParaRPr lang="en-US" dirty="0"/>
          </a:p>
        </p:txBody>
      </p:sp>
    </p:spTree>
    <p:extLst>
      <p:ext uri="{BB962C8B-B14F-4D97-AF65-F5344CB8AC3E}">
        <p14:creationId xmlns:p14="http://schemas.microsoft.com/office/powerpoint/2010/main" val="420485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BDA0-DFC6-4665-B5C7-0E88B330CB75}"/>
              </a:ext>
            </a:extLst>
          </p:cNvPr>
          <p:cNvSpPr>
            <a:spLocks noGrp="1"/>
          </p:cNvSpPr>
          <p:nvPr>
            <p:ph type="title"/>
          </p:nvPr>
        </p:nvSpPr>
        <p:spPr/>
        <p:txBody>
          <a:bodyPr/>
          <a:lstStyle/>
          <a:p>
            <a:r>
              <a:rPr lang="en-US" dirty="0"/>
              <a:t>Assumptions of key-finding algorithms</a:t>
            </a:r>
          </a:p>
        </p:txBody>
      </p:sp>
      <p:sp>
        <p:nvSpPr>
          <p:cNvPr id="3" name="Content Placeholder 2">
            <a:extLst>
              <a:ext uri="{FF2B5EF4-FFF2-40B4-BE49-F238E27FC236}">
                <a16:creationId xmlns:a16="http://schemas.microsoft.com/office/drawing/2014/main" id="{553B45C2-18C6-450F-8D7F-601D20BF867E}"/>
              </a:ext>
            </a:extLst>
          </p:cNvPr>
          <p:cNvSpPr>
            <a:spLocks noGrp="1"/>
          </p:cNvSpPr>
          <p:nvPr>
            <p:ph idx="1"/>
          </p:nvPr>
        </p:nvSpPr>
        <p:spPr/>
        <p:txBody>
          <a:bodyPr>
            <a:normAutofit fontScale="70000" lnSpcReduction="20000"/>
          </a:bodyPr>
          <a:lstStyle/>
          <a:p>
            <a:r>
              <a:rPr lang="en-US" dirty="0"/>
              <a:t>Searching for a musical key already implies several assumptions on the musical input</a:t>
            </a:r>
          </a:p>
          <a:p>
            <a:pPr lvl="1"/>
            <a:r>
              <a:rPr lang="en-US" dirty="0"/>
              <a:t>The music we are analyzing has a key in the first place</a:t>
            </a:r>
          </a:p>
          <a:p>
            <a:pPr lvl="1"/>
            <a:r>
              <a:rPr lang="en-US" dirty="0"/>
              <a:t>The music is not expected to belong to a different music tradition than the Western music tradition</a:t>
            </a:r>
          </a:p>
          <a:p>
            <a:pPr lvl="1"/>
            <a:r>
              <a:rPr lang="en-US" dirty="0"/>
              <a:t>Within Western music, the music adheres to the major-minor paradigm of tonal music and, therefore, belongs to a period and type of music where this major-minor paradigm applies (e.g., music is not atonal or modal music)</a:t>
            </a:r>
          </a:p>
          <a:p>
            <a:pPr lvl="1"/>
            <a:r>
              <a:rPr lang="en-US" dirty="0"/>
              <a:t>The music is assumed to conform to an equal-tempered system, so that pitch-class distributions of different keys are </a:t>
            </a:r>
            <a:r>
              <a:rPr lang="en-US" dirty="0" err="1"/>
              <a:t>transpositionally</a:t>
            </a:r>
            <a:r>
              <a:rPr lang="en-US" dirty="0"/>
              <a:t> equivalent (this may not be a hard restriction for some systems, but most key-finding algorithms make heavy use of transposition and equal treatment for enharmonic spellings)</a:t>
            </a:r>
          </a:p>
          <a:p>
            <a:r>
              <a:rPr lang="en-US" dirty="0"/>
              <a:t>The problems and sensibilities in the study of musical keys span multiple fields, such as musicology, music theory, music cognition, acoustics, and computer science. Therefore, they go well beyond the scope of most researchers when designing a key-finding algorithm, mostly, because the problem of finding a musical key (assuming the input presents no complications) is very difficult already</a:t>
            </a:r>
          </a:p>
          <a:p>
            <a:r>
              <a:rPr lang="en-US" dirty="0"/>
              <a:t>Perhaps, in practice, the most important cue that prescribes in which context a given algorithm is expected to work, is the dataset used to train and test the algorithm</a:t>
            </a:r>
          </a:p>
          <a:p>
            <a:endParaRPr lang="en-US" dirty="0"/>
          </a:p>
        </p:txBody>
      </p:sp>
    </p:spTree>
    <p:extLst>
      <p:ext uri="{BB962C8B-B14F-4D97-AF65-F5344CB8AC3E}">
        <p14:creationId xmlns:p14="http://schemas.microsoft.com/office/powerpoint/2010/main" val="122826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D96D-3097-47FD-BE4B-78311123CF72}"/>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3EB2BC44-2D66-4793-9A49-A87EEA264D62}"/>
              </a:ext>
            </a:extLst>
          </p:cNvPr>
          <p:cNvSpPr>
            <a:spLocks noGrp="1"/>
          </p:cNvSpPr>
          <p:nvPr>
            <p:ph idx="1"/>
          </p:nvPr>
        </p:nvSpPr>
        <p:spPr/>
        <p:txBody>
          <a:bodyPr>
            <a:normAutofit fontScale="92500" lnSpcReduction="10000"/>
          </a:bodyPr>
          <a:lstStyle/>
          <a:p>
            <a:r>
              <a:rPr lang="en-US" dirty="0"/>
              <a:t>Among the datasets that have been compiled over the years to train and test key-finding models, we can find the following:</a:t>
            </a:r>
          </a:p>
          <a:p>
            <a:r>
              <a:rPr lang="en-US" dirty="0" err="1"/>
              <a:t>KernScores</a:t>
            </a:r>
            <a:r>
              <a:rPr lang="en-US" dirty="0"/>
              <a:t> (Albrecht and Shanahan, 2008)</a:t>
            </a:r>
          </a:p>
          <a:p>
            <a:r>
              <a:rPr lang="en-US" dirty="0" err="1"/>
              <a:t>Giantsteps</a:t>
            </a:r>
            <a:r>
              <a:rPr lang="en-US" dirty="0"/>
              <a:t> key</a:t>
            </a:r>
          </a:p>
          <a:p>
            <a:r>
              <a:rPr lang="en-US" dirty="0" err="1"/>
              <a:t>Giantsteps</a:t>
            </a:r>
            <a:r>
              <a:rPr lang="en-US" dirty="0"/>
              <a:t> MTG key</a:t>
            </a:r>
          </a:p>
          <a:p>
            <a:r>
              <a:rPr lang="en-US" dirty="0"/>
              <a:t>McGill Billboard*</a:t>
            </a:r>
          </a:p>
          <a:p>
            <a:r>
              <a:rPr lang="en-US" dirty="0"/>
              <a:t>QMUL (Beatles, Queen, …)</a:t>
            </a:r>
          </a:p>
          <a:p>
            <a:r>
              <a:rPr lang="en-US" dirty="0"/>
              <a:t>Robbie Williams</a:t>
            </a:r>
          </a:p>
          <a:p>
            <a:endParaRPr lang="en-US" dirty="0"/>
          </a:p>
          <a:p>
            <a:pPr marL="0" indent="0">
              <a:buNone/>
            </a:pPr>
            <a:r>
              <a:rPr lang="en-US" dirty="0"/>
              <a:t>* Key is not completely annotated, it has annotations for the tonic</a:t>
            </a:r>
          </a:p>
          <a:p>
            <a:endParaRPr lang="en-US" dirty="0"/>
          </a:p>
          <a:p>
            <a:endParaRPr lang="en-US" dirty="0"/>
          </a:p>
        </p:txBody>
      </p:sp>
    </p:spTree>
    <p:extLst>
      <p:ext uri="{BB962C8B-B14F-4D97-AF65-F5344CB8AC3E}">
        <p14:creationId xmlns:p14="http://schemas.microsoft.com/office/powerpoint/2010/main" val="354616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7743-5DB9-4A15-844C-3C909C2C8D20}"/>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15FB4611-DD93-4346-87F9-260ECF7CE760}"/>
              </a:ext>
            </a:extLst>
          </p:cNvPr>
          <p:cNvSpPr>
            <a:spLocks noGrp="1"/>
          </p:cNvSpPr>
          <p:nvPr>
            <p:ph idx="1"/>
          </p:nvPr>
        </p:nvSpPr>
        <p:spPr/>
        <p:txBody>
          <a:bodyPr>
            <a:normAutofit fontScale="85000" lnSpcReduction="20000"/>
          </a:bodyPr>
          <a:lstStyle/>
          <a:p>
            <a:r>
              <a:rPr lang="en-US" dirty="0"/>
              <a:t>Additionally to the assumptions listed at the previous section, when decided to evaluate a key-finding algorithm, one more assumption needs to be made</a:t>
            </a:r>
          </a:p>
          <a:p>
            <a:pPr lvl="1"/>
            <a:r>
              <a:rPr lang="en-US" dirty="0"/>
              <a:t>The key of the piece is not ambiguous (i.e., if analyzed by several expert analysts, they would agree on what is the key of the piece)</a:t>
            </a:r>
          </a:p>
          <a:p>
            <a:r>
              <a:rPr lang="en-US" dirty="0"/>
              <a:t>Considering all the assumptions are met, there are two ways of evaluating a key-finding algorithm</a:t>
            </a:r>
          </a:p>
          <a:p>
            <a:pPr lvl="1"/>
            <a:r>
              <a:rPr lang="en-US" dirty="0"/>
              <a:t>Absolute: The algorithm is scored correctly when the retrieved key is the key of the piece</a:t>
            </a:r>
          </a:p>
          <a:p>
            <a:pPr lvl="1"/>
            <a:r>
              <a:rPr lang="en-US" dirty="0"/>
              <a:t>Weighted: The algorithm is scored according to how </a:t>
            </a:r>
            <a:r>
              <a:rPr lang="en-US" i="1" dirty="0"/>
              <a:t>close </a:t>
            </a:r>
            <a:r>
              <a:rPr lang="en-US" dirty="0"/>
              <a:t>is the retrieved key to the key of the piece, achieving the maximum score when the retrieved key is the key of the piece</a:t>
            </a:r>
          </a:p>
          <a:p>
            <a:r>
              <a:rPr lang="en-US" dirty="0"/>
              <a:t>The absolute classification is the standard in many machine learning tasks and has been used in the evaluations reported by several key-finding algorithms [TODO: Which ones?]</a:t>
            </a:r>
          </a:p>
          <a:p>
            <a:r>
              <a:rPr lang="en-US" dirty="0"/>
              <a:t>Regarding weighted evaluations, probably the most popular one is the one by the Music Information Retrieval Evaluation </a:t>
            </a:r>
            <a:r>
              <a:rPr lang="en-US" dirty="0" err="1"/>
              <a:t>eXchange</a:t>
            </a:r>
            <a:r>
              <a:rPr lang="en-US" dirty="0"/>
              <a:t> (MIREX) key detection task, which started in 2005 and it is still active</a:t>
            </a:r>
          </a:p>
        </p:txBody>
      </p:sp>
    </p:spTree>
    <p:extLst>
      <p:ext uri="{BB962C8B-B14F-4D97-AF65-F5344CB8AC3E}">
        <p14:creationId xmlns:p14="http://schemas.microsoft.com/office/powerpoint/2010/main" val="148077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828F-7563-44FB-AA6D-46DFA2401B0D}"/>
              </a:ext>
            </a:extLst>
          </p:cNvPr>
          <p:cNvSpPr>
            <a:spLocks noGrp="1"/>
          </p:cNvSpPr>
          <p:nvPr>
            <p:ph type="title"/>
          </p:nvPr>
        </p:nvSpPr>
        <p:spPr/>
        <p:txBody>
          <a:bodyPr/>
          <a:lstStyle/>
          <a:p>
            <a:r>
              <a:rPr lang="en-US" dirty="0"/>
              <a:t>MIREX (2005 - )</a:t>
            </a:r>
          </a:p>
        </p:txBody>
      </p:sp>
      <p:sp>
        <p:nvSpPr>
          <p:cNvPr id="3" name="Content Placeholder 2">
            <a:extLst>
              <a:ext uri="{FF2B5EF4-FFF2-40B4-BE49-F238E27FC236}">
                <a16:creationId xmlns:a16="http://schemas.microsoft.com/office/drawing/2014/main" id="{66FC24FB-FBE8-4EAA-B276-C9ED6FF2C7F4}"/>
              </a:ext>
            </a:extLst>
          </p:cNvPr>
          <p:cNvSpPr>
            <a:spLocks noGrp="1"/>
          </p:cNvSpPr>
          <p:nvPr>
            <p:ph idx="1"/>
          </p:nvPr>
        </p:nvSpPr>
        <p:spPr/>
        <p:txBody>
          <a:bodyPr>
            <a:normAutofit fontScale="62500" lnSpcReduction="20000"/>
          </a:bodyPr>
          <a:lstStyle/>
          <a:p>
            <a:r>
              <a:rPr lang="en-US" dirty="0"/>
              <a:t>The Music Information Retrieval Evaluation </a:t>
            </a:r>
            <a:r>
              <a:rPr lang="en-US" dirty="0" err="1"/>
              <a:t>eXchange</a:t>
            </a:r>
            <a:r>
              <a:rPr lang="en-US" dirty="0"/>
              <a:t> (MIREX) started in 2005 and since then, has evaluated many algorithms of different MIR problems</a:t>
            </a:r>
          </a:p>
          <a:p>
            <a:r>
              <a:rPr lang="en-US" dirty="0"/>
              <a:t>In the campaign of 2005, the task for audio key detection introduced the following weighted evaluation metric:</a:t>
            </a:r>
          </a:p>
          <a:p>
            <a:endParaRPr lang="en-US" dirty="0"/>
          </a:p>
          <a:p>
            <a:endParaRPr lang="en-US" dirty="0"/>
          </a:p>
          <a:p>
            <a:endParaRPr lang="en-US" dirty="0"/>
          </a:p>
          <a:p>
            <a:endParaRPr lang="en-US" dirty="0"/>
          </a:p>
          <a:p>
            <a:endParaRPr lang="en-US" dirty="0"/>
          </a:p>
          <a:p>
            <a:r>
              <a:rPr lang="en-US" dirty="0"/>
              <a:t>As shown in the Table, the weighted evaluation metric implicitly imposes a notion of </a:t>
            </a:r>
            <a:r>
              <a:rPr lang="en-US" i="1" dirty="0"/>
              <a:t>key distance</a:t>
            </a:r>
            <a:r>
              <a:rPr lang="en-US" dirty="0"/>
              <a:t>, which assumes that a key is closer to a specific group of keys than it is to the rest of musical keys. Although most music researchers would agree that this is true, assigning a specific quantitative value to such relationships is somewhat controversial and prone to disagreement</a:t>
            </a:r>
          </a:p>
          <a:p>
            <a:r>
              <a:rPr lang="en-US" dirty="0"/>
              <a:t>Nevertheless, an absolute evaluation does not consider this asymmetrical relationship between keys at all, it seems reasonable that a key-finding algorithm predicting a dominant or subdominant of the key of the piece should have a partial score in the evaluation</a:t>
            </a:r>
          </a:p>
        </p:txBody>
      </p:sp>
      <p:graphicFrame>
        <p:nvGraphicFramePr>
          <p:cNvPr id="4" name="Table 3">
            <a:extLst>
              <a:ext uri="{FF2B5EF4-FFF2-40B4-BE49-F238E27FC236}">
                <a16:creationId xmlns:a16="http://schemas.microsoft.com/office/drawing/2014/main" id="{DBD7717A-911E-4E39-A61D-1156E742E0FA}"/>
              </a:ext>
            </a:extLst>
          </p:cNvPr>
          <p:cNvGraphicFramePr>
            <a:graphicFrameLocks noGrp="1"/>
          </p:cNvGraphicFramePr>
          <p:nvPr>
            <p:extLst>
              <p:ext uri="{D42A27DB-BD31-4B8C-83A1-F6EECF244321}">
                <p14:modId xmlns:p14="http://schemas.microsoft.com/office/powerpoint/2010/main" val="2584432906"/>
              </p:ext>
            </p:extLst>
          </p:nvPr>
        </p:nvGraphicFramePr>
        <p:xfrm>
          <a:off x="1377658" y="2598800"/>
          <a:ext cx="5249646" cy="1437090"/>
        </p:xfrm>
        <a:graphic>
          <a:graphicData uri="http://schemas.openxmlformats.org/drawingml/2006/table">
            <a:tbl>
              <a:tblPr firstRow="1" bandRow="1">
                <a:tableStyleId>{073A0DAA-6AF3-43AB-8588-CEC1D06C72B9}</a:tableStyleId>
              </a:tblPr>
              <a:tblGrid>
                <a:gridCol w="2624823">
                  <a:extLst>
                    <a:ext uri="{9D8B030D-6E8A-4147-A177-3AD203B41FA5}">
                      <a16:colId xmlns:a16="http://schemas.microsoft.com/office/drawing/2014/main" val="1992906152"/>
                    </a:ext>
                  </a:extLst>
                </a:gridCol>
                <a:gridCol w="2624823">
                  <a:extLst>
                    <a:ext uri="{9D8B030D-6E8A-4147-A177-3AD203B41FA5}">
                      <a16:colId xmlns:a16="http://schemas.microsoft.com/office/drawing/2014/main" val="2240979596"/>
                    </a:ext>
                  </a:extLst>
                </a:gridCol>
              </a:tblGrid>
              <a:tr h="239515">
                <a:tc>
                  <a:txBody>
                    <a:bodyPr/>
                    <a:lstStyle/>
                    <a:p>
                      <a:r>
                        <a:rPr lang="en-US" sz="1100" dirty="0"/>
                        <a:t>Relation to the key of the piece</a:t>
                      </a:r>
                    </a:p>
                  </a:txBody>
                  <a:tcPr marL="59058" marR="59058" marT="29530" marB="29530"/>
                </a:tc>
                <a:tc>
                  <a:txBody>
                    <a:bodyPr/>
                    <a:lstStyle/>
                    <a:p>
                      <a:r>
                        <a:rPr lang="en-US" sz="1100" dirty="0"/>
                        <a:t>Score</a:t>
                      </a:r>
                    </a:p>
                  </a:txBody>
                  <a:tcPr marL="59058" marR="59058" marT="29530" marB="29530"/>
                </a:tc>
                <a:extLst>
                  <a:ext uri="{0D108BD9-81ED-4DB2-BD59-A6C34878D82A}">
                    <a16:rowId xmlns:a16="http://schemas.microsoft.com/office/drawing/2014/main" val="2498273594"/>
                  </a:ext>
                </a:extLst>
              </a:tr>
              <a:tr h="239515">
                <a:tc>
                  <a:txBody>
                    <a:bodyPr/>
                    <a:lstStyle/>
                    <a:p>
                      <a:r>
                        <a:rPr lang="en-US" sz="1100" dirty="0"/>
                        <a:t>Same</a:t>
                      </a:r>
                    </a:p>
                  </a:txBody>
                  <a:tcPr marL="59058" marR="59058" marT="29530" marB="29530"/>
                </a:tc>
                <a:tc>
                  <a:txBody>
                    <a:bodyPr/>
                    <a:lstStyle/>
                    <a:p>
                      <a:r>
                        <a:rPr lang="en-US" sz="1100" dirty="0"/>
                        <a:t>1.0</a:t>
                      </a:r>
                    </a:p>
                  </a:txBody>
                  <a:tcPr marL="59058" marR="59058" marT="29530" marB="29530"/>
                </a:tc>
                <a:extLst>
                  <a:ext uri="{0D108BD9-81ED-4DB2-BD59-A6C34878D82A}">
                    <a16:rowId xmlns:a16="http://schemas.microsoft.com/office/drawing/2014/main" val="1983647102"/>
                  </a:ext>
                </a:extLst>
              </a:tr>
              <a:tr h="239515">
                <a:tc>
                  <a:txBody>
                    <a:bodyPr/>
                    <a:lstStyle/>
                    <a:p>
                      <a:r>
                        <a:rPr lang="en-US" sz="1100" dirty="0"/>
                        <a:t>Dominant / Subdominant</a:t>
                      </a:r>
                    </a:p>
                  </a:txBody>
                  <a:tcPr marL="59058" marR="59058" marT="29530" marB="29530"/>
                </a:tc>
                <a:tc>
                  <a:txBody>
                    <a:bodyPr/>
                    <a:lstStyle/>
                    <a:p>
                      <a:r>
                        <a:rPr lang="en-US" sz="1100" dirty="0"/>
                        <a:t>0.5</a:t>
                      </a:r>
                    </a:p>
                  </a:txBody>
                  <a:tcPr marL="59058" marR="59058" marT="29530" marB="29530"/>
                </a:tc>
                <a:extLst>
                  <a:ext uri="{0D108BD9-81ED-4DB2-BD59-A6C34878D82A}">
                    <a16:rowId xmlns:a16="http://schemas.microsoft.com/office/drawing/2014/main" val="3752582948"/>
                  </a:ext>
                </a:extLst>
              </a:tr>
              <a:tr h="239515">
                <a:tc>
                  <a:txBody>
                    <a:bodyPr/>
                    <a:lstStyle/>
                    <a:p>
                      <a:r>
                        <a:rPr lang="en-US" sz="1100" dirty="0"/>
                        <a:t>Relative</a:t>
                      </a:r>
                    </a:p>
                  </a:txBody>
                  <a:tcPr marL="59058" marR="59058" marT="29530" marB="29530"/>
                </a:tc>
                <a:tc>
                  <a:txBody>
                    <a:bodyPr/>
                    <a:lstStyle/>
                    <a:p>
                      <a:r>
                        <a:rPr lang="en-US" sz="1100" dirty="0"/>
                        <a:t>0.3</a:t>
                      </a:r>
                    </a:p>
                  </a:txBody>
                  <a:tcPr marL="59058" marR="59058" marT="29530" marB="29530"/>
                </a:tc>
                <a:extLst>
                  <a:ext uri="{0D108BD9-81ED-4DB2-BD59-A6C34878D82A}">
                    <a16:rowId xmlns:a16="http://schemas.microsoft.com/office/drawing/2014/main" val="2859583231"/>
                  </a:ext>
                </a:extLst>
              </a:tr>
              <a:tr h="239515">
                <a:tc>
                  <a:txBody>
                    <a:bodyPr/>
                    <a:lstStyle/>
                    <a:p>
                      <a:r>
                        <a:rPr lang="en-US" sz="1100" dirty="0"/>
                        <a:t>Parallel</a:t>
                      </a:r>
                    </a:p>
                  </a:txBody>
                  <a:tcPr marL="59058" marR="59058" marT="29530" marB="29530"/>
                </a:tc>
                <a:tc>
                  <a:txBody>
                    <a:bodyPr/>
                    <a:lstStyle/>
                    <a:p>
                      <a:r>
                        <a:rPr lang="en-US" sz="1100" dirty="0"/>
                        <a:t>0.2</a:t>
                      </a:r>
                    </a:p>
                  </a:txBody>
                  <a:tcPr marL="59058" marR="59058" marT="29530" marB="29530"/>
                </a:tc>
                <a:extLst>
                  <a:ext uri="{0D108BD9-81ED-4DB2-BD59-A6C34878D82A}">
                    <a16:rowId xmlns:a16="http://schemas.microsoft.com/office/drawing/2014/main" val="2692086662"/>
                  </a:ext>
                </a:extLst>
              </a:tr>
              <a:tr h="239515">
                <a:tc>
                  <a:txBody>
                    <a:bodyPr/>
                    <a:lstStyle/>
                    <a:p>
                      <a:r>
                        <a:rPr lang="en-US" sz="1100" dirty="0"/>
                        <a:t>Other</a:t>
                      </a:r>
                    </a:p>
                  </a:txBody>
                  <a:tcPr marL="59058" marR="59058" marT="29530" marB="29530"/>
                </a:tc>
                <a:tc>
                  <a:txBody>
                    <a:bodyPr/>
                    <a:lstStyle/>
                    <a:p>
                      <a:r>
                        <a:rPr lang="en-US" sz="1100" dirty="0"/>
                        <a:t>0.0</a:t>
                      </a:r>
                    </a:p>
                  </a:txBody>
                  <a:tcPr marL="59058" marR="59058" marT="29530" marB="29530"/>
                </a:tc>
                <a:extLst>
                  <a:ext uri="{0D108BD9-81ED-4DB2-BD59-A6C34878D82A}">
                    <a16:rowId xmlns:a16="http://schemas.microsoft.com/office/drawing/2014/main" val="3440390849"/>
                  </a:ext>
                </a:extLst>
              </a:tr>
            </a:tbl>
          </a:graphicData>
        </a:graphic>
      </p:graphicFrame>
    </p:spTree>
    <p:extLst>
      <p:ext uri="{BB962C8B-B14F-4D97-AF65-F5344CB8AC3E}">
        <p14:creationId xmlns:p14="http://schemas.microsoft.com/office/powerpoint/2010/main" val="80650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0E8B-5BF5-4E81-9376-BDE21E49248E}"/>
              </a:ext>
            </a:extLst>
          </p:cNvPr>
          <p:cNvSpPr>
            <a:spLocks noGrp="1"/>
          </p:cNvSpPr>
          <p:nvPr>
            <p:ph type="title"/>
          </p:nvPr>
        </p:nvSpPr>
        <p:spPr/>
        <p:txBody>
          <a:bodyPr/>
          <a:lstStyle/>
          <a:p>
            <a:r>
              <a:rPr lang="en-US" dirty="0"/>
              <a:t>Differences of audio and symbolic</a:t>
            </a:r>
          </a:p>
        </p:txBody>
      </p:sp>
      <p:sp>
        <p:nvSpPr>
          <p:cNvPr id="3" name="Content Placeholder 2">
            <a:extLst>
              <a:ext uri="{FF2B5EF4-FFF2-40B4-BE49-F238E27FC236}">
                <a16:creationId xmlns:a16="http://schemas.microsoft.com/office/drawing/2014/main" id="{CFC39B0A-039D-44C9-AFB1-D706470DBE04}"/>
              </a:ext>
            </a:extLst>
          </p:cNvPr>
          <p:cNvSpPr>
            <a:spLocks noGrp="1"/>
          </p:cNvSpPr>
          <p:nvPr>
            <p:ph idx="1"/>
          </p:nvPr>
        </p:nvSpPr>
        <p:spPr/>
        <p:txBody>
          <a:bodyPr/>
          <a:lstStyle/>
          <a:p>
            <a:r>
              <a:rPr lang="en-US" dirty="0"/>
              <a:t>Vast differences</a:t>
            </a:r>
          </a:p>
          <a:p>
            <a:r>
              <a:rPr lang="en-US" dirty="0"/>
              <a:t>Symbolic has reliable pitch and duration information, audio does not</a:t>
            </a:r>
          </a:p>
          <a:p>
            <a:r>
              <a:rPr lang="en-US" strike="sngStrike" dirty="0"/>
              <a:t>audio is more complicated</a:t>
            </a:r>
          </a:p>
          <a:p>
            <a:r>
              <a:rPr lang="en-US" dirty="0"/>
              <a:t>Audio has complex harmonic and timbrical cues, symbolic does not</a:t>
            </a:r>
          </a:p>
          <a:p>
            <a:r>
              <a:rPr lang="en-US" dirty="0"/>
              <a:t>They are different, okay?? I may be biased, but my experiments provide evidence</a:t>
            </a:r>
          </a:p>
        </p:txBody>
      </p:sp>
    </p:spTree>
    <p:extLst>
      <p:ext uri="{BB962C8B-B14F-4D97-AF65-F5344CB8AC3E}">
        <p14:creationId xmlns:p14="http://schemas.microsoft.com/office/powerpoint/2010/main" val="127879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5DB6-CDB8-4BD1-8784-ED878C246BCF}"/>
              </a:ext>
            </a:extLst>
          </p:cNvPr>
          <p:cNvSpPr>
            <a:spLocks noGrp="1"/>
          </p:cNvSpPr>
          <p:nvPr>
            <p:ph type="title"/>
          </p:nvPr>
        </p:nvSpPr>
        <p:spPr/>
        <p:txBody>
          <a:bodyPr/>
          <a:lstStyle/>
          <a:p>
            <a:r>
              <a:rPr lang="en-US" dirty="0"/>
              <a:t>Audio Key Finding</a:t>
            </a:r>
          </a:p>
        </p:txBody>
      </p:sp>
      <p:sp>
        <p:nvSpPr>
          <p:cNvPr id="3" name="Content Placeholder 2">
            <a:extLst>
              <a:ext uri="{FF2B5EF4-FFF2-40B4-BE49-F238E27FC236}">
                <a16:creationId xmlns:a16="http://schemas.microsoft.com/office/drawing/2014/main" id="{9B2F96A6-13D1-41EF-966C-053EBD1C77AE}"/>
              </a:ext>
            </a:extLst>
          </p:cNvPr>
          <p:cNvSpPr>
            <a:spLocks noGrp="1"/>
          </p:cNvSpPr>
          <p:nvPr>
            <p:ph idx="1"/>
          </p:nvPr>
        </p:nvSpPr>
        <p:spPr/>
        <p:txBody>
          <a:bodyPr/>
          <a:lstStyle/>
          <a:p>
            <a:r>
              <a:rPr lang="en-US" dirty="0"/>
              <a:t>First approach, 1991</a:t>
            </a:r>
          </a:p>
          <a:p>
            <a:r>
              <a:rPr lang="en-US" dirty="0"/>
              <a:t>…</a:t>
            </a:r>
          </a:p>
          <a:p>
            <a:r>
              <a:rPr lang="en-US" dirty="0" err="1"/>
              <a:t>Korzeniowski</a:t>
            </a:r>
            <a:r>
              <a:rPr lang="en-US" dirty="0"/>
              <a:t> (2017)</a:t>
            </a:r>
          </a:p>
        </p:txBody>
      </p:sp>
    </p:spTree>
    <p:extLst>
      <p:ext uri="{BB962C8B-B14F-4D97-AF65-F5344CB8AC3E}">
        <p14:creationId xmlns:p14="http://schemas.microsoft.com/office/powerpoint/2010/main" val="1912338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1141</Words>
  <Application>Microsoft Office PowerPoint</Application>
  <PresentationFormat>Widescreen</PresentationFormat>
  <Paragraphs>82</Paragraphs>
  <Slides>12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Q3</vt:lpstr>
      <vt:lpstr>What is key-finding?</vt:lpstr>
      <vt:lpstr>The task of key finding</vt:lpstr>
      <vt:lpstr>Assumptions of key-finding algorithms</vt:lpstr>
      <vt:lpstr>Datasets</vt:lpstr>
      <vt:lpstr>Evaluation</vt:lpstr>
      <vt:lpstr>MIREX (2005 - )</vt:lpstr>
      <vt:lpstr>Differences of audio and symbolic</vt:lpstr>
      <vt:lpstr>Audio Key Finding</vt:lpstr>
      <vt:lpstr>Symbolic Key Finding</vt:lpstr>
      <vt:lpstr>Local key-finding models</vt:lpstr>
      <vt:lpstr>Key finding and/or chord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Q3</dc:title>
  <dc:creator>Néstor Nápoles</dc:creator>
  <cp:lastModifiedBy>Néstor Nápoles</cp:lastModifiedBy>
  <cp:revision>36</cp:revision>
  <dcterms:created xsi:type="dcterms:W3CDTF">2019-10-10T19:01:47Z</dcterms:created>
  <dcterms:modified xsi:type="dcterms:W3CDTF">2019-10-15T20:17:41Z</dcterms:modified>
</cp:coreProperties>
</file>