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sldIdLst>
    <p:sldId id="256" r:id="rId2"/>
    <p:sldId id="257" r:id="rId3"/>
    <p:sldId id="266" r:id="rId4"/>
    <p:sldId id="268" r:id="rId5"/>
    <p:sldId id="258" r:id="rId6"/>
    <p:sldId id="274" r:id="rId7"/>
    <p:sldId id="264" r:id="rId8"/>
    <p:sldId id="269" r:id="rId9"/>
    <p:sldId id="273" r:id="rId10"/>
    <p:sldId id="270" r:id="rId11"/>
    <p:sldId id="271" r:id="rId12"/>
    <p:sldId id="272"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79E5-735C-4AAA-A3C2-8ABA8B019F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339449-4016-4FF2-B91D-4BE2E6C6F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589371-DE8E-4194-BDDA-CA8EC92EDAED}"/>
              </a:ext>
            </a:extLst>
          </p:cNvPr>
          <p:cNvSpPr>
            <a:spLocks noGrp="1"/>
          </p:cNvSpPr>
          <p:nvPr>
            <p:ph type="dt" sz="half" idx="10"/>
          </p:nvPr>
        </p:nvSpPr>
        <p:spPr/>
        <p:txBody>
          <a:bodyPr/>
          <a:lstStyle/>
          <a:p>
            <a:fld id="{401326AB-D47D-472F-9B69-4F069025BAD1}" type="datetimeFigureOut">
              <a:rPr lang="en-US" smtClean="0"/>
              <a:t>10/15/2019</a:t>
            </a:fld>
            <a:endParaRPr lang="en-US"/>
          </a:p>
        </p:txBody>
      </p:sp>
      <p:sp>
        <p:nvSpPr>
          <p:cNvPr id="5" name="Footer Placeholder 4">
            <a:extLst>
              <a:ext uri="{FF2B5EF4-FFF2-40B4-BE49-F238E27FC236}">
                <a16:creationId xmlns:a16="http://schemas.microsoft.com/office/drawing/2014/main" id="{09A82CDE-F425-4D8A-AF22-3EBF1D903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CF5DF-BA83-43F8-99FF-C696DB307862}"/>
              </a:ext>
            </a:extLst>
          </p:cNvPr>
          <p:cNvSpPr>
            <a:spLocks noGrp="1"/>
          </p:cNvSpPr>
          <p:nvPr>
            <p:ph type="sldNum" sz="quarter" idx="12"/>
          </p:nvPr>
        </p:nvSpPr>
        <p:spPr/>
        <p:txBody>
          <a:bodyPr/>
          <a:lstStyle/>
          <a:p>
            <a:fld id="{065DC19D-F019-4BC1-BD44-5B4B1F2E9BDE}" type="slidenum">
              <a:rPr lang="en-US" smtClean="0"/>
              <a:t>‹#›</a:t>
            </a:fld>
            <a:endParaRPr lang="en-US"/>
          </a:p>
        </p:txBody>
      </p:sp>
    </p:spTree>
    <p:extLst>
      <p:ext uri="{BB962C8B-B14F-4D97-AF65-F5344CB8AC3E}">
        <p14:creationId xmlns:p14="http://schemas.microsoft.com/office/powerpoint/2010/main" val="279897192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8CCBD-49BD-4B85-96F2-0EEB80969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381314-C11C-42FB-9E30-052236EFE7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1837A-54F7-4258-9EAA-98CD4B83AB93}"/>
              </a:ext>
            </a:extLst>
          </p:cNvPr>
          <p:cNvSpPr>
            <a:spLocks noGrp="1"/>
          </p:cNvSpPr>
          <p:nvPr>
            <p:ph type="dt" sz="half" idx="10"/>
          </p:nvPr>
        </p:nvSpPr>
        <p:spPr/>
        <p:txBody>
          <a:bodyPr/>
          <a:lstStyle/>
          <a:p>
            <a:fld id="{401326AB-D47D-472F-9B69-4F069025BAD1}" type="datetimeFigureOut">
              <a:rPr lang="en-US" smtClean="0"/>
              <a:t>10/15/2019</a:t>
            </a:fld>
            <a:endParaRPr lang="en-US"/>
          </a:p>
        </p:txBody>
      </p:sp>
      <p:sp>
        <p:nvSpPr>
          <p:cNvPr id="5" name="Footer Placeholder 4">
            <a:extLst>
              <a:ext uri="{FF2B5EF4-FFF2-40B4-BE49-F238E27FC236}">
                <a16:creationId xmlns:a16="http://schemas.microsoft.com/office/drawing/2014/main" id="{CD05AC3F-E318-4AE9-8540-D2A4E0A2A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846E72-3605-4CCB-8280-94591B7BF697}"/>
              </a:ext>
            </a:extLst>
          </p:cNvPr>
          <p:cNvSpPr>
            <a:spLocks noGrp="1"/>
          </p:cNvSpPr>
          <p:nvPr>
            <p:ph type="sldNum" sz="quarter" idx="12"/>
          </p:nvPr>
        </p:nvSpPr>
        <p:spPr/>
        <p:txBody>
          <a:bodyPr/>
          <a:lstStyle/>
          <a:p>
            <a:fld id="{065DC19D-F019-4BC1-BD44-5B4B1F2E9BDE}" type="slidenum">
              <a:rPr lang="en-US" smtClean="0"/>
              <a:t>‹#›</a:t>
            </a:fld>
            <a:endParaRPr lang="en-US"/>
          </a:p>
        </p:txBody>
      </p:sp>
    </p:spTree>
    <p:extLst>
      <p:ext uri="{BB962C8B-B14F-4D97-AF65-F5344CB8AC3E}">
        <p14:creationId xmlns:p14="http://schemas.microsoft.com/office/powerpoint/2010/main" val="303148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01C7C4-EA46-42E7-A8F6-3D9F9787D2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3FBBE3-9F8A-42F7-9613-0E21FAD150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239ED4-DF5E-45F0-BFFE-1EC117CF4A10}"/>
              </a:ext>
            </a:extLst>
          </p:cNvPr>
          <p:cNvSpPr>
            <a:spLocks noGrp="1"/>
          </p:cNvSpPr>
          <p:nvPr>
            <p:ph type="dt" sz="half" idx="10"/>
          </p:nvPr>
        </p:nvSpPr>
        <p:spPr/>
        <p:txBody>
          <a:bodyPr/>
          <a:lstStyle/>
          <a:p>
            <a:fld id="{401326AB-D47D-472F-9B69-4F069025BAD1}" type="datetimeFigureOut">
              <a:rPr lang="en-US" smtClean="0"/>
              <a:t>10/15/2019</a:t>
            </a:fld>
            <a:endParaRPr lang="en-US"/>
          </a:p>
        </p:txBody>
      </p:sp>
      <p:sp>
        <p:nvSpPr>
          <p:cNvPr id="5" name="Footer Placeholder 4">
            <a:extLst>
              <a:ext uri="{FF2B5EF4-FFF2-40B4-BE49-F238E27FC236}">
                <a16:creationId xmlns:a16="http://schemas.microsoft.com/office/drawing/2014/main" id="{6A43E86B-FFC3-4E8B-BEE2-3D0180F57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1AC4E-8B44-431D-82E4-9B16C4B0F477}"/>
              </a:ext>
            </a:extLst>
          </p:cNvPr>
          <p:cNvSpPr>
            <a:spLocks noGrp="1"/>
          </p:cNvSpPr>
          <p:nvPr>
            <p:ph type="sldNum" sz="quarter" idx="12"/>
          </p:nvPr>
        </p:nvSpPr>
        <p:spPr/>
        <p:txBody>
          <a:bodyPr/>
          <a:lstStyle/>
          <a:p>
            <a:fld id="{065DC19D-F019-4BC1-BD44-5B4B1F2E9BDE}" type="slidenum">
              <a:rPr lang="en-US" smtClean="0"/>
              <a:t>‹#›</a:t>
            </a:fld>
            <a:endParaRPr lang="en-US"/>
          </a:p>
        </p:txBody>
      </p:sp>
    </p:spTree>
    <p:extLst>
      <p:ext uri="{BB962C8B-B14F-4D97-AF65-F5344CB8AC3E}">
        <p14:creationId xmlns:p14="http://schemas.microsoft.com/office/powerpoint/2010/main" val="279026646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37831-683C-4036-9FAA-FD48F1047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BB9471-92C1-4D3B-8C17-FF59030C9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D9F61-F9FD-40C0-A682-DC34010DAA80}"/>
              </a:ext>
            </a:extLst>
          </p:cNvPr>
          <p:cNvSpPr>
            <a:spLocks noGrp="1"/>
          </p:cNvSpPr>
          <p:nvPr>
            <p:ph type="dt" sz="half" idx="10"/>
          </p:nvPr>
        </p:nvSpPr>
        <p:spPr/>
        <p:txBody>
          <a:bodyPr/>
          <a:lstStyle/>
          <a:p>
            <a:fld id="{401326AB-D47D-472F-9B69-4F069025BAD1}" type="datetimeFigureOut">
              <a:rPr lang="en-US" smtClean="0"/>
              <a:t>10/15/2019</a:t>
            </a:fld>
            <a:endParaRPr lang="en-US"/>
          </a:p>
        </p:txBody>
      </p:sp>
      <p:sp>
        <p:nvSpPr>
          <p:cNvPr id="5" name="Footer Placeholder 4">
            <a:extLst>
              <a:ext uri="{FF2B5EF4-FFF2-40B4-BE49-F238E27FC236}">
                <a16:creationId xmlns:a16="http://schemas.microsoft.com/office/drawing/2014/main" id="{A1CCE9F7-DDD8-4645-AD78-B44874FC6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C31F-5FAD-447A-899F-C24049FE1C59}"/>
              </a:ext>
            </a:extLst>
          </p:cNvPr>
          <p:cNvSpPr>
            <a:spLocks noGrp="1"/>
          </p:cNvSpPr>
          <p:nvPr>
            <p:ph type="sldNum" sz="quarter" idx="12"/>
          </p:nvPr>
        </p:nvSpPr>
        <p:spPr/>
        <p:txBody>
          <a:bodyPr/>
          <a:lstStyle/>
          <a:p>
            <a:fld id="{065DC19D-F019-4BC1-BD44-5B4B1F2E9BDE}" type="slidenum">
              <a:rPr lang="en-US" smtClean="0"/>
              <a:t>‹#›</a:t>
            </a:fld>
            <a:endParaRPr lang="en-US"/>
          </a:p>
        </p:txBody>
      </p:sp>
    </p:spTree>
    <p:extLst>
      <p:ext uri="{BB962C8B-B14F-4D97-AF65-F5344CB8AC3E}">
        <p14:creationId xmlns:p14="http://schemas.microsoft.com/office/powerpoint/2010/main" val="1742834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FEDC6-4508-46EE-9593-4DC08BDC9B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96157B-D962-437F-94A1-948A691C24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5935BA-3ADA-4B80-86E0-E290F6742C58}"/>
              </a:ext>
            </a:extLst>
          </p:cNvPr>
          <p:cNvSpPr>
            <a:spLocks noGrp="1"/>
          </p:cNvSpPr>
          <p:nvPr>
            <p:ph type="dt" sz="half" idx="10"/>
          </p:nvPr>
        </p:nvSpPr>
        <p:spPr/>
        <p:txBody>
          <a:bodyPr/>
          <a:lstStyle/>
          <a:p>
            <a:fld id="{401326AB-D47D-472F-9B69-4F069025BAD1}" type="datetimeFigureOut">
              <a:rPr lang="en-US" smtClean="0"/>
              <a:t>10/15/2019</a:t>
            </a:fld>
            <a:endParaRPr lang="en-US"/>
          </a:p>
        </p:txBody>
      </p:sp>
      <p:sp>
        <p:nvSpPr>
          <p:cNvPr id="5" name="Footer Placeholder 4">
            <a:extLst>
              <a:ext uri="{FF2B5EF4-FFF2-40B4-BE49-F238E27FC236}">
                <a16:creationId xmlns:a16="http://schemas.microsoft.com/office/drawing/2014/main" id="{4B52AB9B-AA27-4FBB-927E-5C1C2A729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44D85F-48C9-443A-ACD6-9ED2C2813548}"/>
              </a:ext>
            </a:extLst>
          </p:cNvPr>
          <p:cNvSpPr>
            <a:spLocks noGrp="1"/>
          </p:cNvSpPr>
          <p:nvPr>
            <p:ph type="sldNum" sz="quarter" idx="12"/>
          </p:nvPr>
        </p:nvSpPr>
        <p:spPr/>
        <p:txBody>
          <a:bodyPr/>
          <a:lstStyle/>
          <a:p>
            <a:fld id="{065DC19D-F019-4BC1-BD44-5B4B1F2E9BDE}" type="slidenum">
              <a:rPr lang="en-US" smtClean="0"/>
              <a:t>‹#›</a:t>
            </a:fld>
            <a:endParaRPr lang="en-US"/>
          </a:p>
        </p:txBody>
      </p:sp>
    </p:spTree>
    <p:extLst>
      <p:ext uri="{BB962C8B-B14F-4D97-AF65-F5344CB8AC3E}">
        <p14:creationId xmlns:p14="http://schemas.microsoft.com/office/powerpoint/2010/main" val="57672200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04D6-E77F-49AE-AB07-70B41519D8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DED4AD-FA20-44F1-B965-C93425C928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787DC4-C291-40DD-8C74-4577AD562E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42EC1B-E492-4EC4-8DB3-A2F64BC163D2}"/>
              </a:ext>
            </a:extLst>
          </p:cNvPr>
          <p:cNvSpPr>
            <a:spLocks noGrp="1"/>
          </p:cNvSpPr>
          <p:nvPr>
            <p:ph type="dt" sz="half" idx="10"/>
          </p:nvPr>
        </p:nvSpPr>
        <p:spPr/>
        <p:txBody>
          <a:bodyPr/>
          <a:lstStyle/>
          <a:p>
            <a:fld id="{401326AB-D47D-472F-9B69-4F069025BAD1}" type="datetimeFigureOut">
              <a:rPr lang="en-US" smtClean="0"/>
              <a:t>10/15/2019</a:t>
            </a:fld>
            <a:endParaRPr lang="en-US"/>
          </a:p>
        </p:txBody>
      </p:sp>
      <p:sp>
        <p:nvSpPr>
          <p:cNvPr id="6" name="Footer Placeholder 5">
            <a:extLst>
              <a:ext uri="{FF2B5EF4-FFF2-40B4-BE49-F238E27FC236}">
                <a16:creationId xmlns:a16="http://schemas.microsoft.com/office/drawing/2014/main" id="{931728FB-B99D-4F05-B727-244604C95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F3A16E-FD40-497E-BF7A-ABBFADDB3E6A}"/>
              </a:ext>
            </a:extLst>
          </p:cNvPr>
          <p:cNvSpPr>
            <a:spLocks noGrp="1"/>
          </p:cNvSpPr>
          <p:nvPr>
            <p:ph type="sldNum" sz="quarter" idx="12"/>
          </p:nvPr>
        </p:nvSpPr>
        <p:spPr/>
        <p:txBody>
          <a:bodyPr/>
          <a:lstStyle/>
          <a:p>
            <a:fld id="{065DC19D-F019-4BC1-BD44-5B4B1F2E9BDE}" type="slidenum">
              <a:rPr lang="en-US" smtClean="0"/>
              <a:t>‹#›</a:t>
            </a:fld>
            <a:endParaRPr lang="en-US"/>
          </a:p>
        </p:txBody>
      </p:sp>
    </p:spTree>
    <p:extLst>
      <p:ext uri="{BB962C8B-B14F-4D97-AF65-F5344CB8AC3E}">
        <p14:creationId xmlns:p14="http://schemas.microsoft.com/office/powerpoint/2010/main" val="2687281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12A6F-7F11-4888-BCE1-49E2877B5B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841864-ADCB-4AC2-8616-F9B5AFCD71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AAAAE7-7F61-460E-A646-AD3D942360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DFE75D-DF10-4A63-86B4-8EBA6FFC1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545238-5C3C-42AC-9089-F6622F37CC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40F5B5-7ED9-4AB3-9D2D-5ADAB409C3C8}"/>
              </a:ext>
            </a:extLst>
          </p:cNvPr>
          <p:cNvSpPr>
            <a:spLocks noGrp="1"/>
          </p:cNvSpPr>
          <p:nvPr>
            <p:ph type="dt" sz="half" idx="10"/>
          </p:nvPr>
        </p:nvSpPr>
        <p:spPr/>
        <p:txBody>
          <a:bodyPr/>
          <a:lstStyle/>
          <a:p>
            <a:fld id="{401326AB-D47D-472F-9B69-4F069025BAD1}" type="datetimeFigureOut">
              <a:rPr lang="en-US" smtClean="0"/>
              <a:t>10/15/2019</a:t>
            </a:fld>
            <a:endParaRPr lang="en-US"/>
          </a:p>
        </p:txBody>
      </p:sp>
      <p:sp>
        <p:nvSpPr>
          <p:cNvPr id="8" name="Footer Placeholder 7">
            <a:extLst>
              <a:ext uri="{FF2B5EF4-FFF2-40B4-BE49-F238E27FC236}">
                <a16:creationId xmlns:a16="http://schemas.microsoft.com/office/drawing/2014/main" id="{D91233AC-92A0-4521-9DBE-E0BFA94061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26A9D7-E3D4-4F83-8FFA-7C15B08AE247}"/>
              </a:ext>
            </a:extLst>
          </p:cNvPr>
          <p:cNvSpPr>
            <a:spLocks noGrp="1"/>
          </p:cNvSpPr>
          <p:nvPr>
            <p:ph type="sldNum" sz="quarter" idx="12"/>
          </p:nvPr>
        </p:nvSpPr>
        <p:spPr/>
        <p:txBody>
          <a:bodyPr/>
          <a:lstStyle/>
          <a:p>
            <a:fld id="{065DC19D-F019-4BC1-BD44-5B4B1F2E9BDE}" type="slidenum">
              <a:rPr lang="en-US" smtClean="0"/>
              <a:t>‹#›</a:t>
            </a:fld>
            <a:endParaRPr lang="en-US"/>
          </a:p>
        </p:txBody>
      </p:sp>
    </p:spTree>
    <p:extLst>
      <p:ext uri="{BB962C8B-B14F-4D97-AF65-F5344CB8AC3E}">
        <p14:creationId xmlns:p14="http://schemas.microsoft.com/office/powerpoint/2010/main" val="145667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E4DA4-1287-4520-BD5C-6992E4862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46213B-81CF-4517-9A69-15BECE45ABBF}"/>
              </a:ext>
            </a:extLst>
          </p:cNvPr>
          <p:cNvSpPr>
            <a:spLocks noGrp="1"/>
          </p:cNvSpPr>
          <p:nvPr>
            <p:ph type="dt" sz="half" idx="10"/>
          </p:nvPr>
        </p:nvSpPr>
        <p:spPr/>
        <p:txBody>
          <a:bodyPr/>
          <a:lstStyle/>
          <a:p>
            <a:fld id="{401326AB-D47D-472F-9B69-4F069025BAD1}" type="datetimeFigureOut">
              <a:rPr lang="en-US" smtClean="0"/>
              <a:t>10/15/2019</a:t>
            </a:fld>
            <a:endParaRPr lang="en-US"/>
          </a:p>
        </p:txBody>
      </p:sp>
      <p:sp>
        <p:nvSpPr>
          <p:cNvPr id="4" name="Footer Placeholder 3">
            <a:extLst>
              <a:ext uri="{FF2B5EF4-FFF2-40B4-BE49-F238E27FC236}">
                <a16:creationId xmlns:a16="http://schemas.microsoft.com/office/drawing/2014/main" id="{92FCCFCB-5C64-46A4-933C-ABE1DD1C1A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497BEB-EC0C-4303-A9E5-7983C2F1A0C7}"/>
              </a:ext>
            </a:extLst>
          </p:cNvPr>
          <p:cNvSpPr>
            <a:spLocks noGrp="1"/>
          </p:cNvSpPr>
          <p:nvPr>
            <p:ph type="sldNum" sz="quarter" idx="12"/>
          </p:nvPr>
        </p:nvSpPr>
        <p:spPr/>
        <p:txBody>
          <a:bodyPr/>
          <a:lstStyle/>
          <a:p>
            <a:fld id="{065DC19D-F019-4BC1-BD44-5B4B1F2E9BDE}" type="slidenum">
              <a:rPr lang="en-US" smtClean="0"/>
              <a:t>‹#›</a:t>
            </a:fld>
            <a:endParaRPr lang="en-US"/>
          </a:p>
        </p:txBody>
      </p:sp>
    </p:spTree>
    <p:extLst>
      <p:ext uri="{BB962C8B-B14F-4D97-AF65-F5344CB8AC3E}">
        <p14:creationId xmlns:p14="http://schemas.microsoft.com/office/powerpoint/2010/main" val="3561269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5130EB-8221-406D-BC76-F0C76730DD86}"/>
              </a:ext>
            </a:extLst>
          </p:cNvPr>
          <p:cNvSpPr>
            <a:spLocks noGrp="1"/>
          </p:cNvSpPr>
          <p:nvPr>
            <p:ph type="dt" sz="half" idx="10"/>
          </p:nvPr>
        </p:nvSpPr>
        <p:spPr/>
        <p:txBody>
          <a:bodyPr/>
          <a:lstStyle/>
          <a:p>
            <a:fld id="{401326AB-D47D-472F-9B69-4F069025BAD1}" type="datetimeFigureOut">
              <a:rPr lang="en-US" smtClean="0"/>
              <a:t>10/15/2019</a:t>
            </a:fld>
            <a:endParaRPr lang="en-US"/>
          </a:p>
        </p:txBody>
      </p:sp>
      <p:sp>
        <p:nvSpPr>
          <p:cNvPr id="3" name="Footer Placeholder 2">
            <a:extLst>
              <a:ext uri="{FF2B5EF4-FFF2-40B4-BE49-F238E27FC236}">
                <a16:creationId xmlns:a16="http://schemas.microsoft.com/office/drawing/2014/main" id="{6CC1C3C0-2FDE-4CF3-AFF8-8B125001E8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0D5348-E258-447A-9E85-E4FB25A2428C}"/>
              </a:ext>
            </a:extLst>
          </p:cNvPr>
          <p:cNvSpPr>
            <a:spLocks noGrp="1"/>
          </p:cNvSpPr>
          <p:nvPr>
            <p:ph type="sldNum" sz="quarter" idx="12"/>
          </p:nvPr>
        </p:nvSpPr>
        <p:spPr/>
        <p:txBody>
          <a:bodyPr/>
          <a:lstStyle/>
          <a:p>
            <a:fld id="{065DC19D-F019-4BC1-BD44-5B4B1F2E9BDE}" type="slidenum">
              <a:rPr lang="en-US" smtClean="0"/>
              <a:t>‹#›</a:t>
            </a:fld>
            <a:endParaRPr lang="en-US"/>
          </a:p>
        </p:txBody>
      </p:sp>
    </p:spTree>
    <p:extLst>
      <p:ext uri="{BB962C8B-B14F-4D97-AF65-F5344CB8AC3E}">
        <p14:creationId xmlns:p14="http://schemas.microsoft.com/office/powerpoint/2010/main" val="275433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B9C74-E43A-4A73-90B6-C62053DBB5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AF95F6-86CE-4763-B2D9-B394A0CCE6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E3560F-EE1A-44A0-BFEC-49E197BC53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E8271A-B44D-4633-9281-48CCA02D284F}"/>
              </a:ext>
            </a:extLst>
          </p:cNvPr>
          <p:cNvSpPr>
            <a:spLocks noGrp="1"/>
          </p:cNvSpPr>
          <p:nvPr>
            <p:ph type="dt" sz="half" idx="10"/>
          </p:nvPr>
        </p:nvSpPr>
        <p:spPr/>
        <p:txBody>
          <a:bodyPr/>
          <a:lstStyle/>
          <a:p>
            <a:fld id="{401326AB-D47D-472F-9B69-4F069025BAD1}" type="datetimeFigureOut">
              <a:rPr lang="en-US" smtClean="0"/>
              <a:t>10/15/2019</a:t>
            </a:fld>
            <a:endParaRPr lang="en-US"/>
          </a:p>
        </p:txBody>
      </p:sp>
      <p:sp>
        <p:nvSpPr>
          <p:cNvPr id="6" name="Footer Placeholder 5">
            <a:extLst>
              <a:ext uri="{FF2B5EF4-FFF2-40B4-BE49-F238E27FC236}">
                <a16:creationId xmlns:a16="http://schemas.microsoft.com/office/drawing/2014/main" id="{6029EBB2-A6FE-415C-B9C6-F8796945BF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0892CC-A74E-4ABF-953F-1856EF20467C}"/>
              </a:ext>
            </a:extLst>
          </p:cNvPr>
          <p:cNvSpPr>
            <a:spLocks noGrp="1"/>
          </p:cNvSpPr>
          <p:nvPr>
            <p:ph type="sldNum" sz="quarter" idx="12"/>
          </p:nvPr>
        </p:nvSpPr>
        <p:spPr/>
        <p:txBody>
          <a:bodyPr/>
          <a:lstStyle/>
          <a:p>
            <a:fld id="{065DC19D-F019-4BC1-BD44-5B4B1F2E9BDE}" type="slidenum">
              <a:rPr lang="en-US" smtClean="0"/>
              <a:t>‹#›</a:t>
            </a:fld>
            <a:endParaRPr lang="en-US"/>
          </a:p>
        </p:txBody>
      </p:sp>
    </p:spTree>
    <p:extLst>
      <p:ext uri="{BB962C8B-B14F-4D97-AF65-F5344CB8AC3E}">
        <p14:creationId xmlns:p14="http://schemas.microsoft.com/office/powerpoint/2010/main" val="261925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D6CF7-6C96-428E-BDBC-199D6DA24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B630E0-43A8-4C84-9875-A18164AACB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96727D-1AF1-466E-8DF3-95CC22AA7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320A12-AEDF-4CAD-8418-EEEC77B41453}"/>
              </a:ext>
            </a:extLst>
          </p:cNvPr>
          <p:cNvSpPr>
            <a:spLocks noGrp="1"/>
          </p:cNvSpPr>
          <p:nvPr>
            <p:ph type="dt" sz="half" idx="10"/>
          </p:nvPr>
        </p:nvSpPr>
        <p:spPr/>
        <p:txBody>
          <a:bodyPr/>
          <a:lstStyle/>
          <a:p>
            <a:fld id="{401326AB-D47D-472F-9B69-4F069025BAD1}" type="datetimeFigureOut">
              <a:rPr lang="en-US" smtClean="0"/>
              <a:t>10/15/2019</a:t>
            </a:fld>
            <a:endParaRPr lang="en-US"/>
          </a:p>
        </p:txBody>
      </p:sp>
      <p:sp>
        <p:nvSpPr>
          <p:cNvPr id="6" name="Footer Placeholder 5">
            <a:extLst>
              <a:ext uri="{FF2B5EF4-FFF2-40B4-BE49-F238E27FC236}">
                <a16:creationId xmlns:a16="http://schemas.microsoft.com/office/drawing/2014/main" id="{CFC96C19-14F6-473B-B8DB-A231F9759F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01D97F-BC97-4384-9035-0AE7825BD3FD}"/>
              </a:ext>
            </a:extLst>
          </p:cNvPr>
          <p:cNvSpPr>
            <a:spLocks noGrp="1"/>
          </p:cNvSpPr>
          <p:nvPr>
            <p:ph type="sldNum" sz="quarter" idx="12"/>
          </p:nvPr>
        </p:nvSpPr>
        <p:spPr/>
        <p:txBody>
          <a:bodyPr/>
          <a:lstStyle/>
          <a:p>
            <a:fld id="{065DC19D-F019-4BC1-BD44-5B4B1F2E9BDE}" type="slidenum">
              <a:rPr lang="en-US" smtClean="0"/>
              <a:t>‹#›</a:t>
            </a:fld>
            <a:endParaRPr lang="en-US"/>
          </a:p>
        </p:txBody>
      </p:sp>
    </p:spTree>
    <p:extLst>
      <p:ext uri="{BB962C8B-B14F-4D97-AF65-F5344CB8AC3E}">
        <p14:creationId xmlns:p14="http://schemas.microsoft.com/office/powerpoint/2010/main" val="1428491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92CC32-ACE9-4086-9093-55CC8A4AE2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8DB619-14E2-4EEB-AB56-EA9196545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E039C2-3D3E-4AC8-BA43-48AF4598F0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1326AB-D47D-472F-9B69-4F069025BAD1}" type="datetimeFigureOut">
              <a:rPr lang="en-US" smtClean="0"/>
              <a:t>10/15/2019</a:t>
            </a:fld>
            <a:endParaRPr lang="en-US"/>
          </a:p>
        </p:txBody>
      </p:sp>
      <p:sp>
        <p:nvSpPr>
          <p:cNvPr id="5" name="Footer Placeholder 4">
            <a:extLst>
              <a:ext uri="{FF2B5EF4-FFF2-40B4-BE49-F238E27FC236}">
                <a16:creationId xmlns:a16="http://schemas.microsoft.com/office/drawing/2014/main" id="{E4CD63B2-230A-41D5-931D-9CE0F9843E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158365-A47F-43BE-BF2E-0CD6135854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DC19D-F019-4BC1-BD44-5B4B1F2E9BDE}" type="slidenum">
              <a:rPr lang="en-US" smtClean="0"/>
              <a:t>‹#›</a:t>
            </a:fld>
            <a:endParaRPr lang="en-US"/>
          </a:p>
        </p:txBody>
      </p:sp>
    </p:spTree>
    <p:extLst>
      <p:ext uri="{BB962C8B-B14F-4D97-AF65-F5344CB8AC3E}">
        <p14:creationId xmlns:p14="http://schemas.microsoft.com/office/powerpoint/2010/main" val="4220891204"/>
      </p:ext>
    </p:extLst>
  </p:cSld>
  <p:clrMap bg1="dk1" tx1="lt1" bg2="dk2" tx2="lt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0CD3-69D2-4243-BBB6-11460AF2863D}"/>
              </a:ext>
            </a:extLst>
          </p:cNvPr>
          <p:cNvSpPr>
            <a:spLocks noGrp="1"/>
          </p:cNvSpPr>
          <p:nvPr>
            <p:ph type="ctrTitle"/>
          </p:nvPr>
        </p:nvSpPr>
        <p:spPr/>
        <p:txBody>
          <a:bodyPr/>
          <a:lstStyle/>
          <a:p>
            <a:r>
              <a:rPr lang="en-US" dirty="0">
                <a:effectLst/>
              </a:rPr>
              <a:t>Q4</a:t>
            </a:r>
          </a:p>
        </p:txBody>
      </p:sp>
      <p:sp>
        <p:nvSpPr>
          <p:cNvPr id="3" name="Subtitle 2">
            <a:extLst>
              <a:ext uri="{FF2B5EF4-FFF2-40B4-BE49-F238E27FC236}">
                <a16:creationId xmlns:a16="http://schemas.microsoft.com/office/drawing/2014/main" id="{6C3190AB-57F7-449D-9F30-42FF9F7627A9}"/>
              </a:ext>
            </a:extLst>
          </p:cNvPr>
          <p:cNvSpPr>
            <a:spLocks noGrp="1"/>
          </p:cNvSpPr>
          <p:nvPr>
            <p:ph type="subTitle" idx="1"/>
          </p:nvPr>
        </p:nvSpPr>
        <p:spPr/>
        <p:txBody>
          <a:bodyPr>
            <a:normAutofit fontScale="92500" lnSpcReduction="20000"/>
          </a:bodyPr>
          <a:lstStyle/>
          <a:p>
            <a:r>
              <a:rPr lang="en-US" dirty="0">
                <a:effectLst/>
              </a:rPr>
              <a:t>Provide a review of the specificities of sound signals that might affect the ability to estimate musical keys from audio recordings when compared to the estimation of musical keys from symbolic representations. Elaborate and describe a strategy for a systematic investigation of the influence of these specificities on the accuracy of musical key estimation. How could the results of this investigation be useful in a machine learning context?</a:t>
            </a:r>
          </a:p>
          <a:p>
            <a:endParaRPr lang="en-US" dirty="0">
              <a:effectLst/>
            </a:endParaRPr>
          </a:p>
        </p:txBody>
      </p:sp>
    </p:spTree>
    <p:extLst>
      <p:ext uri="{BB962C8B-B14F-4D97-AF65-F5344CB8AC3E}">
        <p14:creationId xmlns:p14="http://schemas.microsoft.com/office/powerpoint/2010/main" val="148755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298D-2138-4E23-A2C4-9B142FED8E28}"/>
              </a:ext>
            </a:extLst>
          </p:cNvPr>
          <p:cNvSpPr>
            <a:spLocks noGrp="1"/>
          </p:cNvSpPr>
          <p:nvPr>
            <p:ph type="title"/>
          </p:nvPr>
        </p:nvSpPr>
        <p:spPr/>
        <p:txBody>
          <a:bodyPr/>
          <a:lstStyle/>
          <a:p>
            <a:r>
              <a:rPr lang="en-US" dirty="0"/>
              <a:t>Untested degradations on </a:t>
            </a:r>
            <a:r>
              <a:rPr lang="en-US" dirty="0" err="1"/>
              <a:t>chromagrams</a:t>
            </a:r>
            <a:endParaRPr lang="en-US" dirty="0"/>
          </a:p>
        </p:txBody>
      </p:sp>
      <p:sp>
        <p:nvSpPr>
          <p:cNvPr id="3" name="Content Placeholder 2">
            <a:extLst>
              <a:ext uri="{FF2B5EF4-FFF2-40B4-BE49-F238E27FC236}">
                <a16:creationId xmlns:a16="http://schemas.microsoft.com/office/drawing/2014/main" id="{1A845459-A744-489C-96C6-D764B189534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3504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4930A-0D34-42B5-A3FF-4C432275567A}"/>
              </a:ext>
            </a:extLst>
          </p:cNvPr>
          <p:cNvSpPr>
            <a:spLocks noGrp="1"/>
          </p:cNvSpPr>
          <p:nvPr>
            <p:ph type="title"/>
          </p:nvPr>
        </p:nvSpPr>
        <p:spPr/>
        <p:txBody>
          <a:bodyPr>
            <a:normAutofit/>
          </a:bodyPr>
          <a:lstStyle/>
          <a:p>
            <a:r>
              <a:rPr lang="en-US" dirty="0"/>
              <a:t>Proposed robustness experiments on </a:t>
            </a:r>
            <a:r>
              <a:rPr lang="en-US" dirty="0" err="1"/>
              <a:t>chromagrams</a:t>
            </a:r>
            <a:endParaRPr lang="en-US" dirty="0"/>
          </a:p>
        </p:txBody>
      </p:sp>
      <p:sp>
        <p:nvSpPr>
          <p:cNvPr id="3" name="Content Placeholder 2">
            <a:extLst>
              <a:ext uri="{FF2B5EF4-FFF2-40B4-BE49-F238E27FC236}">
                <a16:creationId xmlns:a16="http://schemas.microsoft.com/office/drawing/2014/main" id="{02AFC14B-7AA6-49ED-B009-BDC95A8FF9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63252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12D2E-D866-4D91-964D-7E8CD5D6D6C8}"/>
              </a:ext>
            </a:extLst>
          </p:cNvPr>
          <p:cNvSpPr>
            <a:spLocks noGrp="1"/>
          </p:cNvSpPr>
          <p:nvPr>
            <p:ph type="title"/>
          </p:nvPr>
        </p:nvSpPr>
        <p:spPr/>
        <p:txBody>
          <a:bodyPr>
            <a:normAutofit/>
          </a:bodyPr>
          <a:lstStyle/>
          <a:p>
            <a:r>
              <a:rPr lang="en-US" dirty="0"/>
              <a:t>Testing </a:t>
            </a:r>
            <a:r>
              <a:rPr lang="en-US" dirty="0" err="1"/>
              <a:t>chromagram</a:t>
            </a:r>
            <a:r>
              <a:rPr lang="en-US" dirty="0"/>
              <a:t> robustness in key-finding models based on machine learning</a:t>
            </a:r>
          </a:p>
        </p:txBody>
      </p:sp>
      <p:sp>
        <p:nvSpPr>
          <p:cNvPr id="3" name="Content Placeholder 2">
            <a:extLst>
              <a:ext uri="{FF2B5EF4-FFF2-40B4-BE49-F238E27FC236}">
                <a16:creationId xmlns:a16="http://schemas.microsoft.com/office/drawing/2014/main" id="{3A3B65DB-C7CF-4D28-8DF6-04B9300114C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94160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10880-479F-49DB-AE8F-938334CCB5E6}"/>
              </a:ext>
            </a:extLst>
          </p:cNvPr>
          <p:cNvSpPr>
            <a:spLocks noGrp="1"/>
          </p:cNvSpPr>
          <p:nvPr>
            <p:ph type="title"/>
          </p:nvPr>
        </p:nvSpPr>
        <p:spPr/>
        <p:txBody>
          <a:bodyPr>
            <a:normAutofit/>
          </a:bodyPr>
          <a:lstStyle/>
          <a:p>
            <a:r>
              <a:rPr lang="en-US" dirty="0"/>
              <a:t>Are there other features that we should consider?</a:t>
            </a:r>
          </a:p>
        </p:txBody>
      </p:sp>
      <p:sp>
        <p:nvSpPr>
          <p:cNvPr id="3" name="Content Placeholder 2">
            <a:extLst>
              <a:ext uri="{FF2B5EF4-FFF2-40B4-BE49-F238E27FC236}">
                <a16:creationId xmlns:a16="http://schemas.microsoft.com/office/drawing/2014/main" id="{14B716C8-319E-4E6F-B903-7C3BEFF7B689}"/>
              </a:ext>
            </a:extLst>
          </p:cNvPr>
          <p:cNvSpPr>
            <a:spLocks noGrp="1"/>
          </p:cNvSpPr>
          <p:nvPr>
            <p:ph idx="1"/>
          </p:nvPr>
        </p:nvSpPr>
        <p:spPr/>
        <p:txBody>
          <a:bodyPr/>
          <a:lstStyle/>
          <a:p>
            <a:r>
              <a:rPr lang="en-US" dirty="0"/>
              <a:t>Toroidal centroid</a:t>
            </a:r>
          </a:p>
          <a:p>
            <a:pPr lvl="1"/>
            <a:r>
              <a:rPr lang="en-US" dirty="0"/>
              <a:t>Used once, promising results</a:t>
            </a:r>
          </a:p>
          <a:p>
            <a:r>
              <a:rPr lang="en-US" dirty="0"/>
              <a:t>With the development of neural networks, we may want to go to a “raw input” approach and extract keys from spectrograms or even time-domain signals</a:t>
            </a:r>
          </a:p>
          <a:p>
            <a:pPr lvl="1"/>
            <a:r>
              <a:rPr lang="en-US" dirty="0"/>
              <a:t>There is no really “raw input” in audio, even when people claim they do, there is a lot of study and preprocessing going on in their spectral representations before they get any useful results</a:t>
            </a:r>
          </a:p>
        </p:txBody>
      </p:sp>
    </p:spTree>
    <p:extLst>
      <p:ext uri="{BB962C8B-B14F-4D97-AF65-F5344CB8AC3E}">
        <p14:creationId xmlns:p14="http://schemas.microsoft.com/office/powerpoint/2010/main" val="267233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2058B-FC78-46F8-8373-6371A9215B23}"/>
              </a:ext>
            </a:extLst>
          </p:cNvPr>
          <p:cNvSpPr>
            <a:spLocks noGrp="1"/>
          </p:cNvSpPr>
          <p:nvPr>
            <p:ph type="title"/>
          </p:nvPr>
        </p:nvSpPr>
        <p:spPr/>
        <p:txBody>
          <a:bodyPr/>
          <a:lstStyle/>
          <a:p>
            <a:r>
              <a:rPr lang="en-US" dirty="0">
                <a:effectLst/>
              </a:rPr>
              <a:t>Music representations</a:t>
            </a:r>
          </a:p>
        </p:txBody>
      </p:sp>
      <p:sp>
        <p:nvSpPr>
          <p:cNvPr id="3" name="Content Placeholder 2">
            <a:extLst>
              <a:ext uri="{FF2B5EF4-FFF2-40B4-BE49-F238E27FC236}">
                <a16:creationId xmlns:a16="http://schemas.microsoft.com/office/drawing/2014/main" id="{D8B7084C-A701-47A0-AB42-78D0BFD14FB4}"/>
              </a:ext>
            </a:extLst>
          </p:cNvPr>
          <p:cNvSpPr>
            <a:spLocks noGrp="1"/>
          </p:cNvSpPr>
          <p:nvPr>
            <p:ph idx="1"/>
          </p:nvPr>
        </p:nvSpPr>
        <p:spPr/>
        <p:txBody>
          <a:bodyPr>
            <a:normAutofit fontScale="55000" lnSpcReduction="20000"/>
          </a:bodyPr>
          <a:lstStyle/>
          <a:p>
            <a:r>
              <a:rPr lang="en-US" dirty="0">
                <a:effectLst/>
              </a:rPr>
              <a:t>In order to extract musical information using digital technologies, the first step is to have a digital representation of the music</a:t>
            </a:r>
          </a:p>
          <a:p>
            <a:r>
              <a:rPr lang="en-US" dirty="0">
                <a:effectLst/>
              </a:rPr>
              <a:t>There are several music representations available. In general, we can consider three larger categories of digital music representations:</a:t>
            </a:r>
          </a:p>
          <a:p>
            <a:pPr lvl="1"/>
            <a:r>
              <a:rPr lang="en-US" dirty="0">
                <a:effectLst/>
              </a:rPr>
              <a:t>Digital sheet music images</a:t>
            </a:r>
          </a:p>
          <a:p>
            <a:pPr lvl="1"/>
            <a:r>
              <a:rPr lang="en-US" dirty="0">
                <a:effectLst/>
              </a:rPr>
              <a:t>Symbolic music representations</a:t>
            </a:r>
          </a:p>
          <a:p>
            <a:pPr lvl="1"/>
            <a:r>
              <a:rPr lang="en-US" dirty="0">
                <a:effectLst/>
              </a:rPr>
              <a:t>Audio music representations</a:t>
            </a:r>
          </a:p>
          <a:p>
            <a:r>
              <a:rPr lang="en-US" dirty="0">
                <a:effectLst/>
              </a:rPr>
              <a:t>Digital sheet music images consist of the digital version of printed musical scores. These type of representations are very useful to distribute musical scores along musicians and print them in paper, however, accessing the musical content of the scores (i.e., notes, durations, key signatures, time signatures, etc.) is very difficult and typically involves a whole subfield music technology denominated Optical Music Recognition. The detection of musical keys from images has been out of the scope for any research done in this topic</a:t>
            </a:r>
          </a:p>
          <a:p>
            <a:r>
              <a:rPr lang="en-US" dirty="0">
                <a:effectLst/>
              </a:rPr>
              <a:t>Symbolic music representations also often refer to digital representations of sheet music, however, a digital representation where the musical content is available through a machine-readable format. Examples of such representations include MIDI, </a:t>
            </a:r>
            <a:r>
              <a:rPr lang="en-US" dirty="0" err="1">
                <a:effectLst/>
              </a:rPr>
              <a:t>MusicXML</a:t>
            </a:r>
            <a:r>
              <a:rPr lang="en-US" dirty="0">
                <a:effectLst/>
              </a:rPr>
              <a:t>, Humdrum, Lilypond, and MEI</a:t>
            </a:r>
          </a:p>
          <a:p>
            <a:r>
              <a:rPr lang="en-US" dirty="0">
                <a:effectLst/>
              </a:rPr>
              <a:t>Audio representations, on the other hand, refer to digital representations of acoustic sound waves</a:t>
            </a:r>
          </a:p>
          <a:p>
            <a:r>
              <a:rPr lang="en-US" dirty="0">
                <a:effectLst/>
              </a:rPr>
              <a:t>The scope for this document is in terms of symbolic and audio music representations (not digital sheet music images). There are multiple instances of key-finding algorithms that have been implemented in both types of representations over the years, usually in dedicated models that focus in one type of representation</a:t>
            </a:r>
          </a:p>
          <a:p>
            <a:r>
              <a:rPr lang="en-US" dirty="0">
                <a:effectLst/>
              </a:rPr>
              <a:t>These representations encode music in two very different ways (as notation and as an acoustic signal) and do not contain the same information nor operate at the same semantic level</a:t>
            </a:r>
          </a:p>
        </p:txBody>
      </p:sp>
    </p:spTree>
    <p:extLst>
      <p:ext uri="{BB962C8B-B14F-4D97-AF65-F5344CB8AC3E}">
        <p14:creationId xmlns:p14="http://schemas.microsoft.com/office/powerpoint/2010/main" val="1166985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1420-5AEC-43A5-8D7B-5880716CFE89}"/>
              </a:ext>
            </a:extLst>
          </p:cNvPr>
          <p:cNvSpPr>
            <a:spLocks noGrp="1"/>
          </p:cNvSpPr>
          <p:nvPr>
            <p:ph type="title"/>
          </p:nvPr>
        </p:nvSpPr>
        <p:spPr/>
        <p:txBody>
          <a:bodyPr>
            <a:normAutofit/>
          </a:bodyPr>
          <a:lstStyle/>
          <a:p>
            <a:r>
              <a:rPr lang="en-US" dirty="0"/>
              <a:t>Difference between audio and symbolic music representations</a:t>
            </a:r>
          </a:p>
        </p:txBody>
      </p:sp>
      <p:sp>
        <p:nvSpPr>
          <p:cNvPr id="3" name="Content Placeholder 2">
            <a:extLst>
              <a:ext uri="{FF2B5EF4-FFF2-40B4-BE49-F238E27FC236}">
                <a16:creationId xmlns:a16="http://schemas.microsoft.com/office/drawing/2014/main" id="{F2C12CD6-0F47-4384-8C2C-412563790980}"/>
              </a:ext>
            </a:extLst>
          </p:cNvPr>
          <p:cNvSpPr>
            <a:spLocks noGrp="1"/>
          </p:cNvSpPr>
          <p:nvPr>
            <p:ph idx="1"/>
          </p:nvPr>
        </p:nvSpPr>
        <p:spPr/>
        <p:txBody>
          <a:bodyPr>
            <a:normAutofit fontScale="55000" lnSpcReduction="20000"/>
          </a:bodyPr>
          <a:lstStyle/>
          <a:p>
            <a:r>
              <a:rPr lang="en-US" dirty="0"/>
              <a:t>[TODO: Clear taxonomy of distinctions between audio and symbolic]</a:t>
            </a:r>
          </a:p>
          <a:p>
            <a:r>
              <a:rPr lang="en-US" dirty="0"/>
              <a:t>Among the differences between the audio and symbolic music representations, we can find the following:</a:t>
            </a:r>
          </a:p>
          <a:p>
            <a:pPr lvl="1"/>
            <a:r>
              <a:rPr lang="en-US" b="1" dirty="0"/>
              <a:t>Repetition:</a:t>
            </a:r>
            <a:r>
              <a:rPr lang="en-US" dirty="0"/>
              <a:t> Repetitions may be encoded semantically in symbolic music representations (e.g., using a repetition </a:t>
            </a:r>
            <a:r>
              <a:rPr lang="en-US" dirty="0" err="1"/>
              <a:t>barline</a:t>
            </a:r>
            <a:r>
              <a:rPr lang="en-US" dirty="0"/>
              <a:t>), whereas they should be explicit in audio representations</a:t>
            </a:r>
          </a:p>
          <a:p>
            <a:pPr lvl="1"/>
            <a:r>
              <a:rPr lang="en-US" b="1" dirty="0"/>
              <a:t>Ambiguity:</a:t>
            </a:r>
            <a:r>
              <a:rPr lang="en-US" dirty="0"/>
              <a:t> Some of the elements used in symbolic music representations present ambiguities in their note and duration values, for example, arpeggios, trills, grace notes, and other ornaments. If they exist in audio, they are explicit.</a:t>
            </a:r>
          </a:p>
          <a:p>
            <a:pPr lvl="1"/>
            <a:r>
              <a:rPr lang="en-US" b="1" dirty="0"/>
              <a:t>Tempo:</a:t>
            </a:r>
            <a:r>
              <a:rPr lang="en-US" dirty="0"/>
              <a:t> The tempo in symbolic music representations is often fixed and predictable, particularly when the symbolic music representation comes from a digital transcription and not a real performance (e.g., from a person playing a MIDI controller). In audio recordings, tempo will most likely have deviations and changes throughout the piece, particularly when the recording corresponds to a human playing an acoustic instrument. This implies that if the tempo of an audio recording needs to be known, it needs to be estimated.</a:t>
            </a:r>
          </a:p>
          <a:p>
            <a:pPr lvl="1"/>
            <a:r>
              <a:rPr lang="en-US" b="1" dirty="0"/>
              <a:t>Loudness: </a:t>
            </a:r>
            <a:r>
              <a:rPr lang="en-US" dirty="0"/>
              <a:t>Frequently, the variation in loudness is much greater in audio representations than it is in symbolic music representations. Although a guideline of the loudness of a particular piece can be provided in symbolic representations through the annotation of dynamics (e.g., pianissimo, fortissimo), this is unable to characterize the level of detail in which a recorded performance could vary in loudness.</a:t>
            </a:r>
          </a:p>
          <a:p>
            <a:pPr lvl="1"/>
            <a:r>
              <a:rPr lang="en-US" b="1" dirty="0"/>
              <a:t>Timbre: </a:t>
            </a:r>
            <a:r>
              <a:rPr lang="en-US" dirty="0"/>
              <a:t>Different timbre has a significant effect in the audio representation of a musical signal, particularly, in its spectral representation. This is one of the most important distinctions between audio and symbolic music representations. Although a clue of the timbre can be provided in symbolic representations through the encoding of the instrument that is expected to perform the piece, timbre information is otherwise inexistent in symbolic music representations</a:t>
            </a:r>
          </a:p>
          <a:p>
            <a:r>
              <a:rPr lang="en-US" dirty="0"/>
              <a:t>The list presented here is not an exhaustive list of differences between audio and symbolic music representations, but it should give an idea of why researchers have opted to design models tailored towards musical inputs in a specific representation. In the next section, the relevant information for finding musical keys in each representation is discussed.</a:t>
            </a:r>
          </a:p>
          <a:p>
            <a:pPr lvl="1"/>
            <a:endParaRPr lang="en-US" dirty="0"/>
          </a:p>
          <a:p>
            <a:pPr lvl="1"/>
            <a:endParaRPr lang="en-US" dirty="0"/>
          </a:p>
        </p:txBody>
      </p:sp>
    </p:spTree>
    <p:extLst>
      <p:ext uri="{BB962C8B-B14F-4D97-AF65-F5344CB8AC3E}">
        <p14:creationId xmlns:p14="http://schemas.microsoft.com/office/powerpoint/2010/main" val="1388785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2AF31-7C1C-4BEF-A014-AF186F37FB53}"/>
              </a:ext>
            </a:extLst>
          </p:cNvPr>
          <p:cNvSpPr>
            <a:spLocks noGrp="1"/>
          </p:cNvSpPr>
          <p:nvPr>
            <p:ph type="title"/>
          </p:nvPr>
        </p:nvSpPr>
        <p:spPr/>
        <p:txBody>
          <a:bodyPr/>
          <a:lstStyle/>
          <a:p>
            <a:r>
              <a:rPr lang="en-US" dirty="0"/>
              <a:t>Relevant information for finding musical keys</a:t>
            </a:r>
          </a:p>
        </p:txBody>
      </p:sp>
      <p:sp>
        <p:nvSpPr>
          <p:cNvPr id="3" name="Content Placeholder 2">
            <a:extLst>
              <a:ext uri="{FF2B5EF4-FFF2-40B4-BE49-F238E27FC236}">
                <a16:creationId xmlns:a16="http://schemas.microsoft.com/office/drawing/2014/main" id="{019C3D7B-39D0-4C81-A152-90FDEC0E2555}"/>
              </a:ext>
            </a:extLst>
          </p:cNvPr>
          <p:cNvSpPr>
            <a:spLocks noGrp="1"/>
          </p:cNvSpPr>
          <p:nvPr>
            <p:ph idx="1"/>
          </p:nvPr>
        </p:nvSpPr>
        <p:spPr/>
        <p:txBody>
          <a:bodyPr/>
          <a:lstStyle/>
          <a:p>
            <a:r>
              <a:rPr lang="en-US" dirty="0"/>
              <a:t>In symbolic representations, all of the information that could be used to determine the musical key is directly accessible</a:t>
            </a:r>
          </a:p>
          <a:p>
            <a:r>
              <a:rPr lang="en-US" dirty="0"/>
              <a:t>In audio representations, the information that could be used to determine the musical key is not directly accessible</a:t>
            </a:r>
          </a:p>
          <a:p>
            <a:r>
              <a:rPr lang="en-US" dirty="0"/>
              <a:t>This requires to investigate further into the issue of extracting audio features</a:t>
            </a:r>
          </a:p>
        </p:txBody>
      </p:sp>
    </p:spTree>
    <p:extLst>
      <p:ext uri="{BB962C8B-B14F-4D97-AF65-F5344CB8AC3E}">
        <p14:creationId xmlns:p14="http://schemas.microsoft.com/office/powerpoint/2010/main" val="2604939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6F0E7-B5C6-4DEA-9FB8-6A2CAD77AD95}"/>
              </a:ext>
            </a:extLst>
          </p:cNvPr>
          <p:cNvSpPr>
            <a:spLocks noGrp="1"/>
          </p:cNvSpPr>
          <p:nvPr>
            <p:ph type="title"/>
          </p:nvPr>
        </p:nvSpPr>
        <p:spPr/>
        <p:txBody>
          <a:bodyPr/>
          <a:lstStyle/>
          <a:p>
            <a:r>
              <a:rPr lang="en-US" dirty="0"/>
              <a:t>Audio Features</a:t>
            </a:r>
          </a:p>
        </p:txBody>
      </p:sp>
      <p:sp>
        <p:nvSpPr>
          <p:cNvPr id="3" name="Content Placeholder 2">
            <a:extLst>
              <a:ext uri="{FF2B5EF4-FFF2-40B4-BE49-F238E27FC236}">
                <a16:creationId xmlns:a16="http://schemas.microsoft.com/office/drawing/2014/main" id="{4BCE770F-F8EF-4A9A-8D2B-283398B9A8A6}"/>
              </a:ext>
            </a:extLst>
          </p:cNvPr>
          <p:cNvSpPr>
            <a:spLocks noGrp="1"/>
          </p:cNvSpPr>
          <p:nvPr>
            <p:ph idx="1"/>
          </p:nvPr>
        </p:nvSpPr>
        <p:spPr/>
        <p:txBody>
          <a:bodyPr/>
          <a:lstStyle/>
          <a:p>
            <a:r>
              <a:rPr lang="en-US" dirty="0"/>
              <a:t>CUIDADO Project</a:t>
            </a:r>
          </a:p>
          <a:p>
            <a:r>
              <a:rPr lang="en-US" dirty="0"/>
              <a:t>MPEG-7</a:t>
            </a:r>
          </a:p>
          <a:p>
            <a:r>
              <a:rPr lang="en-US" dirty="0"/>
              <a:t>Other taxonomies</a:t>
            </a:r>
          </a:p>
        </p:txBody>
      </p:sp>
    </p:spTree>
    <p:extLst>
      <p:ext uri="{BB962C8B-B14F-4D97-AF65-F5344CB8AC3E}">
        <p14:creationId xmlns:p14="http://schemas.microsoft.com/office/powerpoint/2010/main" val="4155254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D27DF-9E51-42C7-B8E9-4642D19B8816}"/>
              </a:ext>
            </a:extLst>
          </p:cNvPr>
          <p:cNvSpPr>
            <a:spLocks noGrp="1"/>
          </p:cNvSpPr>
          <p:nvPr>
            <p:ph type="title"/>
          </p:nvPr>
        </p:nvSpPr>
        <p:spPr/>
        <p:txBody>
          <a:bodyPr/>
          <a:lstStyle/>
          <a:p>
            <a:r>
              <a:rPr lang="en-US" dirty="0"/>
              <a:t>Tonal features</a:t>
            </a:r>
          </a:p>
        </p:txBody>
      </p:sp>
      <p:sp>
        <p:nvSpPr>
          <p:cNvPr id="3" name="Content Placeholder 2">
            <a:extLst>
              <a:ext uri="{FF2B5EF4-FFF2-40B4-BE49-F238E27FC236}">
                <a16:creationId xmlns:a16="http://schemas.microsoft.com/office/drawing/2014/main" id="{D57A1248-8938-4622-A4A8-B5B09529F27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28093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71DE-68DD-4FDD-8459-33309338BDEE}"/>
              </a:ext>
            </a:extLst>
          </p:cNvPr>
          <p:cNvSpPr>
            <a:spLocks noGrp="1"/>
          </p:cNvSpPr>
          <p:nvPr>
            <p:ph type="title"/>
          </p:nvPr>
        </p:nvSpPr>
        <p:spPr/>
        <p:txBody>
          <a:bodyPr/>
          <a:lstStyle/>
          <a:p>
            <a:r>
              <a:rPr lang="en-US" dirty="0" err="1"/>
              <a:t>Chromagrams</a:t>
            </a:r>
            <a:endParaRPr lang="en-US" dirty="0"/>
          </a:p>
        </p:txBody>
      </p:sp>
      <p:sp>
        <p:nvSpPr>
          <p:cNvPr id="3" name="Content Placeholder 2">
            <a:extLst>
              <a:ext uri="{FF2B5EF4-FFF2-40B4-BE49-F238E27FC236}">
                <a16:creationId xmlns:a16="http://schemas.microsoft.com/office/drawing/2014/main" id="{2BBE0D20-6B7A-4581-B0DE-B814AFDBA760}"/>
              </a:ext>
            </a:extLst>
          </p:cNvPr>
          <p:cNvSpPr>
            <a:spLocks noGrp="1"/>
          </p:cNvSpPr>
          <p:nvPr>
            <p:ph idx="1"/>
          </p:nvPr>
        </p:nvSpPr>
        <p:spPr/>
        <p:txBody>
          <a:bodyPr/>
          <a:lstStyle/>
          <a:p>
            <a:r>
              <a:rPr lang="en-US" dirty="0"/>
              <a:t>Also known as Harmonic Pitch-class profiles (HPCP), Pitch-class profiles (PCP), chroma features, and other names</a:t>
            </a:r>
          </a:p>
          <a:p>
            <a:r>
              <a:rPr lang="en-US" dirty="0"/>
              <a:t>They are robust</a:t>
            </a:r>
          </a:p>
          <a:p>
            <a:r>
              <a:rPr lang="en-US" dirty="0"/>
              <a:t>They have successfully been applied to keys</a:t>
            </a:r>
          </a:p>
          <a:p>
            <a:r>
              <a:rPr lang="en-US" dirty="0"/>
              <a:t>They have shown correlation with perception of tonality</a:t>
            </a:r>
          </a:p>
          <a:p>
            <a:r>
              <a:rPr lang="en-US" dirty="0"/>
              <a:t>There are many libraries, people have tested them and they seem congruent with each other (implementation robust)</a:t>
            </a:r>
          </a:p>
        </p:txBody>
      </p:sp>
    </p:spTree>
    <p:extLst>
      <p:ext uri="{BB962C8B-B14F-4D97-AF65-F5344CB8AC3E}">
        <p14:creationId xmlns:p14="http://schemas.microsoft.com/office/powerpoint/2010/main" val="578181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E934-EE06-4832-B41B-63FFB6C38483}"/>
              </a:ext>
            </a:extLst>
          </p:cNvPr>
          <p:cNvSpPr>
            <a:spLocks noGrp="1"/>
          </p:cNvSpPr>
          <p:nvPr>
            <p:ph type="title"/>
          </p:nvPr>
        </p:nvSpPr>
        <p:spPr/>
        <p:txBody>
          <a:bodyPr/>
          <a:lstStyle/>
          <a:p>
            <a:r>
              <a:rPr lang="en-US" dirty="0"/>
              <a:t>Robustness of </a:t>
            </a:r>
            <a:r>
              <a:rPr lang="en-US" dirty="0" err="1"/>
              <a:t>chromagrams</a:t>
            </a:r>
            <a:endParaRPr lang="en-US" dirty="0"/>
          </a:p>
        </p:txBody>
      </p:sp>
      <p:sp>
        <p:nvSpPr>
          <p:cNvPr id="3" name="Content Placeholder 2">
            <a:extLst>
              <a:ext uri="{FF2B5EF4-FFF2-40B4-BE49-F238E27FC236}">
                <a16:creationId xmlns:a16="http://schemas.microsoft.com/office/drawing/2014/main" id="{AB947523-5A4F-4641-B7E4-2092A42FBE2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80014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C3E7-F594-4F2C-B1EA-61955ED1657B}"/>
              </a:ext>
            </a:extLst>
          </p:cNvPr>
          <p:cNvSpPr>
            <a:spLocks noGrp="1"/>
          </p:cNvSpPr>
          <p:nvPr>
            <p:ph type="title"/>
          </p:nvPr>
        </p:nvSpPr>
        <p:spPr/>
        <p:txBody>
          <a:bodyPr/>
          <a:lstStyle/>
          <a:p>
            <a:r>
              <a:rPr lang="en-US" dirty="0"/>
              <a:t>Tested degradations on </a:t>
            </a:r>
            <a:r>
              <a:rPr lang="en-US" dirty="0" err="1"/>
              <a:t>chromagrams</a:t>
            </a:r>
            <a:endParaRPr lang="en-US" dirty="0"/>
          </a:p>
        </p:txBody>
      </p:sp>
      <p:sp>
        <p:nvSpPr>
          <p:cNvPr id="3" name="Content Placeholder 2">
            <a:extLst>
              <a:ext uri="{FF2B5EF4-FFF2-40B4-BE49-F238E27FC236}">
                <a16:creationId xmlns:a16="http://schemas.microsoft.com/office/drawing/2014/main" id="{C20DBD26-3C95-475F-80E0-614D5B5348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4004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339</TotalTime>
  <Words>906</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Q4</vt:lpstr>
      <vt:lpstr>Music representations</vt:lpstr>
      <vt:lpstr>Difference between audio and symbolic music representations</vt:lpstr>
      <vt:lpstr>Relevant information for finding musical keys</vt:lpstr>
      <vt:lpstr>Audio Features</vt:lpstr>
      <vt:lpstr>Tonal features</vt:lpstr>
      <vt:lpstr>Chromagrams</vt:lpstr>
      <vt:lpstr>Robustness of chromagrams</vt:lpstr>
      <vt:lpstr>Tested degradations on chromagrams</vt:lpstr>
      <vt:lpstr>Untested degradations on chromagrams</vt:lpstr>
      <vt:lpstr>Proposed robustness experiments on chromagrams</vt:lpstr>
      <vt:lpstr>Testing chromagram robustness in key-finding models based on machine learning</vt:lpstr>
      <vt:lpstr>Are there other features that we should consider?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Q4</dc:title>
  <dc:creator>Néstor Nápoles</dc:creator>
  <cp:lastModifiedBy>Néstor Nápoles</cp:lastModifiedBy>
  <cp:revision>28</cp:revision>
  <dcterms:created xsi:type="dcterms:W3CDTF">2019-10-11T13:18:44Z</dcterms:created>
  <dcterms:modified xsi:type="dcterms:W3CDTF">2019-10-15T20:16:41Z</dcterms:modified>
</cp:coreProperties>
</file>