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C85A4-0A0C-4819-8723-3F4DF4373D69}" v="1952" dt="2019-10-16T18:41:06.844"/>
    <p1510:client id="{3E684135-9579-5280-A440-FB12955F550B}" v="4862" dt="2019-10-11T18:44:37.264"/>
    <p1510:client id="{FADA8DFE-EA4C-64D4-FE27-537C9D8F6FDE}" v="1413" dt="2019-10-16T21:41:58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C216-C0DD-4A9D-8E8E-B62939E67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DACE7-8445-4E62-88F3-5AEAB9429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AB98-229F-4BB7-9CAC-8CC3A1E0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5008A-61D3-4294-93EE-4EA522E4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07946-661A-4854-B69F-886EF1A5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7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B11E-92EB-4E58-A8FC-210F1B1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AE2EA-13C8-4675-A555-D13BD88FE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B72B-A459-4C61-978E-373FF01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3021-08CB-4A53-A45E-D67A69A5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44336-8FC6-45ED-BE6F-5E72AFE7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2F3A6-5C94-4C0C-8E9A-C6623DA11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AA6CC-50BB-4079-8793-AB8E1309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29117-9AAE-4022-99EA-2E997826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A519B-6470-4777-8BFF-89EB71D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B39A-07E2-41D4-81EE-4AEE7D71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8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AD45-F088-4194-8C91-75B7143F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F9DE-86F5-4D29-81F4-F2FE95B2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2D589-B671-4413-A2C0-46815DBD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A1645-E4AD-4CBF-BEB8-7DB47A8E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454D2-1FBA-473D-B481-A10F7E1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5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1A7A-9816-4628-9F1B-32E703C2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0E8C4-928F-4BFA-96B1-D765EE33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A521F-7AAC-438B-8A5E-75B36EF4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A442-BFF3-4E25-8E4C-058DA5AC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C0CF-6F31-40C4-B3F5-9046EFAC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8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8F33-AAF5-4D9E-9C94-96A0C847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4F03-E6CF-4ED7-B236-8440C4947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1AE54-15AB-4C7D-BFFA-ECDD4EB28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B958-5507-40EE-B5B7-48502889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18CC1-71F8-49C6-BE9E-8F54D237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6B5D3-912A-4AB4-A828-F2440A8E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5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8B85-1EB5-4061-8FA8-C4EC89F5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703E-1E9F-4B5D-95A5-128B4DF3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962FD-27B5-40E4-AB02-81EBAE7F2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6187C-A699-4EA0-B702-B1B98FC89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27CE-C4FB-43B5-9DE0-CB412EA2D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73270-18B9-4A0F-810D-E781BF4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CA57C-DF34-4D2A-8593-17F641EC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4E2B4-521B-4A08-AE68-33462BED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5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A00E-8523-4172-BB8B-DE97D342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5EBB7-8617-45E5-9B86-6B3BD8DB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51D8A-0CC9-411C-9552-7076F27E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E015-F4B7-4856-A3DD-013A76B4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4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1F725-C672-4B2A-9409-6AAF4EEC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C9AE8-1596-4CFD-9A6A-847FF0F8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84320-66D6-4A7D-8D82-40022B51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6F4F-A1DC-46E8-9B1A-4E601E0F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C375-95F2-45DF-B6EF-F775AA0AC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AB918-2906-4454-9FDB-4591A7C7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60A0-14A1-4C93-B2D2-CAFC6FFF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CAFF-26DA-4BE1-83CD-E069D90E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A6E86-29B1-4D63-84CC-0A50836B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7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1739-AEC4-40B1-8657-5559F7AF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B501B-CFA0-44A8-A5B5-BA86C97CE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55FB3-3F1E-4FD1-A6C5-E52D519D9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F6BD7-C9E3-4650-8E8C-9AC24187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F2FEF-CD03-4FB2-8AD2-B7E09018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B085-02C1-4B77-8E96-324F4FD9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5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74CA5-54B0-4AB7-BF08-0C6122A2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0B7A3-25EB-446F-B383-77231CAB2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ACCD-50E3-4BA8-97A2-196713890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9A0D-6FFB-436E-ADDC-952D6B64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0B5E-2560-4F02-8D85-B819FF375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8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Why does key-finding matter? Give examples of questions one could ask of a symbolic corpus that require key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6FA-E92A-440E-8DC0-CC71DCC7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key finding?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DE14-366F-4D56-ACB3-A03100FB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refer to key-finding as the process of determining the key of a musical piece, for example, the key that is written on the title of the piece</a:t>
            </a:r>
          </a:p>
          <a:p>
            <a:r>
              <a:rPr lang="en-US" dirty="0">
                <a:cs typeface="Calibri"/>
              </a:rPr>
              <a:t>Furthermore, a key-finding model is an algorithm that allows us to determine that key automatically given a digital representation of the piece of music (see Question 4 for a more extensive review of digital representations of music)</a:t>
            </a:r>
          </a:p>
        </p:txBody>
      </p:sp>
    </p:spTree>
    <p:extLst>
      <p:ext uri="{BB962C8B-B14F-4D97-AF65-F5344CB8AC3E}">
        <p14:creationId xmlns:p14="http://schemas.microsoft.com/office/powerpoint/2010/main" val="169583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A319-444A-48AE-AFAA-2EACAEC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Applications of global key finding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4475-C8D9-4DCE-A84F-2BD9D451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of the utilities of key-finding algorithms are music classification, music cataloguing, and harmonic mixing for DJs</a:t>
            </a:r>
            <a:endParaRPr lang="en-US" dirty="0"/>
          </a:p>
          <a:p>
            <a:r>
              <a:rPr lang="en-US" dirty="0">
                <a:cs typeface="Calibri"/>
              </a:rPr>
              <a:t>These applications appear frequently across the literature of key-finding models</a:t>
            </a:r>
            <a:endParaRPr lang="en-US"/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42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77D5-3C98-4D26-8105-7BE9FBD2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Applications of local key finding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99D5-B07F-4C98-8F09-CAF4CFF6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Although not as frequently mentioned as the applications of global keys, researchers have also found useful applications for local key-finding models across the field of Music Information Retrieval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Structural segmentation of the music</a:t>
            </a:r>
          </a:p>
          <a:p>
            <a:pPr lvl="1"/>
            <a:r>
              <a:rPr lang="en-US" dirty="0">
                <a:cs typeface="Calibri"/>
              </a:rPr>
              <a:t>Roman numeral analysis</a:t>
            </a:r>
          </a:p>
          <a:p>
            <a:pPr lvl="1"/>
            <a:r>
              <a:rPr lang="en-US" dirty="0">
                <a:cs typeface="Calibri"/>
              </a:rPr>
              <a:t>Pitch-spelling algorithms</a:t>
            </a:r>
          </a:p>
          <a:p>
            <a:pPr lvl="1"/>
            <a:r>
              <a:rPr lang="en-US" dirty="0">
                <a:cs typeface="Calibri"/>
              </a:rPr>
              <a:t>Chord labelling</a:t>
            </a:r>
          </a:p>
          <a:p>
            <a:pPr lvl="1"/>
            <a:r>
              <a:rPr lang="en-US" dirty="0">
                <a:cs typeface="Calibri"/>
              </a:rPr>
              <a:t>Visualizing music</a:t>
            </a:r>
          </a:p>
          <a:p>
            <a:r>
              <a:rPr lang="en-US" dirty="0">
                <a:cs typeface="Calibri"/>
              </a:rPr>
              <a:t>Local key-finding models and their applications are, nevertheless, less common. Mainly, because local key-finding models are very difficult to evaluate. On the other hand, global key-finding models are relatively easier to evaluate quantitatively, and have become more popular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136601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163-C05B-4269-B9BF-F57E2701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Going further into new 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2540C-95A5-4CD8-9090-97F04EBC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Sapp studied tonality through the computation of a key-finding model at different window lengths of a piece of music</a:t>
            </a:r>
          </a:p>
          <a:p>
            <a:r>
              <a:rPr lang="en-US" dirty="0">
                <a:cs typeface="Calibri"/>
              </a:rPr>
              <a:t>From the tonal regions obtained, he categorized different regions as either chords, tonicizations, and modulations</a:t>
            </a:r>
          </a:p>
          <a:p>
            <a:r>
              <a:rPr lang="en-US" dirty="0">
                <a:cs typeface="Calibri"/>
              </a:rPr>
              <a:t>How do we know this is true?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1914CBC-9191-4AF7-929F-652B1C61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6" y="4214728"/>
            <a:ext cx="4329953" cy="24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EF2A-8E3E-4229-B163-4A85930C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Concrete questions we can ask in a corpus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0119-BE76-4C71-926A-A0A7AD7F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How many changes of key (modulations) happen in a given piece?</a:t>
            </a:r>
          </a:p>
          <a:p>
            <a:r>
              <a:rPr lang="en-US" dirty="0">
                <a:cs typeface="Calibri"/>
              </a:rPr>
              <a:t>How many tonicizations happen in a given piece?</a:t>
            </a:r>
          </a:p>
          <a:p>
            <a:r>
              <a:rPr lang="en-US" dirty="0">
                <a:cs typeface="Calibri"/>
              </a:rPr>
              <a:t>How many of those were annotated by a human annotator?</a:t>
            </a:r>
          </a:p>
          <a:p>
            <a:r>
              <a:rPr lang="en-US" dirty="0">
                <a:cs typeface="Calibri"/>
              </a:rPr>
              <a:t>How many of those overlapped or mismatched between annotators?</a:t>
            </a:r>
          </a:p>
          <a:p>
            <a:r>
              <a:rPr lang="en-US" dirty="0">
                <a:cs typeface="Calibri"/>
              </a:rPr>
              <a:t>How many of those were found by local key estimation algorithms?</a:t>
            </a:r>
          </a:p>
          <a:p>
            <a:r>
              <a:rPr lang="en-US" dirty="0">
                <a:cs typeface="Calibri"/>
              </a:rPr>
              <a:t>How many of those end in a Perfect Authentic Cadence or confirm other structural cues mentioned in music theory?</a:t>
            </a:r>
          </a:p>
          <a:p>
            <a:r>
              <a:rPr lang="en-US" dirty="0">
                <a:cs typeface="Calibri"/>
              </a:rPr>
              <a:t>How many times does the local key mismatch the global key of the beginning of the piece?</a:t>
            </a:r>
          </a:p>
          <a:p>
            <a:r>
              <a:rPr lang="en-US" dirty="0">
                <a:cs typeface="Calibri"/>
              </a:rPr>
              <a:t>How many times does the local key mismatch the global key of the end of the piece?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9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F697-D034-4753-A6C8-3A86E841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is key-finding actually useful?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A3DA-4739-4258-9171-41647895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It is maybe as complex as harmonic analysis, but in certain aspects it is simpler</a:t>
            </a:r>
          </a:p>
          <a:p>
            <a:pPr lvl="1"/>
            <a:r>
              <a:rPr lang="en-US" dirty="0">
                <a:cs typeface="Calibri"/>
              </a:rPr>
              <a:t>Simpler to annotate</a:t>
            </a:r>
          </a:p>
          <a:p>
            <a:pPr lvl="1"/>
            <a:r>
              <a:rPr lang="en-US" dirty="0">
                <a:cs typeface="Calibri"/>
              </a:rPr>
              <a:t>Simpler to evaluate</a:t>
            </a:r>
          </a:p>
          <a:p>
            <a:pPr lvl="1"/>
            <a:r>
              <a:rPr lang="en-US" dirty="0">
                <a:cs typeface="Calibri"/>
              </a:rPr>
              <a:t>At least for tonal music, there is usually a common ground (major-minor paradigm) whereas in harmony, there are multiple systems of annotation and subsystems within those systems</a:t>
            </a:r>
          </a:p>
          <a:p>
            <a:r>
              <a:rPr lang="en-US" dirty="0">
                <a:cs typeface="Calibri"/>
              </a:rPr>
              <a:t>Because it allows us to challenge music theoretical assumptions about tonality</a:t>
            </a:r>
            <a:endParaRPr lang="en-US"/>
          </a:p>
          <a:p>
            <a:r>
              <a:rPr lang="en-US" dirty="0">
                <a:cs typeface="Calibri"/>
              </a:rPr>
              <a:t>Because when we want to apply music-theoretical frameworks to large volumes of data and quantify their generalization, they fail</a:t>
            </a:r>
          </a:p>
          <a:p>
            <a:r>
              <a:rPr lang="en-US" dirty="0">
                <a:cs typeface="Calibri"/>
              </a:rPr>
              <a:t>Key-finding is a </a:t>
            </a:r>
            <a:r>
              <a:rPr lang="en-US" i="1" dirty="0">
                <a:cs typeface="Calibri"/>
              </a:rPr>
              <a:t>debugging tool </a:t>
            </a:r>
            <a:r>
              <a:rPr lang="en-US" dirty="0">
                <a:cs typeface="Calibri"/>
              </a:rPr>
              <a:t>for music theory</a:t>
            </a:r>
          </a:p>
          <a:p>
            <a:r>
              <a:rPr lang="en-US" dirty="0">
                <a:cs typeface="Calibri"/>
              </a:rPr>
              <a:t>Visualizing the tonal structure of a piece</a:t>
            </a:r>
          </a:p>
          <a:p>
            <a:pPr lvl="1"/>
            <a:r>
              <a:rPr lang="en-US" dirty="0">
                <a:cs typeface="Calibri"/>
              </a:rPr>
              <a:t>Wait, is that the real "tonal structure of the piece"? How do we know?</a:t>
            </a:r>
          </a:p>
          <a:p>
            <a:pPr lvl="1"/>
            <a:r>
              <a:rPr lang="en-US" dirty="0">
                <a:cs typeface="Calibri"/>
              </a:rPr>
              <a:t>Let's make some studies, let's ask people to write down the modulations within a piece</a:t>
            </a:r>
          </a:p>
          <a:p>
            <a:pPr lvl="1"/>
            <a:r>
              <a:rPr lang="en-US" dirty="0">
                <a:cs typeface="Calibri"/>
              </a:rPr>
              <a:t>Then, it forces us to create ground truth for that phenomenon</a:t>
            </a:r>
          </a:p>
          <a:p>
            <a:pPr lvl="1"/>
            <a:r>
              <a:rPr lang="en-US" dirty="0">
                <a:cs typeface="Calibri"/>
              </a:rPr>
              <a:t>To study it, to understand it, and test it with our debugging tools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0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6F68-CC57-409F-8212-E75E38B3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else can be done?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7163-B33A-4FFC-B9AF-CA027D63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 err="1">
                <a:cs typeface="Calibri"/>
              </a:rPr>
              <a:t>Krumhansl</a:t>
            </a:r>
            <a:r>
              <a:rPr lang="en-US" dirty="0">
                <a:cs typeface="Calibri"/>
              </a:rPr>
              <a:t> and Kessler made a landmark when they introduced the probe-tone technique</a:t>
            </a:r>
          </a:p>
          <a:p>
            <a:r>
              <a:rPr lang="en-US" dirty="0">
                <a:cs typeface="Calibri"/>
              </a:rPr>
              <a:t>A landmark not because of their results, which are good, but because of the criticism they generated</a:t>
            </a:r>
          </a:p>
          <a:p>
            <a:r>
              <a:rPr lang="en-US" dirty="0">
                <a:cs typeface="Calibri"/>
              </a:rPr>
              <a:t>The distributional approach challenges our notions of music theory and how music works</a:t>
            </a:r>
          </a:p>
          <a:p>
            <a:r>
              <a:rPr lang="en-US" dirty="0">
                <a:cs typeface="Calibri"/>
              </a:rPr>
              <a:t>And that is good, we need to test it, we need to be skeptical of rooted concepts like "tonicization", "modulation", and "functional harmony" even if they have been there for a while</a:t>
            </a:r>
          </a:p>
          <a:p>
            <a:r>
              <a:rPr lang="en-US" dirty="0">
                <a:cs typeface="Calibri"/>
              </a:rPr>
              <a:t>We had to be skeptical of Newton's laws if we wanted to move forward</a:t>
            </a:r>
          </a:p>
          <a:p>
            <a:r>
              <a:rPr lang="en-US" dirty="0">
                <a:cs typeface="Calibri"/>
              </a:rPr>
              <a:t>Music theory is the development of the best generalization, not the truth, and we always aim for the truth</a:t>
            </a:r>
          </a:p>
          <a:p>
            <a:r>
              <a:rPr lang="en-US" dirty="0">
                <a:cs typeface="Calibri"/>
              </a:rPr>
              <a:t>The best generalization is our most useful tool in the quest for the truth, until it is not, and we find a better generalization</a:t>
            </a:r>
          </a:p>
          <a:p>
            <a:r>
              <a:rPr lang="en-US" dirty="0">
                <a:cs typeface="Calibri"/>
              </a:rPr>
              <a:t>Just like machine learning models do</a:t>
            </a:r>
          </a:p>
          <a:p>
            <a:r>
              <a:rPr lang="en-US" dirty="0">
                <a:cs typeface="Calibri"/>
              </a:rPr>
              <a:t>We need to think more of ourselves like machines that are training themselves for centuries, except that we are smarter than machines, we can always depart in the quest of a better local minima!</a:t>
            </a:r>
          </a:p>
        </p:txBody>
      </p:sp>
    </p:spTree>
    <p:extLst>
      <p:ext uri="{BB962C8B-B14F-4D97-AF65-F5344CB8AC3E}">
        <p14:creationId xmlns:p14="http://schemas.microsoft.com/office/powerpoint/2010/main" val="8720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636</Words>
  <Application>Microsoft Office PowerPoint</Application>
  <PresentationFormat>Widescreen</PresentationFormat>
  <Paragraphs>51</Paragraphs>
  <Slides>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Q5</vt:lpstr>
      <vt:lpstr>What is key finding?</vt:lpstr>
      <vt:lpstr>Applications of global key finding</vt:lpstr>
      <vt:lpstr>Applications of local key finding</vt:lpstr>
      <vt:lpstr>Going further into new research questions</vt:lpstr>
      <vt:lpstr>Concrete questions we can ask in a corpus</vt:lpstr>
      <vt:lpstr>Why is key-finding actually useful?</vt:lpstr>
      <vt:lpstr>What else can be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Néstor Nápoles</cp:lastModifiedBy>
  <cp:revision>571</cp:revision>
  <dcterms:created xsi:type="dcterms:W3CDTF">2013-07-15T20:26:40Z</dcterms:created>
  <dcterms:modified xsi:type="dcterms:W3CDTF">2019-10-16T21:42:00Z</dcterms:modified>
</cp:coreProperties>
</file>