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64" r:id="rId3"/>
    <p:sldId id="257" r:id="rId4"/>
    <p:sldId id="265" r:id="rId5"/>
    <p:sldId id="258" r:id="rId6"/>
    <p:sldId id="261" r:id="rId7"/>
    <p:sldId id="259"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906C-C0A1-4FC3-93B2-1C9F3CBD3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F722E-5E46-4E6F-8369-4B2203939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833C50-4203-47C9-AD2B-E33438DA6B68}"/>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F40D49F5-F6CF-4207-990F-BABB20E8AB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EF9493-5441-47D1-8383-2256A742146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1845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A664-257F-498A-9262-0FECC182F7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3EB7C7-AF58-40BB-97C2-D2E6D2FD0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8827-FFF1-41A4-8CC7-6A58711CBE4C}"/>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5427AB3E-F922-4F3D-80B7-75D8A0BA7C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EABA96-5F53-4EFE-9BE4-0AE2A59C06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0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7BB93-4551-4627-B251-8BA19A8390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92856C-AD9D-4226-87E5-8BDAEC3F8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81A36-2227-4010-B7BC-49218C911E63}"/>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F356C382-4082-4CEB-A9D1-EF5A23E5F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0AE1EB-574F-4500-81D4-383407CAAC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8921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6436-E7E4-4A08-803E-C8B85B77F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5A312-56B6-44D3-B1D0-09B2E378D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91673-9538-4052-9DBF-6374DE3F671B}"/>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ABD61AC5-55E4-457D-A56C-4E0C31D7F0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AA5EB9-B529-4BEC-84F3-DC8C17DC10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44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943-8B18-445E-A823-7EF0CBA2C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D405AC-7DB6-4F3D-8846-505E7A159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80BF3-109E-436E-BD24-19316E040AB6}"/>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FB0DB5C9-5CF3-4E1C-92EA-0EB42A1412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BCA654-8777-4569-8284-2E27AE3948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34673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6AF6-5F6C-4307-B055-2FFBB0D2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2E665-67A8-46FB-A639-80D7C9325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1FA0F8-0200-44D6-864B-99E15BA9B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B446C-029D-4766-828B-16AA008EE4BD}"/>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6" name="Footer Placeholder 5">
            <a:extLst>
              <a:ext uri="{FF2B5EF4-FFF2-40B4-BE49-F238E27FC236}">
                <a16:creationId xmlns:a16="http://schemas.microsoft.com/office/drawing/2014/main" id="{0959D36B-145F-4363-8969-7101E43CBC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0E1541-C95F-48BD-A876-BD8F0AC0F4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54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4B16-E842-4792-8129-D72F48585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E3C6C-1883-4107-B404-DFA144E57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AC4D7-9248-446F-A189-851F6BD8C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A881C6-07E5-4E96-A385-F7D57AAF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8A965-AA40-45C9-A48B-6CA96ED8C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C1AEB8-18EF-4132-A9AF-6EEC78AE7A1E}"/>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8" name="Footer Placeholder 7">
            <a:extLst>
              <a:ext uri="{FF2B5EF4-FFF2-40B4-BE49-F238E27FC236}">
                <a16:creationId xmlns:a16="http://schemas.microsoft.com/office/drawing/2014/main" id="{21419131-D376-4832-953E-C2DE3CF620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173DE6D-31F3-4ABB-AC88-D937D89862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94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BC8C-DF8B-40F4-804F-5FF3FEDC4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61CBC-8DC3-42E0-BEFB-8B7DCC629C9A}"/>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4" name="Footer Placeholder 3">
            <a:extLst>
              <a:ext uri="{FF2B5EF4-FFF2-40B4-BE49-F238E27FC236}">
                <a16:creationId xmlns:a16="http://schemas.microsoft.com/office/drawing/2014/main" id="{A728C51E-5D3D-48FB-A223-63720D924B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C67F018-E3C6-40F6-AEA4-E41B581A34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43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37A33-AE9E-43BF-ABEE-04856381CF58}"/>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3" name="Footer Placeholder 2">
            <a:extLst>
              <a:ext uri="{FF2B5EF4-FFF2-40B4-BE49-F238E27FC236}">
                <a16:creationId xmlns:a16="http://schemas.microsoft.com/office/drawing/2014/main" id="{72272FF2-B0FC-4CA1-90AB-B71D3AE910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B4CD15-EBAA-4E9C-BD42-5A74A8F4AF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65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6725-FB65-4DF1-A5A4-79C4A9566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36F329-AC8C-41BC-97B4-2DD12D200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C43B69-4041-4950-BE55-A8BD0A475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2C195-EE08-4B3C-BA51-FB4478E202DF}"/>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6" name="Footer Placeholder 5">
            <a:extLst>
              <a:ext uri="{FF2B5EF4-FFF2-40B4-BE49-F238E27FC236}">
                <a16:creationId xmlns:a16="http://schemas.microsoft.com/office/drawing/2014/main" id="{C37C44B2-BC11-43F8-A37E-8B2F7A0F05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773B73-0AB3-47BD-8741-F433DCAAEB4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68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CDCC-7F7F-495C-B9EB-D13377E08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4598E-9BDE-41EA-B3A1-8C3C5E672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A5A74C-B506-453E-A09F-DBC4BC406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48C56-9BA9-4D72-B9E1-6BC99030356D}"/>
              </a:ext>
            </a:extLst>
          </p:cNvPr>
          <p:cNvSpPr>
            <a:spLocks noGrp="1"/>
          </p:cNvSpPr>
          <p:nvPr>
            <p:ph type="dt" sz="half" idx="10"/>
          </p:nvPr>
        </p:nvSpPr>
        <p:spPr/>
        <p:txBody>
          <a:bodyPr/>
          <a:lstStyle/>
          <a:p>
            <a:fld id="{B61BEF0D-F0BB-DE4B-95CE-6DB70DBA9567}" type="datetimeFigureOut">
              <a:rPr lang="en-US" smtClean="0"/>
              <a:pPr/>
              <a:t>10/18/2019</a:t>
            </a:fld>
            <a:endParaRPr lang="en-US" dirty="0"/>
          </a:p>
        </p:txBody>
      </p:sp>
      <p:sp>
        <p:nvSpPr>
          <p:cNvPr id="6" name="Footer Placeholder 5">
            <a:extLst>
              <a:ext uri="{FF2B5EF4-FFF2-40B4-BE49-F238E27FC236}">
                <a16:creationId xmlns:a16="http://schemas.microsoft.com/office/drawing/2014/main" id="{C3F1C4C6-4370-4C49-9119-26847026C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6340B3-786D-4EB2-AB2B-EDF8DFF12D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620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44C28-4867-4612-A9AD-E542D08B1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60D9D-6A63-4796-9FFC-6A1ECD62D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188CF-3635-4B37-89B9-BAE041D77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10/18/2019</a:t>
            </a:fld>
            <a:endParaRPr lang="en-US" dirty="0"/>
          </a:p>
        </p:txBody>
      </p:sp>
      <p:sp>
        <p:nvSpPr>
          <p:cNvPr id="5" name="Footer Placeholder 4">
            <a:extLst>
              <a:ext uri="{FF2B5EF4-FFF2-40B4-BE49-F238E27FC236}">
                <a16:creationId xmlns:a16="http://schemas.microsoft.com/office/drawing/2014/main" id="{6E24A936-1DEB-49D5-9C73-F813D4ED0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BD0A66-0DF3-45E2-8FD9-013720D4E4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31362"/>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6B-B5C5-423D-87E5-30AAE80CA8E6}"/>
              </a:ext>
            </a:extLst>
          </p:cNvPr>
          <p:cNvSpPr>
            <a:spLocks noGrp="1"/>
          </p:cNvSpPr>
          <p:nvPr>
            <p:ph type="ctrTitle"/>
          </p:nvPr>
        </p:nvSpPr>
        <p:spPr/>
        <p:txBody>
          <a:bodyPr>
            <a:normAutofit/>
          </a:bodyPr>
          <a:lstStyle/>
          <a:p>
            <a:r>
              <a:rPr lang="en-US" dirty="0"/>
              <a:t>Q6</a:t>
            </a:r>
          </a:p>
        </p:txBody>
      </p:sp>
      <p:sp>
        <p:nvSpPr>
          <p:cNvPr id="3" name="Subtitle 2">
            <a:extLst>
              <a:ext uri="{FF2B5EF4-FFF2-40B4-BE49-F238E27FC236}">
                <a16:creationId xmlns:a16="http://schemas.microsoft.com/office/drawing/2014/main" id="{E565188D-719F-4C15-A98E-08A4C81B3825}"/>
              </a:ext>
            </a:extLst>
          </p:cNvPr>
          <p:cNvSpPr>
            <a:spLocks noGrp="1"/>
          </p:cNvSpPr>
          <p:nvPr>
            <p:ph type="subTitle" idx="1"/>
          </p:nvPr>
        </p:nvSpPr>
        <p:spPr/>
        <p:txBody>
          <a:bodyPr/>
          <a:lstStyle/>
          <a:p>
            <a:r>
              <a:rPr lang="en-US" dirty="0"/>
              <a:t>How does one deal with the problem of local key v. global key. (i.e., tonicization, modulation, and the key of the whole movement) in symbolic music analysis?</a:t>
            </a:r>
          </a:p>
        </p:txBody>
      </p:sp>
    </p:spTree>
    <p:extLst>
      <p:ext uri="{BB962C8B-B14F-4D97-AF65-F5344CB8AC3E}">
        <p14:creationId xmlns:p14="http://schemas.microsoft.com/office/powerpoint/2010/main" val="172935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439C-949C-4A26-B2BF-0E63EFCCCCBC}"/>
              </a:ext>
            </a:extLst>
          </p:cNvPr>
          <p:cNvSpPr>
            <a:spLocks noGrp="1"/>
          </p:cNvSpPr>
          <p:nvPr>
            <p:ph type="title"/>
          </p:nvPr>
        </p:nvSpPr>
        <p:spPr/>
        <p:txBody>
          <a:bodyPr/>
          <a:lstStyle/>
          <a:p>
            <a:r>
              <a:rPr lang="en-US" dirty="0"/>
              <a:t>Proposed way of dealing with these issues in the future</a:t>
            </a:r>
          </a:p>
        </p:txBody>
      </p:sp>
      <p:sp>
        <p:nvSpPr>
          <p:cNvPr id="3" name="Content Placeholder 2">
            <a:extLst>
              <a:ext uri="{FF2B5EF4-FFF2-40B4-BE49-F238E27FC236}">
                <a16:creationId xmlns:a16="http://schemas.microsoft.com/office/drawing/2014/main" id="{F1C06128-7198-4A19-8D36-BE008281323E}"/>
              </a:ext>
            </a:extLst>
          </p:cNvPr>
          <p:cNvSpPr>
            <a:spLocks noGrp="1"/>
          </p:cNvSpPr>
          <p:nvPr>
            <p:ph idx="1"/>
          </p:nvPr>
        </p:nvSpPr>
        <p:spPr/>
        <p:txBody>
          <a:bodyPr>
            <a:normAutofit/>
          </a:bodyPr>
          <a:lstStyle/>
          <a:p>
            <a:r>
              <a:rPr lang="en-US" dirty="0"/>
              <a:t>A sequence of music is a sequence of musical input nodes</a:t>
            </a:r>
          </a:p>
          <a:p>
            <a:pPr lvl="1"/>
            <a:r>
              <a:rPr lang="en-US" dirty="0"/>
              <a:t>If we talk about symbolic: the sequence is a sequence of notes and rest symbols</a:t>
            </a:r>
          </a:p>
          <a:p>
            <a:pPr lvl="1"/>
            <a:r>
              <a:rPr lang="en-US" dirty="0"/>
              <a:t>IF we talk about audio: The sequence is a sequence of audio frames and their FFT output</a:t>
            </a:r>
          </a:p>
          <a:p>
            <a:r>
              <a:rPr lang="en-US" dirty="0"/>
              <a:t>How long is that sequence? As long as it is relevant for a particular analysis </a:t>
            </a:r>
          </a:p>
          <a:p>
            <a:r>
              <a:rPr lang="en-US" dirty="0"/>
              <a:t>A local key is a key that explains the key of the minimum node of that sequence</a:t>
            </a:r>
          </a:p>
          <a:p>
            <a:r>
              <a:rPr lang="en-US" dirty="0"/>
              <a:t>A global key is a key that explains the key of the sequence itself</a:t>
            </a:r>
          </a:p>
          <a:p>
            <a:endParaRPr lang="en-US" dirty="0"/>
          </a:p>
        </p:txBody>
      </p:sp>
    </p:spTree>
    <p:extLst>
      <p:ext uri="{BB962C8B-B14F-4D97-AF65-F5344CB8AC3E}">
        <p14:creationId xmlns:p14="http://schemas.microsoft.com/office/powerpoint/2010/main" val="299968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C824-CEB9-4D1A-A3F0-894AEBE57E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C022A2-59F3-46A6-B950-7EB7695CE28E}"/>
              </a:ext>
            </a:extLst>
          </p:cNvPr>
          <p:cNvSpPr>
            <a:spLocks noGrp="1"/>
          </p:cNvSpPr>
          <p:nvPr>
            <p:ph idx="1"/>
          </p:nvPr>
        </p:nvSpPr>
        <p:spPr/>
        <p:txBody>
          <a:bodyPr/>
          <a:lstStyle/>
          <a:p>
            <a:r>
              <a:rPr lang="en-US" dirty="0"/>
              <a:t>Modulation and tonicization are two music-theoretical concepts that describe changes of key during a piece</a:t>
            </a:r>
          </a:p>
          <a:p>
            <a:r>
              <a:rPr lang="en-US" dirty="0"/>
              <a:t>In the context of MIR, we usually refer to different keys that occur during a piece as </a:t>
            </a:r>
            <a:r>
              <a:rPr lang="en-US" i="1" dirty="0"/>
              <a:t>local</a:t>
            </a:r>
            <a:r>
              <a:rPr lang="en-US" dirty="0"/>
              <a:t> keys, and as algorithms that attempt to identify such intermediate keys as a local key-finding algorithm</a:t>
            </a:r>
          </a:p>
          <a:p>
            <a:r>
              <a:rPr lang="en-US" dirty="0"/>
              <a:t>Ideally, these concepts, tonicization, modulation, secondary dominants, local, and global keys, should be easily differentiated (or integrated, if we find them to be synonyms) and concise. In practice, this is not the case</a:t>
            </a:r>
          </a:p>
        </p:txBody>
      </p:sp>
    </p:spTree>
    <p:extLst>
      <p:ext uri="{BB962C8B-B14F-4D97-AF65-F5344CB8AC3E}">
        <p14:creationId xmlns:p14="http://schemas.microsoft.com/office/powerpoint/2010/main" val="372414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6027-B528-47FB-83DC-E4A1B0D62764}"/>
              </a:ext>
            </a:extLst>
          </p:cNvPr>
          <p:cNvSpPr>
            <a:spLocks noGrp="1"/>
          </p:cNvSpPr>
          <p:nvPr>
            <p:ph type="title"/>
          </p:nvPr>
        </p:nvSpPr>
        <p:spPr/>
        <p:txBody>
          <a:bodyPr/>
          <a:lstStyle/>
          <a:p>
            <a:r>
              <a:rPr lang="en-US" dirty="0"/>
              <a:t>What is a modulation?</a:t>
            </a:r>
          </a:p>
        </p:txBody>
      </p:sp>
      <p:sp>
        <p:nvSpPr>
          <p:cNvPr id="3" name="Content Placeholder 2">
            <a:extLst>
              <a:ext uri="{FF2B5EF4-FFF2-40B4-BE49-F238E27FC236}">
                <a16:creationId xmlns:a16="http://schemas.microsoft.com/office/drawing/2014/main" id="{EB22952C-9EDA-4997-8CC2-A1A0643B5259}"/>
              </a:ext>
            </a:extLst>
          </p:cNvPr>
          <p:cNvSpPr>
            <a:spLocks noGrp="1"/>
          </p:cNvSpPr>
          <p:nvPr>
            <p:ph idx="1"/>
          </p:nvPr>
        </p:nvSpPr>
        <p:spPr/>
        <p:txBody>
          <a:bodyPr/>
          <a:lstStyle/>
          <a:p>
            <a:r>
              <a:rPr lang="en-US" dirty="0"/>
              <a:t>A shift between a previously established key and a new perceived key</a:t>
            </a:r>
          </a:p>
          <a:p>
            <a:r>
              <a:rPr lang="en-US" dirty="0"/>
              <a:t>A change in the distribution of pitch classes of the current scale</a:t>
            </a:r>
          </a:p>
          <a:p>
            <a:r>
              <a:rPr lang="en-US" dirty="0"/>
              <a:t>A perfect authentic cadence in a different key than the main key(?)</a:t>
            </a:r>
          </a:p>
          <a:p>
            <a:endParaRPr lang="en-US" dirty="0"/>
          </a:p>
          <a:p>
            <a:endParaRPr lang="en-US" dirty="0"/>
          </a:p>
          <a:p>
            <a:endParaRPr lang="en-US" dirty="0"/>
          </a:p>
        </p:txBody>
      </p:sp>
    </p:spTree>
    <p:extLst>
      <p:ext uri="{BB962C8B-B14F-4D97-AF65-F5344CB8AC3E}">
        <p14:creationId xmlns:p14="http://schemas.microsoft.com/office/powerpoint/2010/main" val="300605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E4A3-651E-4705-A03E-B5EC294B8A0E}"/>
              </a:ext>
            </a:extLst>
          </p:cNvPr>
          <p:cNvSpPr>
            <a:spLocks noGrp="1"/>
          </p:cNvSpPr>
          <p:nvPr>
            <p:ph type="title"/>
          </p:nvPr>
        </p:nvSpPr>
        <p:spPr/>
        <p:txBody>
          <a:bodyPr/>
          <a:lstStyle/>
          <a:p>
            <a:r>
              <a:rPr lang="en-US" dirty="0"/>
              <a:t>The modulation of Jean-Philippe Rameau</a:t>
            </a:r>
          </a:p>
        </p:txBody>
      </p:sp>
      <p:sp>
        <p:nvSpPr>
          <p:cNvPr id="3" name="Content Placeholder 2">
            <a:extLst>
              <a:ext uri="{FF2B5EF4-FFF2-40B4-BE49-F238E27FC236}">
                <a16:creationId xmlns:a16="http://schemas.microsoft.com/office/drawing/2014/main" id="{34A34FBF-2121-4DDE-94FB-0BF0262FCA79}"/>
              </a:ext>
            </a:extLst>
          </p:cNvPr>
          <p:cNvSpPr>
            <a:spLocks noGrp="1"/>
          </p:cNvSpPr>
          <p:nvPr>
            <p:ph idx="1"/>
          </p:nvPr>
        </p:nvSpPr>
        <p:spPr/>
        <p:txBody>
          <a:bodyPr>
            <a:normAutofit fontScale="47500" lnSpcReduction="20000"/>
          </a:bodyPr>
          <a:lstStyle/>
          <a:p>
            <a:r>
              <a:rPr lang="en-US" dirty="0"/>
              <a:t>Rameau describes the concept of modulation rather loosely, sometimes his definition of modulation corresponds to what we would now call, a transposition.</a:t>
            </a:r>
          </a:p>
          <a:p>
            <a:r>
              <a:rPr lang="en-US" dirty="0"/>
              <a:t>When referring to changes of key throughout a piece, Rameau does not imposes any structural rules or restrictions, but a diligent “number of measures” that one should stay in a given key</a:t>
            </a:r>
          </a:p>
          <a:p>
            <a:pPr lvl="1"/>
            <a:r>
              <a:rPr lang="en-US" i="1" dirty="0"/>
              <a:t>4) No matter in what key we begin, we should modulate in this key for at least 3 or 4 measures. This number of measures may be exceeded whenever ability and good taste so dictate.</a:t>
            </a:r>
          </a:p>
          <a:p>
            <a:r>
              <a:rPr lang="en-US" dirty="0"/>
              <a:t>Furthermore, Rameau encourages the change of keys throughout the piece, and encourages not coming back to a modulated key (unless it is the tonic of the piece) but keep moving to different ones, especially if they are close to the tonic of the piece. In his words, “finishing in such a way that it appears as if this key [the tonic] had never been left”</a:t>
            </a:r>
          </a:p>
          <a:p>
            <a:pPr lvl="1"/>
            <a:r>
              <a:rPr lang="en-US" dirty="0"/>
              <a:t>“7) The ear does not respond with pleasure to a key which is heard too often. The initial key may return from time to time, but as for the others, we should not return immediately to a key we have just left. For example, if I began in the key of Do, I could return to it after having passed through another key. IT would be poor, however, later to return to some other key, after having left it to take up the key of Do or another key. It would be preferable to pass into a new key, and then to follow along from one key to another with discretion, returning imperceptibly to those keys which are most closely related to the initial key, finishing there in such a way that it appears as if this key had never been left. After having passed through several other keys, we must modulate in this principal key for a little longer towards the end than at the beginning.</a:t>
            </a:r>
          </a:p>
          <a:p>
            <a:r>
              <a:rPr lang="en-US" dirty="0"/>
              <a:t>Notice Rameau’s use of the word “modulation” in the last sentence of this paragraph</a:t>
            </a:r>
          </a:p>
          <a:p>
            <a:pPr lvl="1"/>
            <a:r>
              <a:rPr lang="en-US" dirty="0"/>
              <a:t>“we must modulate in this principal key for a little longer towards the end than at the beginning”</a:t>
            </a:r>
          </a:p>
          <a:p>
            <a:r>
              <a:rPr lang="en-US" dirty="0"/>
              <a:t>It is interesting how Rameau’s concept of modulation refers more to the action of </a:t>
            </a:r>
            <a:r>
              <a:rPr lang="en-US" i="1" dirty="0"/>
              <a:t>staying in a given key for a certain amount of </a:t>
            </a:r>
            <a:r>
              <a:rPr lang="en-US" dirty="0"/>
              <a:t>time, rather than the process of </a:t>
            </a:r>
            <a:r>
              <a:rPr lang="en-US" i="1" dirty="0"/>
              <a:t>changing the key</a:t>
            </a:r>
            <a:r>
              <a:rPr lang="en-US" dirty="0"/>
              <a:t>. In this sense, Rameau’s modulation is closer to what modern key-finding models would refer to a </a:t>
            </a:r>
            <a:r>
              <a:rPr lang="en-US" i="1" dirty="0"/>
              <a:t>local</a:t>
            </a:r>
            <a:r>
              <a:rPr lang="en-US" dirty="0"/>
              <a:t> key, that is, a segment of the piece that is in a given key. </a:t>
            </a:r>
          </a:p>
          <a:p>
            <a:r>
              <a:rPr lang="en-US" dirty="0"/>
              <a:t>Following this same idea, the change of a key happens at the </a:t>
            </a:r>
            <a:r>
              <a:rPr lang="en-US" i="1" dirty="0"/>
              <a:t>boundary </a:t>
            </a:r>
            <a:r>
              <a:rPr lang="en-US" dirty="0"/>
              <a:t>between two modulations (local keys), and how that boundary happens has little structural restrictions, other than what Rameau mentions in his tenth point:</a:t>
            </a:r>
          </a:p>
          <a:p>
            <a:pPr lvl="1"/>
            <a:r>
              <a:rPr lang="en-US" i="1" dirty="0"/>
              <a:t>“The passage from one key to another should be hardly noticeable. This will be achieved if the order just prescribed is followed.”</a:t>
            </a:r>
          </a:p>
        </p:txBody>
      </p:sp>
    </p:spTree>
    <p:extLst>
      <p:ext uri="{BB962C8B-B14F-4D97-AF65-F5344CB8AC3E}">
        <p14:creationId xmlns:p14="http://schemas.microsoft.com/office/powerpoint/2010/main" val="56409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E7B2-7442-463B-86FD-975328ED7B05}"/>
              </a:ext>
            </a:extLst>
          </p:cNvPr>
          <p:cNvSpPr>
            <a:spLocks noGrp="1"/>
          </p:cNvSpPr>
          <p:nvPr>
            <p:ph type="title"/>
          </p:nvPr>
        </p:nvSpPr>
        <p:spPr/>
        <p:txBody>
          <a:bodyPr/>
          <a:lstStyle/>
          <a:p>
            <a:r>
              <a:rPr lang="en-US" dirty="0"/>
              <a:t>What is a tonicization?</a:t>
            </a:r>
          </a:p>
        </p:txBody>
      </p:sp>
      <p:sp>
        <p:nvSpPr>
          <p:cNvPr id="3" name="Content Placeholder 2">
            <a:extLst>
              <a:ext uri="{FF2B5EF4-FFF2-40B4-BE49-F238E27FC236}">
                <a16:creationId xmlns:a16="http://schemas.microsoft.com/office/drawing/2014/main" id="{E240A9F2-3A72-44B8-8936-5E510FAB6FC2}"/>
              </a:ext>
            </a:extLst>
          </p:cNvPr>
          <p:cNvSpPr>
            <a:spLocks noGrp="1"/>
          </p:cNvSpPr>
          <p:nvPr>
            <p:ph idx="1"/>
          </p:nvPr>
        </p:nvSpPr>
        <p:spPr/>
        <p:txBody>
          <a:bodyPr>
            <a:normAutofit fontScale="85000" lnSpcReduction="20000"/>
          </a:bodyPr>
          <a:lstStyle/>
          <a:p>
            <a:r>
              <a:rPr lang="en-US" dirty="0"/>
              <a:t>A sudden reinterpretation of the tonal context for a specific chord or short chord sequence</a:t>
            </a:r>
          </a:p>
          <a:p>
            <a:r>
              <a:rPr lang="en-US" dirty="0"/>
              <a:t>A </a:t>
            </a:r>
            <a:r>
              <a:rPr lang="en-US" i="1" dirty="0"/>
              <a:t>deceptive modulation</a:t>
            </a:r>
            <a:r>
              <a:rPr lang="en-US" dirty="0"/>
              <a:t>, which abruptly comes back to the original key</a:t>
            </a:r>
          </a:p>
          <a:p>
            <a:r>
              <a:rPr lang="en-US" dirty="0"/>
              <a:t>A modulation that happens on a local scale, without major implications on the length of a piece</a:t>
            </a:r>
          </a:p>
          <a:p>
            <a:r>
              <a:rPr lang="en-US" dirty="0"/>
              <a:t>The term tonicization was introduced later in music history, mostly to distinguish </a:t>
            </a:r>
            <a:r>
              <a:rPr lang="en-US" i="1" dirty="0"/>
              <a:t>meaningless</a:t>
            </a:r>
            <a:r>
              <a:rPr lang="en-US" dirty="0"/>
              <a:t> modulations from </a:t>
            </a:r>
            <a:r>
              <a:rPr lang="en-US" i="1" dirty="0"/>
              <a:t>“real”</a:t>
            </a:r>
            <a:r>
              <a:rPr lang="en-US" dirty="0"/>
              <a:t> modulations</a:t>
            </a:r>
          </a:p>
          <a:p>
            <a:r>
              <a:rPr lang="en-US" dirty="0" err="1"/>
              <a:t>Holtmeier</a:t>
            </a:r>
            <a:r>
              <a:rPr lang="en-US" dirty="0"/>
              <a:t> writes this about Riemann’s theory:</a:t>
            </a:r>
          </a:p>
          <a:p>
            <a:pPr lvl="1"/>
            <a:r>
              <a:rPr lang="en-US" i="1" dirty="0"/>
              <a:t>In the eyes of its supporters, function theory was predestined "to demonstrate how superficial are judgments that assert: 'Wagner is always modulating!'" Applied dominants and Hauptmann's concept of the "major-minor key“ allow the theory of functions to interpret harmonically rich progressions within one key without having to invoke modulations. The idea of the applied dominant was the necessary harmonic linking module, so to speak, within a conception of tonality that had distanced itself from a narrow diatonic notion of relations.</a:t>
            </a:r>
          </a:p>
        </p:txBody>
      </p:sp>
    </p:spTree>
    <p:extLst>
      <p:ext uri="{BB962C8B-B14F-4D97-AF65-F5344CB8AC3E}">
        <p14:creationId xmlns:p14="http://schemas.microsoft.com/office/powerpoint/2010/main" val="375387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5765-B167-47A6-8EC9-58B9404D031B}"/>
              </a:ext>
            </a:extLst>
          </p:cNvPr>
          <p:cNvSpPr>
            <a:spLocks noGrp="1"/>
          </p:cNvSpPr>
          <p:nvPr>
            <p:ph type="title"/>
          </p:nvPr>
        </p:nvSpPr>
        <p:spPr/>
        <p:txBody>
          <a:bodyPr/>
          <a:lstStyle/>
          <a:p>
            <a:r>
              <a:rPr lang="en-US" dirty="0"/>
              <a:t>What is a tonicization?</a:t>
            </a:r>
          </a:p>
        </p:txBody>
      </p:sp>
      <p:sp>
        <p:nvSpPr>
          <p:cNvPr id="3" name="Content Placeholder 2">
            <a:extLst>
              <a:ext uri="{FF2B5EF4-FFF2-40B4-BE49-F238E27FC236}">
                <a16:creationId xmlns:a16="http://schemas.microsoft.com/office/drawing/2014/main" id="{FB5527B2-8251-442A-AE77-15740F04585D}"/>
              </a:ext>
            </a:extLst>
          </p:cNvPr>
          <p:cNvSpPr>
            <a:spLocks noGrp="1"/>
          </p:cNvSpPr>
          <p:nvPr>
            <p:ph idx="1"/>
          </p:nvPr>
        </p:nvSpPr>
        <p:spPr/>
        <p:txBody>
          <a:bodyPr/>
          <a:lstStyle/>
          <a:p>
            <a:r>
              <a:rPr lang="en-US" dirty="0"/>
              <a:t>Tonicization is not mentioned anywhere in the literature up until the XIX century (?), people “invented” this term to stop the claims of people saying that Wagner “modulated” all the time</a:t>
            </a:r>
          </a:p>
          <a:p>
            <a:r>
              <a:rPr lang="en-US" dirty="0"/>
              <a:t>Wagner did not modulate, he </a:t>
            </a:r>
            <a:r>
              <a:rPr lang="en-US" i="1" dirty="0"/>
              <a:t>tonicized</a:t>
            </a:r>
            <a:r>
              <a:rPr lang="en-US" dirty="0"/>
              <a:t> all the time</a:t>
            </a:r>
          </a:p>
        </p:txBody>
      </p:sp>
    </p:spTree>
    <p:extLst>
      <p:ext uri="{BB962C8B-B14F-4D97-AF65-F5344CB8AC3E}">
        <p14:creationId xmlns:p14="http://schemas.microsoft.com/office/powerpoint/2010/main" val="311463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BAE2-460F-4E3D-BD8D-440D7F04D79A}"/>
              </a:ext>
            </a:extLst>
          </p:cNvPr>
          <p:cNvSpPr>
            <a:spLocks noGrp="1"/>
          </p:cNvSpPr>
          <p:nvPr>
            <p:ph type="title"/>
          </p:nvPr>
        </p:nvSpPr>
        <p:spPr/>
        <p:txBody>
          <a:bodyPr/>
          <a:lstStyle/>
          <a:p>
            <a:r>
              <a:rPr lang="en-US" dirty="0"/>
              <a:t>Differentiating a modulation from a tonicization</a:t>
            </a:r>
          </a:p>
        </p:txBody>
      </p:sp>
      <p:sp>
        <p:nvSpPr>
          <p:cNvPr id="3" name="Content Placeholder 2">
            <a:extLst>
              <a:ext uri="{FF2B5EF4-FFF2-40B4-BE49-F238E27FC236}">
                <a16:creationId xmlns:a16="http://schemas.microsoft.com/office/drawing/2014/main" id="{DDF2EF14-9FF8-4C6D-BDED-40E99AFBB12A}"/>
              </a:ext>
            </a:extLst>
          </p:cNvPr>
          <p:cNvSpPr>
            <a:spLocks noGrp="1"/>
          </p:cNvSpPr>
          <p:nvPr>
            <p:ph idx="1"/>
          </p:nvPr>
        </p:nvSpPr>
        <p:spPr/>
        <p:txBody>
          <a:bodyPr/>
          <a:lstStyle/>
          <a:p>
            <a:r>
              <a:rPr lang="en-US" dirty="0"/>
              <a:t>Most people who study these concepts quantitatively agrees that these concepts differ only in their scale, but represent the same phenomenon</a:t>
            </a:r>
          </a:p>
          <a:p>
            <a:r>
              <a:rPr lang="en-US" dirty="0"/>
              <a:t>People who disagree with the two concepts being different only in their length will typically do it on the basis of </a:t>
            </a:r>
            <a:r>
              <a:rPr lang="en-US" i="1" dirty="0"/>
              <a:t>structural constraints </a:t>
            </a:r>
            <a:r>
              <a:rPr lang="en-US" dirty="0"/>
              <a:t>(or rules) that apply to modulations for being modulations and do not apply to tonicizations</a:t>
            </a:r>
          </a:p>
          <a:p>
            <a:r>
              <a:rPr lang="en-US" dirty="0"/>
              <a:t>This sort of disagreement lies within what </a:t>
            </a:r>
            <a:r>
              <a:rPr lang="en-US" dirty="0" err="1"/>
              <a:t>Temperley</a:t>
            </a:r>
            <a:r>
              <a:rPr lang="en-US" dirty="0"/>
              <a:t> calls the “distributional” and “structural” views of computational music analysis</a:t>
            </a:r>
          </a:p>
        </p:txBody>
      </p:sp>
    </p:spTree>
    <p:extLst>
      <p:ext uri="{BB962C8B-B14F-4D97-AF65-F5344CB8AC3E}">
        <p14:creationId xmlns:p14="http://schemas.microsoft.com/office/powerpoint/2010/main" val="93030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ABE0-FE6E-4C0A-97E8-8AE7B54A6CAC}"/>
              </a:ext>
            </a:extLst>
          </p:cNvPr>
          <p:cNvSpPr>
            <a:spLocks noGrp="1"/>
          </p:cNvSpPr>
          <p:nvPr>
            <p:ph type="title"/>
          </p:nvPr>
        </p:nvSpPr>
        <p:spPr/>
        <p:txBody>
          <a:bodyPr>
            <a:normAutofit/>
          </a:bodyPr>
          <a:lstStyle/>
          <a:p>
            <a:r>
              <a:rPr lang="en-US" dirty="0"/>
              <a:t>Dealing with keys in computational studies</a:t>
            </a:r>
          </a:p>
        </p:txBody>
      </p:sp>
      <p:sp>
        <p:nvSpPr>
          <p:cNvPr id="3" name="Content Placeholder 2">
            <a:extLst>
              <a:ext uri="{FF2B5EF4-FFF2-40B4-BE49-F238E27FC236}">
                <a16:creationId xmlns:a16="http://schemas.microsoft.com/office/drawing/2014/main" id="{BEB354C4-CB39-4936-8D94-B3409205BFA5}"/>
              </a:ext>
            </a:extLst>
          </p:cNvPr>
          <p:cNvSpPr>
            <a:spLocks noGrp="1"/>
          </p:cNvSpPr>
          <p:nvPr>
            <p:ph idx="1"/>
          </p:nvPr>
        </p:nvSpPr>
        <p:spPr/>
        <p:txBody>
          <a:bodyPr/>
          <a:lstStyle/>
          <a:p>
            <a:r>
              <a:rPr lang="en-US" dirty="0"/>
              <a:t>Computationally, researchers have usually characterized this phenomenon (different musical keys within a piece) with the umbrella term, </a:t>
            </a:r>
            <a:r>
              <a:rPr lang="en-US" i="1" dirty="0"/>
              <a:t>local</a:t>
            </a:r>
            <a:r>
              <a:rPr lang="en-US" dirty="0"/>
              <a:t> keys, which differs with the key of the entire piece, that is, the </a:t>
            </a:r>
            <a:r>
              <a:rPr lang="en-US" i="1" dirty="0"/>
              <a:t>global </a:t>
            </a:r>
            <a:r>
              <a:rPr lang="en-US" dirty="0"/>
              <a:t>key</a:t>
            </a:r>
          </a:p>
          <a:p>
            <a:r>
              <a:rPr lang="en-US" dirty="0"/>
              <a:t>Local keys refer to keys within a sequence of music</a:t>
            </a:r>
          </a:p>
          <a:p>
            <a:r>
              <a:rPr lang="en-US" dirty="0"/>
              <a:t>Global keys refer to the principal (or main, or first and last key) of a sequence of music</a:t>
            </a:r>
          </a:p>
          <a:p>
            <a:r>
              <a:rPr lang="en-US" dirty="0"/>
              <a:t>This is also problematic and controversial</a:t>
            </a:r>
          </a:p>
        </p:txBody>
      </p:sp>
    </p:spTree>
    <p:extLst>
      <p:ext uri="{BB962C8B-B14F-4D97-AF65-F5344CB8AC3E}">
        <p14:creationId xmlns:p14="http://schemas.microsoft.com/office/powerpoint/2010/main" val="368101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9D12-C645-4A52-BF73-A26712000C4B}"/>
              </a:ext>
            </a:extLst>
          </p:cNvPr>
          <p:cNvSpPr>
            <a:spLocks noGrp="1"/>
          </p:cNvSpPr>
          <p:nvPr>
            <p:ph type="title"/>
          </p:nvPr>
        </p:nvSpPr>
        <p:spPr/>
        <p:txBody>
          <a:bodyPr/>
          <a:lstStyle/>
          <a:p>
            <a:r>
              <a:rPr lang="en-US" dirty="0"/>
              <a:t>The length of a piece</a:t>
            </a:r>
          </a:p>
        </p:txBody>
      </p:sp>
      <p:sp>
        <p:nvSpPr>
          <p:cNvPr id="3" name="Content Placeholder 2">
            <a:extLst>
              <a:ext uri="{FF2B5EF4-FFF2-40B4-BE49-F238E27FC236}">
                <a16:creationId xmlns:a16="http://schemas.microsoft.com/office/drawing/2014/main" id="{DB22D184-DA72-4E90-B392-0BE152173318}"/>
              </a:ext>
            </a:extLst>
          </p:cNvPr>
          <p:cNvSpPr>
            <a:spLocks noGrp="1"/>
          </p:cNvSpPr>
          <p:nvPr>
            <p:ph idx="1"/>
          </p:nvPr>
        </p:nvSpPr>
        <p:spPr/>
        <p:txBody>
          <a:bodyPr/>
          <a:lstStyle/>
          <a:p>
            <a:r>
              <a:rPr lang="en-US" dirty="0"/>
              <a:t>Easiest solution, describes a single movement</a:t>
            </a:r>
          </a:p>
          <a:p>
            <a:r>
              <a:rPr lang="en-US" dirty="0"/>
              <a:t>Single movements are not always explained by a single key</a:t>
            </a:r>
          </a:p>
          <a:p>
            <a:r>
              <a:rPr lang="en-US" dirty="0"/>
              <a:t>This issue can suffer of similar contradictions as modulations/tonicizations</a:t>
            </a:r>
          </a:p>
        </p:txBody>
      </p:sp>
    </p:spTree>
    <p:extLst>
      <p:ext uri="{BB962C8B-B14F-4D97-AF65-F5344CB8AC3E}">
        <p14:creationId xmlns:p14="http://schemas.microsoft.com/office/powerpoint/2010/main" val="31742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1241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Q6</vt:lpstr>
      <vt:lpstr>Introduction</vt:lpstr>
      <vt:lpstr>What is a modulation?</vt:lpstr>
      <vt:lpstr>The modulation of Jean-Philippe Rameau</vt:lpstr>
      <vt:lpstr>What is a tonicization?</vt:lpstr>
      <vt:lpstr>What is a tonicization?</vt:lpstr>
      <vt:lpstr>Differentiating a modulation from a tonicization</vt:lpstr>
      <vt:lpstr>Dealing with keys in computational studies</vt:lpstr>
      <vt:lpstr>The length of a piece</vt:lpstr>
      <vt:lpstr>Proposed way of dealing with these issues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one deal with the problem of local key v. Global key</dc:title>
  <dc:creator>Néstor Nápoles</dc:creator>
  <cp:lastModifiedBy>Néstor Nápoles</cp:lastModifiedBy>
  <cp:revision>16</cp:revision>
  <dcterms:created xsi:type="dcterms:W3CDTF">2019-10-10T18:14:04Z</dcterms:created>
  <dcterms:modified xsi:type="dcterms:W3CDTF">2019-10-18T20:53:21Z</dcterms:modified>
</cp:coreProperties>
</file>