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3" r:id="rId3"/>
    <p:sldId id="257"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43C9FA-7C9E-D32C-5916-9A9ED145FF80}" v="3308" dt="2019-10-11T17:47:10.986"/>
    <p1510:client id="{51584F53-1C7F-E354-5837-D3EA5C333234}" v="2" dt="2019-10-11T17:10:2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57" d="100"/>
          <a:sy n="57" d="100"/>
        </p:scale>
        <p:origin x="78" y="1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7AA1A-78BA-4CA0-B019-3A6A7DB2E1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554022-812D-484F-A77D-12F0496AA3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714744-CD3B-4B67-A3BC-33D2650B4B1B}"/>
              </a:ext>
            </a:extLst>
          </p:cNvPr>
          <p:cNvSpPr>
            <a:spLocks noGrp="1"/>
          </p:cNvSpPr>
          <p:nvPr>
            <p:ph type="dt" sz="half" idx="10"/>
          </p:nvPr>
        </p:nvSpPr>
        <p:spPr/>
        <p:txBody>
          <a:bodyPr/>
          <a:lstStyle/>
          <a:p>
            <a:fld id="{C764DE79-268F-4C1A-8933-263129D2AF90}" type="datetimeFigureOut">
              <a:rPr lang="en-US" smtClean="0"/>
              <a:t>10/18/2019</a:t>
            </a:fld>
            <a:endParaRPr lang="en-US" dirty="0"/>
          </a:p>
        </p:txBody>
      </p:sp>
      <p:sp>
        <p:nvSpPr>
          <p:cNvPr id="5" name="Footer Placeholder 4">
            <a:extLst>
              <a:ext uri="{FF2B5EF4-FFF2-40B4-BE49-F238E27FC236}">
                <a16:creationId xmlns:a16="http://schemas.microsoft.com/office/drawing/2014/main" id="{EC4D4576-7E34-4C25-9FF5-31C7387F79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5B9A47-C5A5-466F-990C-A4E1A49B87C6}"/>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87285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5813C-C3A9-4725-9645-D0BBC55BAD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0C0D05-D713-4ADE-99FD-06F40C2FA7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175F3-418E-4F28-9559-2D7303F9141C}"/>
              </a:ext>
            </a:extLst>
          </p:cNvPr>
          <p:cNvSpPr>
            <a:spLocks noGrp="1"/>
          </p:cNvSpPr>
          <p:nvPr>
            <p:ph type="dt" sz="half" idx="10"/>
          </p:nvPr>
        </p:nvSpPr>
        <p:spPr/>
        <p:txBody>
          <a:bodyPr/>
          <a:lstStyle/>
          <a:p>
            <a:fld id="{C764DE79-268F-4C1A-8933-263129D2AF90}" type="datetimeFigureOut">
              <a:rPr lang="en-US" smtClean="0"/>
              <a:t>10/18/2019</a:t>
            </a:fld>
            <a:endParaRPr lang="en-US" dirty="0"/>
          </a:p>
        </p:txBody>
      </p:sp>
      <p:sp>
        <p:nvSpPr>
          <p:cNvPr id="5" name="Footer Placeholder 4">
            <a:extLst>
              <a:ext uri="{FF2B5EF4-FFF2-40B4-BE49-F238E27FC236}">
                <a16:creationId xmlns:a16="http://schemas.microsoft.com/office/drawing/2014/main" id="{DC1B6AAF-2E4F-462F-97C9-546D0F7F9A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8ACBBA2-E851-474D-AD4E-5C74ADAE0D2C}"/>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30214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885936-6177-4594-B47D-7ECB01858B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260B97-D383-49D6-8851-B4F9CE7C93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206CC2-B80E-4F20-BDD8-EE08A4225DC0}"/>
              </a:ext>
            </a:extLst>
          </p:cNvPr>
          <p:cNvSpPr>
            <a:spLocks noGrp="1"/>
          </p:cNvSpPr>
          <p:nvPr>
            <p:ph type="dt" sz="half" idx="10"/>
          </p:nvPr>
        </p:nvSpPr>
        <p:spPr/>
        <p:txBody>
          <a:bodyPr/>
          <a:lstStyle/>
          <a:p>
            <a:fld id="{C764DE79-268F-4C1A-8933-263129D2AF90}" type="datetimeFigureOut">
              <a:rPr lang="en-US" smtClean="0"/>
              <a:t>10/18/2019</a:t>
            </a:fld>
            <a:endParaRPr lang="en-US" dirty="0"/>
          </a:p>
        </p:txBody>
      </p:sp>
      <p:sp>
        <p:nvSpPr>
          <p:cNvPr id="5" name="Footer Placeholder 4">
            <a:extLst>
              <a:ext uri="{FF2B5EF4-FFF2-40B4-BE49-F238E27FC236}">
                <a16:creationId xmlns:a16="http://schemas.microsoft.com/office/drawing/2014/main" id="{3253CFBE-A5C5-4608-BEC9-781F2F60FD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FF5483-06F2-4D84-BCFE-DA97EAF60765}"/>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941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18C53-8E4E-4AE4-83F6-4CDD9BA4EE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3EE5B8-552C-400D-9D03-93F409F3DC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50E88-0A98-45BE-9DBB-5575442B0793}"/>
              </a:ext>
            </a:extLst>
          </p:cNvPr>
          <p:cNvSpPr>
            <a:spLocks noGrp="1"/>
          </p:cNvSpPr>
          <p:nvPr>
            <p:ph type="dt" sz="half" idx="10"/>
          </p:nvPr>
        </p:nvSpPr>
        <p:spPr/>
        <p:txBody>
          <a:bodyPr/>
          <a:lstStyle/>
          <a:p>
            <a:fld id="{C764DE79-268F-4C1A-8933-263129D2AF90}" type="datetimeFigureOut">
              <a:rPr lang="en-US" smtClean="0"/>
              <a:t>10/18/2019</a:t>
            </a:fld>
            <a:endParaRPr lang="en-US" dirty="0"/>
          </a:p>
        </p:txBody>
      </p:sp>
      <p:sp>
        <p:nvSpPr>
          <p:cNvPr id="5" name="Footer Placeholder 4">
            <a:extLst>
              <a:ext uri="{FF2B5EF4-FFF2-40B4-BE49-F238E27FC236}">
                <a16:creationId xmlns:a16="http://schemas.microsoft.com/office/drawing/2014/main" id="{DA331A7F-0E46-4E3A-BE4B-FC884AB8DF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924ED0-9E2E-454C-A6DE-222AE7CDB1E5}"/>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13430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5A8F-B9A7-4409-B123-C785677600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45DA5B-437F-4134-8DC9-A35218E5CF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1DAF7C-17ED-4BB6-80B0-CBC886DD4822}"/>
              </a:ext>
            </a:extLst>
          </p:cNvPr>
          <p:cNvSpPr>
            <a:spLocks noGrp="1"/>
          </p:cNvSpPr>
          <p:nvPr>
            <p:ph type="dt" sz="half" idx="10"/>
          </p:nvPr>
        </p:nvSpPr>
        <p:spPr/>
        <p:txBody>
          <a:bodyPr/>
          <a:lstStyle/>
          <a:p>
            <a:fld id="{C764DE79-268F-4C1A-8933-263129D2AF90}" type="datetimeFigureOut">
              <a:rPr lang="en-US" smtClean="0"/>
              <a:t>10/18/2019</a:t>
            </a:fld>
            <a:endParaRPr lang="en-US" dirty="0"/>
          </a:p>
        </p:txBody>
      </p:sp>
      <p:sp>
        <p:nvSpPr>
          <p:cNvPr id="5" name="Footer Placeholder 4">
            <a:extLst>
              <a:ext uri="{FF2B5EF4-FFF2-40B4-BE49-F238E27FC236}">
                <a16:creationId xmlns:a16="http://schemas.microsoft.com/office/drawing/2014/main" id="{183D0A35-6B27-4991-9756-D1BEB3660D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B15CB5-881A-4449-8501-1B38346FA277}"/>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67804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AC3D-4F27-49AC-A771-050A6D9BA1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93F92A-581D-4475-A961-8795B58CDA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4010BE-EDF5-4934-B889-7AD00F5E98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20FC0-B062-4CE0-B4FA-7A08D18E169F}"/>
              </a:ext>
            </a:extLst>
          </p:cNvPr>
          <p:cNvSpPr>
            <a:spLocks noGrp="1"/>
          </p:cNvSpPr>
          <p:nvPr>
            <p:ph type="dt" sz="half" idx="10"/>
          </p:nvPr>
        </p:nvSpPr>
        <p:spPr/>
        <p:txBody>
          <a:bodyPr/>
          <a:lstStyle/>
          <a:p>
            <a:fld id="{C764DE79-268F-4C1A-8933-263129D2AF90}" type="datetimeFigureOut">
              <a:rPr lang="en-US" smtClean="0"/>
              <a:t>10/18/2019</a:t>
            </a:fld>
            <a:endParaRPr lang="en-US" dirty="0"/>
          </a:p>
        </p:txBody>
      </p:sp>
      <p:sp>
        <p:nvSpPr>
          <p:cNvPr id="6" name="Footer Placeholder 5">
            <a:extLst>
              <a:ext uri="{FF2B5EF4-FFF2-40B4-BE49-F238E27FC236}">
                <a16:creationId xmlns:a16="http://schemas.microsoft.com/office/drawing/2014/main" id="{3AD0AC04-7CC6-4A2A-B2F6-0E176EDFE45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59C01FF-4983-496A-A664-5DD81A1DA5EA}"/>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02490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1BFF7-20D5-473E-87D9-89D358FD4F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0555A1-7B52-4590-A82F-19AAEFF7BA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78CDE6-9EE2-4A3F-B7A7-75DFD8B8B6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726DD2-04C7-4782-95C4-AD217CD3A1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16CB2E-763F-4125-98DF-3FD23A27ED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EA2746-2FEC-4DB9-8BFD-7DFFB7332F7D}"/>
              </a:ext>
            </a:extLst>
          </p:cNvPr>
          <p:cNvSpPr>
            <a:spLocks noGrp="1"/>
          </p:cNvSpPr>
          <p:nvPr>
            <p:ph type="dt" sz="half" idx="10"/>
          </p:nvPr>
        </p:nvSpPr>
        <p:spPr/>
        <p:txBody>
          <a:bodyPr/>
          <a:lstStyle/>
          <a:p>
            <a:fld id="{C764DE79-268F-4C1A-8933-263129D2AF90}" type="datetimeFigureOut">
              <a:rPr lang="en-US" smtClean="0"/>
              <a:t>10/18/2019</a:t>
            </a:fld>
            <a:endParaRPr lang="en-US" dirty="0"/>
          </a:p>
        </p:txBody>
      </p:sp>
      <p:sp>
        <p:nvSpPr>
          <p:cNvPr id="8" name="Footer Placeholder 7">
            <a:extLst>
              <a:ext uri="{FF2B5EF4-FFF2-40B4-BE49-F238E27FC236}">
                <a16:creationId xmlns:a16="http://schemas.microsoft.com/office/drawing/2014/main" id="{B13E83DD-CBE0-4C03-8A45-FE8A13FC57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F3C3BD-5BE3-4883-9A85-A6E209004CAA}"/>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59143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B978-E421-43BA-AAC3-45AB2B0C3D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005631-2A7D-4A56-B812-71069EB2A17A}"/>
              </a:ext>
            </a:extLst>
          </p:cNvPr>
          <p:cNvSpPr>
            <a:spLocks noGrp="1"/>
          </p:cNvSpPr>
          <p:nvPr>
            <p:ph type="dt" sz="half" idx="10"/>
          </p:nvPr>
        </p:nvSpPr>
        <p:spPr/>
        <p:txBody>
          <a:bodyPr/>
          <a:lstStyle/>
          <a:p>
            <a:fld id="{C764DE79-268F-4C1A-8933-263129D2AF90}" type="datetimeFigureOut">
              <a:rPr lang="en-US" smtClean="0"/>
              <a:t>10/18/2019</a:t>
            </a:fld>
            <a:endParaRPr lang="en-US" dirty="0"/>
          </a:p>
        </p:txBody>
      </p:sp>
      <p:sp>
        <p:nvSpPr>
          <p:cNvPr id="4" name="Footer Placeholder 3">
            <a:extLst>
              <a:ext uri="{FF2B5EF4-FFF2-40B4-BE49-F238E27FC236}">
                <a16:creationId xmlns:a16="http://schemas.microsoft.com/office/drawing/2014/main" id="{3A4470DE-3D32-4591-AEEE-063F7857C83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6228BA2-937E-4F9B-BCD1-75C54505AC33}"/>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5495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AED798-959F-43E6-9563-59BB08AC68F1}"/>
              </a:ext>
            </a:extLst>
          </p:cNvPr>
          <p:cNvSpPr>
            <a:spLocks noGrp="1"/>
          </p:cNvSpPr>
          <p:nvPr>
            <p:ph type="dt" sz="half" idx="10"/>
          </p:nvPr>
        </p:nvSpPr>
        <p:spPr/>
        <p:txBody>
          <a:bodyPr/>
          <a:lstStyle/>
          <a:p>
            <a:fld id="{C764DE79-268F-4C1A-8933-263129D2AF90}" type="datetimeFigureOut">
              <a:rPr lang="en-US" smtClean="0"/>
              <a:t>10/18/2019</a:t>
            </a:fld>
            <a:endParaRPr lang="en-US" dirty="0"/>
          </a:p>
        </p:txBody>
      </p:sp>
      <p:sp>
        <p:nvSpPr>
          <p:cNvPr id="3" name="Footer Placeholder 2">
            <a:extLst>
              <a:ext uri="{FF2B5EF4-FFF2-40B4-BE49-F238E27FC236}">
                <a16:creationId xmlns:a16="http://schemas.microsoft.com/office/drawing/2014/main" id="{10F6EA59-E181-454A-B3C7-336F174DE62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FF8F606-3B7B-4648-A92D-6893E25FFFBC}"/>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84814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EC5E-255F-48B5-9DFB-5B98D880F4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345AF9-7DEE-4E91-A337-304C117D80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485796-05CB-4C13-9EBC-980EEDB18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DB7166-F57E-4B87-9E53-7E3DABF14B91}"/>
              </a:ext>
            </a:extLst>
          </p:cNvPr>
          <p:cNvSpPr>
            <a:spLocks noGrp="1"/>
          </p:cNvSpPr>
          <p:nvPr>
            <p:ph type="dt" sz="half" idx="10"/>
          </p:nvPr>
        </p:nvSpPr>
        <p:spPr/>
        <p:txBody>
          <a:bodyPr/>
          <a:lstStyle/>
          <a:p>
            <a:fld id="{C764DE79-268F-4C1A-8933-263129D2AF90}" type="datetimeFigureOut">
              <a:rPr lang="en-US" smtClean="0"/>
              <a:t>10/18/2019</a:t>
            </a:fld>
            <a:endParaRPr lang="en-US" dirty="0"/>
          </a:p>
        </p:txBody>
      </p:sp>
      <p:sp>
        <p:nvSpPr>
          <p:cNvPr id="6" name="Footer Placeholder 5">
            <a:extLst>
              <a:ext uri="{FF2B5EF4-FFF2-40B4-BE49-F238E27FC236}">
                <a16:creationId xmlns:a16="http://schemas.microsoft.com/office/drawing/2014/main" id="{D736F23A-0140-45C3-8579-3D6F6382E8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4996F41-3A6D-47F0-96C6-2E8C53C2C627}"/>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41733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8B41-1D45-4459-B88F-D3A242CDBE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EEF785-6191-457E-8C04-72F1113FB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381F92-819A-4F65-840F-BDAA13419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9C065-8C1E-44A7-A73A-E263D49B81F0}"/>
              </a:ext>
            </a:extLst>
          </p:cNvPr>
          <p:cNvSpPr>
            <a:spLocks noGrp="1"/>
          </p:cNvSpPr>
          <p:nvPr>
            <p:ph type="dt" sz="half" idx="10"/>
          </p:nvPr>
        </p:nvSpPr>
        <p:spPr/>
        <p:txBody>
          <a:bodyPr/>
          <a:lstStyle/>
          <a:p>
            <a:fld id="{C764DE79-268F-4C1A-8933-263129D2AF90}" type="datetimeFigureOut">
              <a:rPr lang="en-US" smtClean="0"/>
              <a:t>10/18/2019</a:t>
            </a:fld>
            <a:endParaRPr lang="en-US" dirty="0"/>
          </a:p>
        </p:txBody>
      </p:sp>
      <p:sp>
        <p:nvSpPr>
          <p:cNvPr id="6" name="Footer Placeholder 5">
            <a:extLst>
              <a:ext uri="{FF2B5EF4-FFF2-40B4-BE49-F238E27FC236}">
                <a16:creationId xmlns:a16="http://schemas.microsoft.com/office/drawing/2014/main" id="{77A76FC6-2282-42AB-B22B-CFBA7BEA3F7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D5ADEF-7074-4FE3-8407-68B8F104AB0A}"/>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8445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085059-7320-4A07-9516-72DD837610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8EE01A-7653-4F4F-89A3-63A2722DD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403C0-3E90-4891-B6EC-3590E51F24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10/18/2019</a:t>
            </a:fld>
            <a:endParaRPr lang="en-US" dirty="0"/>
          </a:p>
        </p:txBody>
      </p:sp>
      <p:sp>
        <p:nvSpPr>
          <p:cNvPr id="5" name="Footer Placeholder 4">
            <a:extLst>
              <a:ext uri="{FF2B5EF4-FFF2-40B4-BE49-F238E27FC236}">
                <a16:creationId xmlns:a16="http://schemas.microsoft.com/office/drawing/2014/main" id="{76C5AF1B-03DB-476F-BA54-9C38890A04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F8ADE1F-57C9-4C24-8106-C68D76928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6181475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Q7</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mn-lt"/>
                <a:cs typeface="+mn-lt"/>
              </a:rPr>
              <a:t>What problems does MIDI pitch-spelling pose for symbolic music analysis? How can we solve them?</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2C93-3DA6-46B3-91D2-EBDBD4E73748}"/>
              </a:ext>
            </a:extLst>
          </p:cNvPr>
          <p:cNvSpPr>
            <a:spLocks noGrp="1"/>
          </p:cNvSpPr>
          <p:nvPr>
            <p:ph type="title"/>
          </p:nvPr>
        </p:nvSpPr>
        <p:spPr/>
        <p:txBody>
          <a:bodyPr/>
          <a:lstStyle/>
          <a:p>
            <a:r>
              <a:rPr lang="en-US" dirty="0"/>
              <a:t>Pitch-spelling algorithms</a:t>
            </a:r>
          </a:p>
        </p:txBody>
      </p:sp>
      <p:sp>
        <p:nvSpPr>
          <p:cNvPr id="3" name="Content Placeholder 2">
            <a:extLst>
              <a:ext uri="{FF2B5EF4-FFF2-40B4-BE49-F238E27FC236}">
                <a16:creationId xmlns:a16="http://schemas.microsoft.com/office/drawing/2014/main" id="{C0AABF39-8C33-42AB-BC4F-6EF168E23440}"/>
              </a:ext>
            </a:extLst>
          </p:cNvPr>
          <p:cNvSpPr>
            <a:spLocks noGrp="1"/>
          </p:cNvSpPr>
          <p:nvPr>
            <p:ph idx="1"/>
          </p:nvPr>
        </p:nvSpPr>
        <p:spPr/>
        <p:txBody>
          <a:bodyPr/>
          <a:lstStyle/>
          <a:p>
            <a:r>
              <a:rPr lang="en-US" dirty="0"/>
              <a:t>A pitch-spelling algorithm is one that predicts the original spelling that a note had in a musical score when the only available information is the pitch-class, octave, and duration of the note</a:t>
            </a:r>
          </a:p>
          <a:p>
            <a:r>
              <a:rPr lang="en-US" dirty="0"/>
              <a:t>(Some researchers have also found helpful to know the voice in which the voice is sounding, that is, stream segregation. However, this information departs from what can be obtained reliably from real-world digital music files, most of the times, it is only available through external stream segregation algorithms that estimate the voices of the digital music file)</a:t>
            </a:r>
          </a:p>
        </p:txBody>
      </p:sp>
    </p:spTree>
    <p:extLst>
      <p:ext uri="{BB962C8B-B14F-4D97-AF65-F5344CB8AC3E}">
        <p14:creationId xmlns:p14="http://schemas.microsoft.com/office/powerpoint/2010/main" val="3466446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F148-B50B-4EC5-8FFD-1E1719889361}"/>
              </a:ext>
            </a:extLst>
          </p:cNvPr>
          <p:cNvSpPr>
            <a:spLocks noGrp="1"/>
          </p:cNvSpPr>
          <p:nvPr>
            <p:ph type="title"/>
          </p:nvPr>
        </p:nvSpPr>
        <p:spPr/>
        <p:txBody>
          <a:bodyPr/>
          <a:lstStyle/>
          <a:p>
            <a:r>
              <a:rPr lang="en-US" dirty="0">
                <a:cs typeface="Calibri Light"/>
              </a:rPr>
              <a:t>What is pitch-spelling?</a:t>
            </a:r>
            <a:endParaRPr lang="en-US" dirty="0"/>
          </a:p>
        </p:txBody>
      </p:sp>
      <p:sp>
        <p:nvSpPr>
          <p:cNvPr id="3" name="Content Placeholder 2">
            <a:extLst>
              <a:ext uri="{FF2B5EF4-FFF2-40B4-BE49-F238E27FC236}">
                <a16:creationId xmlns:a16="http://schemas.microsoft.com/office/drawing/2014/main" id="{67336A4D-03A3-452C-988E-EE801AD3B7EF}"/>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dirty="0">
                <a:cs typeface="Calibri"/>
              </a:rPr>
              <a:t>To understand the problems that derivate from pitch-spelling, let’s consider the following example:</a:t>
            </a:r>
          </a:p>
          <a:p>
            <a:r>
              <a:rPr lang="en-US" dirty="0">
                <a:cs typeface="Calibri"/>
              </a:rPr>
              <a:t>If you see someone playing this note in a piano keyboard, how do you know if it was an Ab or a G#?</a:t>
            </a:r>
          </a:p>
        </p:txBody>
      </p:sp>
      <p:sp>
        <p:nvSpPr>
          <p:cNvPr id="4" name="Rectangle 3">
            <a:extLst>
              <a:ext uri="{FF2B5EF4-FFF2-40B4-BE49-F238E27FC236}">
                <a16:creationId xmlns:a16="http://schemas.microsoft.com/office/drawing/2014/main" id="{3A16B8C1-A5A0-4C7D-92D6-ADC85722412D}"/>
              </a:ext>
            </a:extLst>
          </p:cNvPr>
          <p:cNvSpPr/>
          <p:nvPr/>
        </p:nvSpPr>
        <p:spPr>
          <a:xfrm>
            <a:off x="3124448" y="3846201"/>
            <a:ext cx="702235" cy="235323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AD9BC6D-69EC-4297-9CBC-35EE0F76DF0A}"/>
              </a:ext>
            </a:extLst>
          </p:cNvPr>
          <p:cNvSpPr/>
          <p:nvPr/>
        </p:nvSpPr>
        <p:spPr>
          <a:xfrm>
            <a:off x="3826683" y="3846201"/>
            <a:ext cx="702235" cy="235323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C5FAE62-AA6A-43BD-A06F-5DA80A37EB62}"/>
              </a:ext>
            </a:extLst>
          </p:cNvPr>
          <p:cNvSpPr/>
          <p:nvPr/>
        </p:nvSpPr>
        <p:spPr>
          <a:xfrm>
            <a:off x="4528918" y="3846201"/>
            <a:ext cx="702235" cy="235323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ED10777-05F7-48AB-B391-6BD7FEE4155C}"/>
              </a:ext>
            </a:extLst>
          </p:cNvPr>
          <p:cNvSpPr/>
          <p:nvPr/>
        </p:nvSpPr>
        <p:spPr>
          <a:xfrm>
            <a:off x="5231153" y="3846201"/>
            <a:ext cx="702235" cy="235323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BEC3977-7575-48E5-B0F3-08ABA50EF8DF}"/>
              </a:ext>
            </a:extLst>
          </p:cNvPr>
          <p:cNvSpPr/>
          <p:nvPr/>
        </p:nvSpPr>
        <p:spPr>
          <a:xfrm>
            <a:off x="5933388" y="3846201"/>
            <a:ext cx="702235" cy="235323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5E5DE-519E-47AE-B620-2F7688CB30DE}"/>
              </a:ext>
            </a:extLst>
          </p:cNvPr>
          <p:cNvSpPr/>
          <p:nvPr/>
        </p:nvSpPr>
        <p:spPr>
          <a:xfrm>
            <a:off x="6606807" y="3846201"/>
            <a:ext cx="702235" cy="235323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91292B-860E-49E3-843E-578048F2CD0B}"/>
              </a:ext>
            </a:extLst>
          </p:cNvPr>
          <p:cNvSpPr/>
          <p:nvPr/>
        </p:nvSpPr>
        <p:spPr>
          <a:xfrm>
            <a:off x="7309042" y="3846201"/>
            <a:ext cx="702235" cy="235323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DC8994F3-F23B-434C-B761-156D3FA79A9C}"/>
              </a:ext>
            </a:extLst>
          </p:cNvPr>
          <p:cNvSpPr/>
          <p:nvPr/>
        </p:nvSpPr>
        <p:spPr>
          <a:xfrm>
            <a:off x="3657601" y="3847285"/>
            <a:ext cx="327170" cy="1392572"/>
          </a:xfrm>
          <a:prstGeom prst="roundRect">
            <a:avLst/>
          </a:prstGeom>
          <a:solidFill>
            <a:schemeClr val="bg1">
              <a:lumMod val="85000"/>
              <a:lumOff val="15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5B513FE-0328-4E3B-9E90-5C3EE630FDA6}"/>
              </a:ext>
            </a:extLst>
          </p:cNvPr>
          <p:cNvSpPr/>
          <p:nvPr/>
        </p:nvSpPr>
        <p:spPr>
          <a:xfrm>
            <a:off x="4363675" y="3857072"/>
            <a:ext cx="327170" cy="1392572"/>
          </a:xfrm>
          <a:prstGeom prst="roundRect">
            <a:avLst/>
          </a:prstGeom>
          <a:solidFill>
            <a:schemeClr val="bg1">
              <a:lumMod val="85000"/>
              <a:lumOff val="15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FCB4C4A-76FC-49E9-86A6-362BD60554D2}"/>
              </a:ext>
            </a:extLst>
          </p:cNvPr>
          <p:cNvSpPr/>
          <p:nvPr/>
        </p:nvSpPr>
        <p:spPr>
          <a:xfrm>
            <a:off x="5773027" y="3848683"/>
            <a:ext cx="327170" cy="1392572"/>
          </a:xfrm>
          <a:prstGeom prst="roundRect">
            <a:avLst/>
          </a:prstGeom>
          <a:solidFill>
            <a:schemeClr val="bg1">
              <a:lumMod val="85000"/>
              <a:lumOff val="15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199AB77-D2A3-4761-9C73-C265D144AF95}"/>
              </a:ext>
            </a:extLst>
          </p:cNvPr>
          <p:cNvSpPr/>
          <p:nvPr/>
        </p:nvSpPr>
        <p:spPr>
          <a:xfrm>
            <a:off x="7148823" y="3848683"/>
            <a:ext cx="327170" cy="1392572"/>
          </a:xfrm>
          <a:prstGeom prst="roundRect">
            <a:avLst/>
          </a:prstGeom>
          <a:solidFill>
            <a:schemeClr val="bg1">
              <a:lumMod val="85000"/>
              <a:lumOff val="15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82CCE8F5-6EE9-4004-9A2B-CF7210860FA4}"/>
              </a:ext>
            </a:extLst>
          </p:cNvPr>
          <p:cNvSpPr/>
          <p:nvPr/>
        </p:nvSpPr>
        <p:spPr>
          <a:xfrm>
            <a:off x="6444147" y="3848683"/>
            <a:ext cx="327170" cy="1392572"/>
          </a:xfrm>
          <a:prstGeom prst="roundRect">
            <a:avLst/>
          </a:prstGeom>
          <a:solidFill>
            <a:srgbClr val="FF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239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70498-1CDD-40AD-B572-43921204EC78}"/>
              </a:ext>
            </a:extLst>
          </p:cNvPr>
          <p:cNvSpPr>
            <a:spLocks noGrp="1"/>
          </p:cNvSpPr>
          <p:nvPr>
            <p:ph type="title"/>
          </p:nvPr>
        </p:nvSpPr>
        <p:spPr/>
        <p:txBody>
          <a:bodyPr/>
          <a:lstStyle/>
          <a:p>
            <a:r>
              <a:rPr lang="en-US" dirty="0">
                <a:cs typeface="Calibri Light"/>
              </a:rPr>
              <a:t>The problems associated with pitch-spelling</a:t>
            </a:r>
            <a:endParaRPr lang="en-US" dirty="0"/>
          </a:p>
        </p:txBody>
      </p:sp>
      <p:sp>
        <p:nvSpPr>
          <p:cNvPr id="3" name="Content Placeholder 2">
            <a:extLst>
              <a:ext uri="{FF2B5EF4-FFF2-40B4-BE49-F238E27FC236}">
                <a16:creationId xmlns:a16="http://schemas.microsoft.com/office/drawing/2014/main" id="{062E3F46-EB04-4172-8349-B3A5E29EFAE7}"/>
              </a:ext>
            </a:extLst>
          </p:cNvPr>
          <p:cNvSpPr>
            <a:spLocks noGrp="1"/>
          </p:cNvSpPr>
          <p:nvPr>
            <p:ph idx="1"/>
          </p:nvPr>
        </p:nvSpPr>
        <p:spPr/>
        <p:txBody>
          <a:bodyPr vert="horz" lIns="91440" tIns="45720" rIns="91440" bIns="45720" rtlCol="0" anchor="t">
            <a:normAutofit/>
          </a:bodyPr>
          <a:lstStyle/>
          <a:p>
            <a:r>
              <a:rPr lang="en-US" dirty="0">
                <a:cs typeface="Calibri"/>
              </a:rPr>
              <a:t>This example problem may seem ingenuous at first, however, the spelling of a note could carry, and also require, much more information about the tonal context of the piece that one might think</a:t>
            </a:r>
          </a:p>
        </p:txBody>
      </p:sp>
    </p:spTree>
    <p:extLst>
      <p:ext uri="{BB962C8B-B14F-4D97-AF65-F5344CB8AC3E}">
        <p14:creationId xmlns:p14="http://schemas.microsoft.com/office/powerpoint/2010/main" val="185185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A726-B37E-4E65-BED0-143D4F80A615}"/>
              </a:ext>
            </a:extLst>
          </p:cNvPr>
          <p:cNvSpPr>
            <a:spLocks noGrp="1"/>
          </p:cNvSpPr>
          <p:nvPr>
            <p:ph type="title"/>
          </p:nvPr>
        </p:nvSpPr>
        <p:spPr/>
        <p:txBody>
          <a:bodyPr/>
          <a:lstStyle/>
          <a:p>
            <a:r>
              <a:rPr lang="en-US" dirty="0">
                <a:cs typeface="Calibri Light"/>
              </a:rPr>
              <a:t>Tonal context</a:t>
            </a:r>
            <a:endParaRPr lang="en-US" dirty="0"/>
          </a:p>
        </p:txBody>
      </p:sp>
      <p:sp>
        <p:nvSpPr>
          <p:cNvPr id="3" name="Content Placeholder 2">
            <a:extLst>
              <a:ext uri="{FF2B5EF4-FFF2-40B4-BE49-F238E27FC236}">
                <a16:creationId xmlns:a16="http://schemas.microsoft.com/office/drawing/2014/main" id="{E4EC656D-07C3-489C-9005-383C726840C6}"/>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A first impulse could be to gather information about the key</a:t>
            </a:r>
          </a:p>
          <a:p>
            <a:r>
              <a:rPr lang="en-US" dirty="0">
                <a:ea typeface="+mn-lt"/>
                <a:cs typeface="+mn-lt"/>
              </a:rPr>
              <a:t>Is it Eb Major? Then the note is most likely an Ab</a:t>
            </a:r>
          </a:p>
          <a:p>
            <a:pPr lvl="1"/>
            <a:r>
              <a:rPr lang="en-US" dirty="0">
                <a:ea typeface="+mn-lt"/>
                <a:cs typeface="+mn-lt"/>
              </a:rPr>
              <a:t>Chopin Op. 28 No. 19 in Eb Major, has a G#</a:t>
            </a:r>
          </a:p>
          <a:p>
            <a:r>
              <a:rPr lang="en-US" dirty="0">
                <a:ea typeface="+mn-lt"/>
                <a:cs typeface="+mn-lt"/>
              </a:rPr>
              <a:t>Is it a minor? Then the note is probably a G#</a:t>
            </a:r>
          </a:p>
          <a:p>
            <a:pPr lvl="1"/>
            <a:r>
              <a:rPr lang="en-US" dirty="0">
                <a:ea typeface="+mn-lt"/>
                <a:cs typeface="+mn-lt"/>
              </a:rPr>
              <a:t>Brahms Op.51 No.2 – I in a minor, has an Ab</a:t>
            </a:r>
          </a:p>
          <a:p>
            <a:r>
              <a:rPr lang="en-US" dirty="0">
                <a:ea typeface="+mn-lt"/>
                <a:cs typeface="+mn-lt"/>
              </a:rPr>
              <a:t>Of course, music modulates, although that example is in Eb Major, that particular section is in XX XXXXX, then, we need to know the current tonal context (local key)</a:t>
            </a:r>
          </a:p>
          <a:p>
            <a:r>
              <a:rPr lang="en-US" dirty="0">
                <a:ea typeface="+mn-lt"/>
                <a:cs typeface="+mn-lt"/>
              </a:rPr>
              <a:t>If we know the tonal context with a finer granularity, that should suffice for answering the question</a:t>
            </a:r>
            <a:endParaRPr lang="en-US" dirty="0"/>
          </a:p>
          <a:p>
            <a:r>
              <a:rPr lang="en-US" dirty="0">
                <a:cs typeface="Calibri"/>
              </a:rPr>
              <a:t>What about the harmonic context?</a:t>
            </a:r>
          </a:p>
          <a:p>
            <a:endParaRPr lang="en-US" dirty="0">
              <a:cs typeface="Calibri"/>
            </a:endParaRPr>
          </a:p>
        </p:txBody>
      </p:sp>
    </p:spTree>
    <p:extLst>
      <p:ext uri="{BB962C8B-B14F-4D97-AF65-F5344CB8AC3E}">
        <p14:creationId xmlns:p14="http://schemas.microsoft.com/office/powerpoint/2010/main" val="402848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5F18-844F-4E05-8268-3C2858B02C81}"/>
              </a:ext>
            </a:extLst>
          </p:cNvPr>
          <p:cNvSpPr>
            <a:spLocks noGrp="1"/>
          </p:cNvSpPr>
          <p:nvPr>
            <p:ph type="title"/>
          </p:nvPr>
        </p:nvSpPr>
        <p:spPr/>
        <p:txBody>
          <a:bodyPr/>
          <a:lstStyle/>
          <a:p>
            <a:r>
              <a:rPr lang="en-US" dirty="0">
                <a:cs typeface="Calibri Light"/>
              </a:rPr>
              <a:t>Harmonic context</a:t>
            </a:r>
            <a:endParaRPr lang="en-US" dirty="0"/>
          </a:p>
        </p:txBody>
      </p:sp>
      <p:sp>
        <p:nvSpPr>
          <p:cNvPr id="3" name="Content Placeholder 2">
            <a:extLst>
              <a:ext uri="{FF2B5EF4-FFF2-40B4-BE49-F238E27FC236}">
                <a16:creationId xmlns:a16="http://schemas.microsoft.com/office/drawing/2014/main" id="{FF15BFF7-E144-4413-B94C-C385DA8C65A8}"/>
              </a:ext>
            </a:extLst>
          </p:cNvPr>
          <p:cNvSpPr>
            <a:spLocks noGrp="1"/>
          </p:cNvSpPr>
          <p:nvPr>
            <p:ph idx="1"/>
          </p:nvPr>
        </p:nvSpPr>
        <p:spPr/>
        <p:txBody>
          <a:bodyPr vert="horz" lIns="91440" tIns="45720" rIns="91440" bIns="45720" rtlCol="0" anchor="t">
            <a:normAutofit fontScale="77500" lnSpcReduction="20000"/>
          </a:bodyPr>
          <a:lstStyle/>
          <a:p>
            <a:r>
              <a:rPr lang="en-US" dirty="0">
                <a:cs typeface="Calibri"/>
              </a:rPr>
              <a:t>Of course, during the specific case of a </a:t>
            </a:r>
            <a:r>
              <a:rPr lang="en-US" dirty="0" err="1">
                <a:cs typeface="Calibri"/>
              </a:rPr>
              <a:t>german</a:t>
            </a:r>
            <a:r>
              <a:rPr lang="en-US" dirty="0">
                <a:cs typeface="Calibri"/>
              </a:rPr>
              <a:t> augmented sixth, the spelling is counter intuitive</a:t>
            </a:r>
          </a:p>
          <a:p>
            <a:r>
              <a:rPr lang="en-US" dirty="0">
                <a:cs typeface="Calibri"/>
              </a:rPr>
              <a:t>It could be said that it is a special case</a:t>
            </a:r>
          </a:p>
          <a:p>
            <a:r>
              <a:rPr lang="en-US" dirty="0">
                <a:cs typeface="Calibri"/>
              </a:rPr>
              <a:t>Take the tonic of C, for example, on the one hand, you are spelling an </a:t>
            </a:r>
            <a:r>
              <a:rPr lang="en-US" dirty="0" err="1">
                <a:cs typeface="Calibri"/>
              </a:rPr>
              <a:t>f#</a:t>
            </a:r>
            <a:r>
              <a:rPr lang="en-US" dirty="0">
                <a:cs typeface="Calibri"/>
              </a:rPr>
              <a:t> (pushing towards the dominant in the circle of fifths) and an Ab (the minor sixth, pulling towards maybe the minor mode of the c minor key, or even the relative major of the minor subdominant)</a:t>
            </a:r>
          </a:p>
          <a:p>
            <a:r>
              <a:rPr lang="en-US" dirty="0">
                <a:cs typeface="Calibri"/>
              </a:rPr>
              <a:t>All of these notes, spelled in the same chord</a:t>
            </a:r>
          </a:p>
          <a:p>
            <a:r>
              <a:rPr lang="en-US" dirty="0">
                <a:cs typeface="Calibri"/>
              </a:rPr>
              <a:t>Moreover, this </a:t>
            </a:r>
            <a:r>
              <a:rPr lang="en-US" dirty="0" err="1">
                <a:cs typeface="Calibri"/>
              </a:rPr>
              <a:t>german</a:t>
            </a:r>
            <a:r>
              <a:rPr lang="en-US" dirty="0">
                <a:cs typeface="Calibri"/>
              </a:rPr>
              <a:t> augmented sixth harmony could also be interpreted as an Ab dominant 7th</a:t>
            </a:r>
          </a:p>
          <a:p>
            <a:r>
              <a:rPr lang="en-US" dirty="0">
                <a:cs typeface="Calibri"/>
              </a:rPr>
              <a:t>What would be the difference? The spelling, the spelling of a single note</a:t>
            </a:r>
          </a:p>
          <a:p>
            <a:r>
              <a:rPr lang="en-US" dirty="0">
                <a:cs typeface="Calibri"/>
              </a:rPr>
              <a:t>F# -&gt; Gb: There, this is not a </a:t>
            </a:r>
            <a:r>
              <a:rPr lang="en-US" dirty="0" err="1">
                <a:cs typeface="Calibri"/>
              </a:rPr>
              <a:t>german</a:t>
            </a:r>
            <a:r>
              <a:rPr lang="en-US" dirty="0">
                <a:cs typeface="Calibri"/>
              </a:rPr>
              <a:t> augmented sixth, is Ab dominant 7</a:t>
            </a:r>
            <a:r>
              <a:rPr lang="en-US" baseline="30000" dirty="0">
                <a:cs typeface="Calibri"/>
              </a:rPr>
              <a:t>th</a:t>
            </a:r>
            <a:endParaRPr lang="en-US" dirty="0">
              <a:cs typeface="Calibri"/>
            </a:endParaRPr>
          </a:p>
          <a:p>
            <a:r>
              <a:rPr lang="en-US" dirty="0">
                <a:cs typeface="Calibri"/>
              </a:rPr>
              <a:t>Regarding </a:t>
            </a:r>
            <a:r>
              <a:rPr lang="en-US" dirty="0" err="1">
                <a:cs typeface="Calibri"/>
              </a:rPr>
              <a:t>german</a:t>
            </a:r>
            <a:r>
              <a:rPr lang="en-US" dirty="0">
                <a:cs typeface="Calibri"/>
              </a:rPr>
              <a:t> augmented sixths, Meredith says: [TODO: Find quote by Meredith on Ger6]</a:t>
            </a:r>
          </a:p>
        </p:txBody>
      </p:sp>
    </p:spTree>
    <p:extLst>
      <p:ext uri="{BB962C8B-B14F-4D97-AF65-F5344CB8AC3E}">
        <p14:creationId xmlns:p14="http://schemas.microsoft.com/office/powerpoint/2010/main" val="1535147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E443-3517-4B45-851A-AF5B70EA8A4A}"/>
              </a:ext>
            </a:extLst>
          </p:cNvPr>
          <p:cNvSpPr>
            <a:spLocks noGrp="1"/>
          </p:cNvSpPr>
          <p:nvPr>
            <p:ph type="title"/>
          </p:nvPr>
        </p:nvSpPr>
        <p:spPr/>
        <p:txBody>
          <a:bodyPr/>
          <a:lstStyle/>
          <a:p>
            <a:r>
              <a:rPr lang="en-US" dirty="0">
                <a:cs typeface="Calibri Light"/>
              </a:rPr>
              <a:t>What is pitch-spelling</a:t>
            </a:r>
            <a:endParaRPr lang="en-US" dirty="0"/>
          </a:p>
        </p:txBody>
      </p:sp>
      <p:sp>
        <p:nvSpPr>
          <p:cNvPr id="3" name="Content Placeholder 2">
            <a:extLst>
              <a:ext uri="{FF2B5EF4-FFF2-40B4-BE49-F238E27FC236}">
                <a16:creationId xmlns:a16="http://schemas.microsoft.com/office/drawing/2014/main" id="{3EF4B1BF-C198-4997-80C7-0795B20264AF}"/>
              </a:ext>
            </a:extLst>
          </p:cNvPr>
          <p:cNvSpPr>
            <a:spLocks noGrp="1"/>
          </p:cNvSpPr>
          <p:nvPr>
            <p:ph idx="1"/>
          </p:nvPr>
        </p:nvSpPr>
        <p:spPr/>
        <p:txBody>
          <a:bodyPr vert="horz" lIns="91440" tIns="45720" rIns="91440" bIns="45720" rtlCol="0" anchor="t">
            <a:normAutofit/>
          </a:bodyPr>
          <a:lstStyle/>
          <a:p>
            <a:r>
              <a:rPr lang="en-US" dirty="0">
                <a:cs typeface="Calibri"/>
              </a:rPr>
              <a:t>An input feature, that informs about the tonal and harmonic context of the piece</a:t>
            </a:r>
          </a:p>
          <a:p>
            <a:r>
              <a:rPr lang="en-US" dirty="0">
                <a:cs typeface="Calibri"/>
              </a:rPr>
              <a:t>An output feature, that can be extracted from the tonal and harmonic context of the piece</a:t>
            </a:r>
          </a:p>
          <a:p>
            <a:r>
              <a:rPr lang="en-US" dirty="0">
                <a:cs typeface="Calibri"/>
              </a:rPr>
              <a:t>In fact, people have asked the question of whether the spelling comes before the analysis or the analysis before the spelling</a:t>
            </a:r>
          </a:p>
          <a:p>
            <a:r>
              <a:rPr lang="en-US" dirty="0">
                <a:cs typeface="Calibri"/>
              </a:rPr>
              <a:t>The chicken and the egg of equal-tempered systems</a:t>
            </a:r>
          </a:p>
        </p:txBody>
      </p:sp>
    </p:spTree>
    <p:extLst>
      <p:ext uri="{BB962C8B-B14F-4D97-AF65-F5344CB8AC3E}">
        <p14:creationId xmlns:p14="http://schemas.microsoft.com/office/powerpoint/2010/main" val="2168666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9049-9E25-4897-B812-FC3E7EE41DA7}"/>
              </a:ext>
            </a:extLst>
          </p:cNvPr>
          <p:cNvSpPr>
            <a:spLocks noGrp="1"/>
          </p:cNvSpPr>
          <p:nvPr>
            <p:ph type="title"/>
          </p:nvPr>
        </p:nvSpPr>
        <p:spPr/>
        <p:txBody>
          <a:bodyPr/>
          <a:lstStyle/>
          <a:p>
            <a:r>
              <a:rPr lang="en-US" dirty="0">
                <a:cs typeface="Calibri Light"/>
              </a:rPr>
              <a:t>Pitch-spelling algorithms</a:t>
            </a:r>
          </a:p>
        </p:txBody>
      </p:sp>
      <p:sp>
        <p:nvSpPr>
          <p:cNvPr id="3" name="Content Placeholder 2">
            <a:extLst>
              <a:ext uri="{FF2B5EF4-FFF2-40B4-BE49-F238E27FC236}">
                <a16:creationId xmlns:a16="http://schemas.microsoft.com/office/drawing/2014/main" id="{48ABCA15-BC96-4D22-B0E7-DF6DE8BB1A69}"/>
              </a:ext>
            </a:extLst>
          </p:cNvPr>
          <p:cNvSpPr>
            <a:spLocks noGrp="1"/>
          </p:cNvSpPr>
          <p:nvPr>
            <p:ph idx="1"/>
          </p:nvPr>
        </p:nvSpPr>
        <p:spPr/>
        <p:txBody>
          <a:bodyPr vert="horz" lIns="91440" tIns="45720" rIns="91440" bIns="45720" rtlCol="0" anchor="t">
            <a:normAutofit/>
          </a:bodyPr>
          <a:lstStyle/>
          <a:p>
            <a:r>
              <a:rPr lang="en-US" dirty="0">
                <a:cs typeface="Calibri"/>
              </a:rPr>
              <a:t>[TODO: Make a survey of pitch-spelling algorithms]</a:t>
            </a:r>
          </a:p>
          <a:p>
            <a:r>
              <a:rPr lang="en-US" dirty="0">
                <a:cs typeface="Calibri"/>
              </a:rPr>
              <a:t>Lots of ground truth (important in machine learning context)</a:t>
            </a:r>
          </a:p>
          <a:p>
            <a:r>
              <a:rPr lang="en-US" dirty="0">
                <a:cs typeface="Calibri"/>
              </a:rPr>
              <a:t>Unambiguous evaluation (CRUCIAL in machine learning contexts)</a:t>
            </a:r>
          </a:p>
          <a:p>
            <a:endParaRPr lang="en-US" dirty="0">
              <a:cs typeface="Calibri"/>
            </a:endParaRPr>
          </a:p>
        </p:txBody>
      </p:sp>
    </p:spTree>
    <p:extLst>
      <p:ext uri="{BB962C8B-B14F-4D97-AF65-F5344CB8AC3E}">
        <p14:creationId xmlns:p14="http://schemas.microsoft.com/office/powerpoint/2010/main" val="230631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FBE0-AE3E-40A2-B55B-CD12C98BC9B2}"/>
              </a:ext>
            </a:extLst>
          </p:cNvPr>
          <p:cNvSpPr>
            <a:spLocks noGrp="1"/>
          </p:cNvSpPr>
          <p:nvPr>
            <p:ph type="title"/>
          </p:nvPr>
        </p:nvSpPr>
        <p:spPr/>
        <p:txBody>
          <a:bodyPr/>
          <a:lstStyle/>
          <a:p>
            <a:r>
              <a:rPr lang="en-US" dirty="0"/>
              <a:t>On the double role of spelling</a:t>
            </a:r>
          </a:p>
        </p:txBody>
      </p:sp>
      <p:sp>
        <p:nvSpPr>
          <p:cNvPr id="3" name="Content Placeholder 2">
            <a:extLst>
              <a:ext uri="{FF2B5EF4-FFF2-40B4-BE49-F238E27FC236}">
                <a16:creationId xmlns:a16="http://schemas.microsoft.com/office/drawing/2014/main" id="{84E412E4-07A4-4766-B639-C7B8E31B25B2}"/>
              </a:ext>
            </a:extLst>
          </p:cNvPr>
          <p:cNvSpPr>
            <a:spLocks noGrp="1"/>
          </p:cNvSpPr>
          <p:nvPr>
            <p:ph idx="1"/>
          </p:nvPr>
        </p:nvSpPr>
        <p:spPr/>
        <p:txBody>
          <a:bodyPr>
            <a:normAutofit fontScale="92500" lnSpcReduction="20000"/>
          </a:bodyPr>
          <a:lstStyle/>
          <a:p>
            <a:r>
              <a:rPr lang="en-US" dirty="0">
                <a:cs typeface="Calibri"/>
              </a:rPr>
              <a:t>There is a lot of musical information that we could use to predict the spelling of a note, for example, the key in which the note has been played, the duration of the note, the note that precedes and follows after that note, etc.</a:t>
            </a:r>
          </a:p>
          <a:p>
            <a:r>
              <a:rPr lang="en-US" dirty="0">
                <a:cs typeface="Calibri"/>
              </a:rPr>
              <a:t>Similarly, if we were given the answer to the question, there is potentially a lot of musical information that we could </a:t>
            </a:r>
            <a:r>
              <a:rPr lang="en-US" i="1" dirty="0">
                <a:cs typeface="Calibri"/>
              </a:rPr>
              <a:t>retrieve</a:t>
            </a:r>
            <a:r>
              <a:rPr lang="en-US" dirty="0">
                <a:cs typeface="Calibri"/>
              </a:rPr>
              <a:t> from knowing the spelling, for example, what key signatures seem more likely, what notes could be playing at the same time that this note, etc.</a:t>
            </a:r>
          </a:p>
          <a:p>
            <a:r>
              <a:rPr lang="en-US" dirty="0">
                <a:cs typeface="Calibri"/>
              </a:rPr>
              <a:t>In fact, people have asked the question of whether the spelling should be used to inform the analysis of a chord and key detection algorithms, or if the chord and key detection predictions should be used to predict the spelling</a:t>
            </a:r>
          </a:p>
          <a:p>
            <a:r>
              <a:rPr lang="en-US" dirty="0">
                <a:cs typeface="Calibri"/>
              </a:rPr>
              <a:t>A chicken-and-egg problem of equal-tempered systems</a:t>
            </a:r>
          </a:p>
          <a:p>
            <a:endParaRPr lang="en-US" dirty="0"/>
          </a:p>
        </p:txBody>
      </p:sp>
    </p:spTree>
    <p:extLst>
      <p:ext uri="{BB962C8B-B14F-4D97-AF65-F5344CB8AC3E}">
        <p14:creationId xmlns:p14="http://schemas.microsoft.com/office/powerpoint/2010/main" val="2624598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TotalTime>
  <Words>570</Words>
  <Application>Microsoft Office PowerPoint</Application>
  <PresentationFormat>Widescreen</PresentationFormat>
  <Paragraphs>42</Paragraphs>
  <Slides>9</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Q7</vt:lpstr>
      <vt:lpstr>Pitch-spelling algorithms</vt:lpstr>
      <vt:lpstr>What is pitch-spelling?</vt:lpstr>
      <vt:lpstr>The problems associated with pitch-spelling</vt:lpstr>
      <vt:lpstr>Tonal context</vt:lpstr>
      <vt:lpstr>Harmonic context</vt:lpstr>
      <vt:lpstr>What is pitch-spelling</vt:lpstr>
      <vt:lpstr>Pitch-spelling algorithms</vt:lpstr>
      <vt:lpstr>On the double role of spelling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Néstor Nápoles</cp:lastModifiedBy>
  <cp:revision>322</cp:revision>
  <dcterms:created xsi:type="dcterms:W3CDTF">2013-07-15T20:26:40Z</dcterms:created>
  <dcterms:modified xsi:type="dcterms:W3CDTF">2019-10-19T02:08:45Z</dcterms:modified>
</cp:coreProperties>
</file>