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58" r:id="rId5"/>
    <p:sldId id="259" r:id="rId6"/>
    <p:sldId id="260" r:id="rId7"/>
    <p:sldId id="261"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6D670-F5C6-CE9F-5F96-B756B6D96C7B}" v="639" dt="2019-10-11T19:41:34.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9BC6-10ED-478B-B8E1-6AC903C1A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BFE5C-15D8-49E9-8E97-5B0619602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CAA27-52F9-4E2D-A45B-7F8F3295A936}"/>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89C9C23C-51B9-46DD-8829-458B4474DC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880427-F992-46AF-86F0-7175D861D27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542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0979-550D-48D6-8F21-21903C0365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02247-36FC-41E7-984F-34C406948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E8287-2E21-4BD1-8154-4DD4399B77E1}"/>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10D56588-2812-4992-B0D2-CA0F926D18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A5834E-FDE1-437C-A781-826D07CB86D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772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7F159-6931-488B-8CB8-3DE96C67C9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447C68-9ED8-4D5A-ABD0-ABE346ADA7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B152D-833A-4B20-9500-4E796E891104}"/>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20D33E9C-7C14-4C7B-B084-D6CC4B7F6F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5C65F-4010-48F1-9B0B-56110C64835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542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B06C-A934-491D-82D7-40A90B533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DF1E2-F311-4920-A435-1BFF0AC62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662F5-B592-40A2-BE9B-D151C6075F1F}"/>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B521A4B1-BAF4-444E-B107-FFE69CE3F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8D31AF-97BA-4442-92CB-BB232C10297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745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F882-4FE4-4304-9B2B-167DC9844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95FA2C-F6A9-4670-960E-56D00C620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C50CD-AFE6-4727-A398-EF46983219A5}"/>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F4B2029C-3998-4EF0-812A-BCDA636B37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38C86-1B42-4773-8EE7-AAE01184907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375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D33F-CC16-47D4-B5A2-DF132C14E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150ED-B8B1-4822-8EA2-A9238FCDE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DFA87-8A8A-4D07-B02C-CB8CE5DF5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2F345-2B21-4681-98EB-5FC0A9031F13}"/>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6" name="Footer Placeholder 5">
            <a:extLst>
              <a:ext uri="{FF2B5EF4-FFF2-40B4-BE49-F238E27FC236}">
                <a16:creationId xmlns:a16="http://schemas.microsoft.com/office/drawing/2014/main" id="{5F7BF67E-F19D-4C54-8C89-0A685EB16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066FB7-93F6-48A1-8A84-6039BD79270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41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FA68-1F79-456D-BA2B-5ACA249F02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26FB0-7727-435D-A749-2B9AC7006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1CD857-8A94-4C86-B689-1620D49A8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3E5569-4010-445A-B48F-48447093D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2B99B-FFF0-429D-9249-479C27359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8CBC4-2903-424E-8A74-B7D740BA10DF}"/>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8" name="Footer Placeholder 7">
            <a:extLst>
              <a:ext uri="{FF2B5EF4-FFF2-40B4-BE49-F238E27FC236}">
                <a16:creationId xmlns:a16="http://schemas.microsoft.com/office/drawing/2014/main" id="{CE9E180C-D2AE-40E1-8993-AC6537D101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B366E0A-4E09-4D3F-AD7E-4699869FF09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96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7232-00AC-471E-A194-B8419BB03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70755-5353-4187-868A-240960246900}"/>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4" name="Footer Placeholder 3">
            <a:extLst>
              <a:ext uri="{FF2B5EF4-FFF2-40B4-BE49-F238E27FC236}">
                <a16:creationId xmlns:a16="http://schemas.microsoft.com/office/drawing/2014/main" id="{D82ED25E-AAB5-4F41-AD0B-EA929B47BD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8CB37A-FE30-401C-AA57-117B362695A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16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66AEC-37C3-40F4-A0FC-980667D4D0E0}"/>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3" name="Footer Placeholder 2">
            <a:extLst>
              <a:ext uri="{FF2B5EF4-FFF2-40B4-BE49-F238E27FC236}">
                <a16:creationId xmlns:a16="http://schemas.microsoft.com/office/drawing/2014/main" id="{76B2FCFF-A25D-424E-A8DA-FEAE23A604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9F8159B-EF45-4D00-973F-614DD54FC58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88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0572-0B21-4194-9E41-C671C389D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B2017-9A0C-4DA7-917D-424C44FB0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CD08EA-47C4-41E1-94DB-8DE537FF4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CC010-7AAB-4F17-A15C-0BE61EA1B442}"/>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6" name="Footer Placeholder 5">
            <a:extLst>
              <a:ext uri="{FF2B5EF4-FFF2-40B4-BE49-F238E27FC236}">
                <a16:creationId xmlns:a16="http://schemas.microsoft.com/office/drawing/2014/main" id="{E720324F-5173-4457-8FB2-24AE1518C0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C651BF-3E2F-460E-BF89-63830C3D5FF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20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9A00-71A3-4B5C-91BA-F07E477E6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8EDCB5-3B64-4246-A605-AC5AAAF6A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4D7995-E9CB-45F0-A9E9-B4465FEEE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AE61C-58EF-485B-8832-7E8CEA05AC0C}"/>
              </a:ext>
            </a:extLst>
          </p:cNvPr>
          <p:cNvSpPr>
            <a:spLocks noGrp="1"/>
          </p:cNvSpPr>
          <p:nvPr>
            <p:ph type="dt" sz="half" idx="10"/>
          </p:nvPr>
        </p:nvSpPr>
        <p:spPr/>
        <p:txBody>
          <a:bodyPr/>
          <a:lstStyle/>
          <a:p>
            <a:fld id="{C764DE79-268F-4C1A-8933-263129D2AF90}" type="datetimeFigureOut">
              <a:rPr lang="en-US" smtClean="0"/>
              <a:t>10/19/2019</a:t>
            </a:fld>
            <a:endParaRPr lang="en-US" dirty="0"/>
          </a:p>
        </p:txBody>
      </p:sp>
      <p:sp>
        <p:nvSpPr>
          <p:cNvPr id="6" name="Footer Placeholder 5">
            <a:extLst>
              <a:ext uri="{FF2B5EF4-FFF2-40B4-BE49-F238E27FC236}">
                <a16:creationId xmlns:a16="http://schemas.microsoft.com/office/drawing/2014/main" id="{ECFCE7EF-A4CA-4E35-8427-03614903F7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EA43DA-8FAB-489E-9F74-FDFC24604F9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934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7AF7A-8223-4D05-91BE-490FFC0B9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C323D-C678-41D9-94C8-8266505FE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71D6-7696-4DE2-9984-4F87F742C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10/19/2019</a:t>
            </a:fld>
            <a:endParaRPr lang="en-US" dirty="0"/>
          </a:p>
        </p:txBody>
      </p:sp>
      <p:sp>
        <p:nvSpPr>
          <p:cNvPr id="5" name="Footer Placeholder 4">
            <a:extLst>
              <a:ext uri="{FF2B5EF4-FFF2-40B4-BE49-F238E27FC236}">
                <a16:creationId xmlns:a16="http://schemas.microsoft.com/office/drawing/2014/main" id="{1E1374BC-E3A5-4DAE-A4F4-62C607E7E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AD8D0C-39F3-4EB4-916F-33C8C4FD0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98895019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Q8</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To what extent does the </a:t>
            </a:r>
            <a:r>
              <a:rPr lang="en-US" dirty="0" err="1">
                <a:ea typeface="+mn-lt"/>
                <a:cs typeface="+mn-lt"/>
              </a:rPr>
              <a:t>Krumhansl-Schmuckler</a:t>
            </a:r>
            <a:r>
              <a:rPr lang="en-US" dirty="0">
                <a:ea typeface="+mn-lt"/>
                <a:cs typeface="+mn-lt"/>
              </a:rPr>
              <a:t> Key-Finding Algorithm actually reflect human cognition of keys?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49A-0271-4513-81D4-9AF63E9F4F2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A127D2-2803-4F98-9E54-EE11CBCE95EE}"/>
              </a:ext>
            </a:extLst>
          </p:cNvPr>
          <p:cNvSpPr>
            <a:spLocks noGrp="1"/>
          </p:cNvSpPr>
          <p:nvPr>
            <p:ph idx="1"/>
          </p:nvPr>
        </p:nvSpPr>
        <p:spPr/>
        <p:txBody>
          <a:bodyPr>
            <a:normAutofit fontScale="62500" lnSpcReduction="20000"/>
          </a:bodyPr>
          <a:lstStyle/>
          <a:p>
            <a:r>
              <a:rPr lang="en-US" dirty="0"/>
              <a:t>In a series of experiments from 1979 and 1982, </a:t>
            </a:r>
            <a:r>
              <a:rPr lang="en-US" dirty="0" err="1"/>
              <a:t>Krumhansl</a:t>
            </a:r>
            <a:r>
              <a:rPr lang="en-US" dirty="0"/>
              <a:t> introduced the probe-tone technique to measure the correlation that every pitch-class has in a given tonal context</a:t>
            </a:r>
          </a:p>
          <a:p>
            <a:r>
              <a:rPr lang="en-US" dirty="0"/>
              <a:t>Such experiments enabled the construction of a key-finding algorithm based in pitch histogram correlations with the experimental measurements of the probe-tone technique, that is, the </a:t>
            </a:r>
            <a:r>
              <a:rPr lang="en-US" dirty="0" err="1"/>
              <a:t>Krumhansl-Schmuckler</a:t>
            </a:r>
            <a:r>
              <a:rPr lang="en-US" dirty="0"/>
              <a:t> key-finding algorithm</a:t>
            </a:r>
          </a:p>
          <a:p>
            <a:r>
              <a:rPr lang="en-US" dirty="0"/>
              <a:t>This research not only served as reference for future key-finding algorithms and other pitch-class “templates” (also known now as key profiles, pitch profiles, tonal profiles, templates) and general studies of tonality but, as </a:t>
            </a:r>
            <a:r>
              <a:rPr lang="en-US" dirty="0" err="1"/>
              <a:t>Temperley</a:t>
            </a:r>
            <a:r>
              <a:rPr lang="en-US" dirty="0"/>
              <a:t> mentions, initiated a “distributional” view in the study of tonality, which has received both appreciation and criticism over the years</a:t>
            </a:r>
          </a:p>
          <a:p>
            <a:r>
              <a:rPr lang="en-US" dirty="0"/>
              <a:t>Different studies in the perception and cognition of tonality have pushed back and forward different ideas for explaining how is that humans develop a sense of a “tonal center”, validating and invalidating ideas in certain conditions to the point that the phenomenon is still elusive to our understanding</a:t>
            </a:r>
          </a:p>
          <a:p>
            <a:r>
              <a:rPr lang="en-US" dirty="0"/>
              <a:t>One possible reason for the difficulty of studying tonality and explaining how it works is, as Vos argues, the great interdisciplinarity that it is involved in the research of tonality, that has involved musicology, music theory, computer science, brain science, cognitive science, psychology, and ethnomusicology over the years</a:t>
            </a:r>
          </a:p>
          <a:p>
            <a:r>
              <a:rPr lang="en-US" dirty="0"/>
              <a:t>Regardless of what is found in the future, the studies by </a:t>
            </a:r>
            <a:r>
              <a:rPr lang="en-US" dirty="0" err="1"/>
              <a:t>Krumhansl</a:t>
            </a:r>
            <a:r>
              <a:rPr lang="en-US" dirty="0"/>
              <a:t> have contributed to stimulating discussion and research in the topic that has been necessary for such an elusive research topic </a:t>
            </a:r>
          </a:p>
          <a:p>
            <a:endParaRPr lang="en-US" dirty="0"/>
          </a:p>
        </p:txBody>
      </p:sp>
    </p:spTree>
    <p:extLst>
      <p:ext uri="{BB962C8B-B14F-4D97-AF65-F5344CB8AC3E}">
        <p14:creationId xmlns:p14="http://schemas.microsoft.com/office/powerpoint/2010/main" val="15017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EEA6-A83B-4CFD-BEA5-F7E8F9B5687F}"/>
              </a:ext>
            </a:extLst>
          </p:cNvPr>
          <p:cNvSpPr>
            <a:spLocks noGrp="1"/>
          </p:cNvSpPr>
          <p:nvPr>
            <p:ph type="title"/>
          </p:nvPr>
        </p:nvSpPr>
        <p:spPr/>
        <p:txBody>
          <a:bodyPr/>
          <a:lstStyle/>
          <a:p>
            <a:r>
              <a:rPr lang="en-US" dirty="0" err="1">
                <a:cs typeface="Calibri Light"/>
              </a:rPr>
              <a:t>Krumhansl</a:t>
            </a:r>
            <a:r>
              <a:rPr lang="en-US" dirty="0">
                <a:cs typeface="Calibri Light"/>
              </a:rPr>
              <a:t> and </a:t>
            </a:r>
            <a:r>
              <a:rPr lang="en-US" dirty="0" err="1">
                <a:cs typeface="Calibri Light"/>
              </a:rPr>
              <a:t>Lerdahl</a:t>
            </a:r>
            <a:r>
              <a:rPr lang="en-US" dirty="0">
                <a:cs typeface="Calibri Light"/>
              </a:rPr>
              <a:t> (1979)</a:t>
            </a:r>
          </a:p>
        </p:txBody>
      </p:sp>
      <p:sp>
        <p:nvSpPr>
          <p:cNvPr id="3" name="Content Placeholder 2">
            <a:extLst>
              <a:ext uri="{FF2B5EF4-FFF2-40B4-BE49-F238E27FC236}">
                <a16:creationId xmlns:a16="http://schemas.microsoft.com/office/drawing/2014/main" id="{D2561EC7-8078-40F4-8125-4AE45715224F}"/>
              </a:ext>
            </a:extLst>
          </p:cNvPr>
          <p:cNvSpPr>
            <a:spLocks noGrp="1"/>
          </p:cNvSpPr>
          <p:nvPr>
            <p:ph idx="1"/>
          </p:nvPr>
        </p:nvSpPr>
        <p:spPr/>
        <p:txBody>
          <a:bodyPr vert="horz" lIns="91440" tIns="45720" rIns="91440" bIns="45720" rtlCol="0" anchor="t">
            <a:normAutofit/>
          </a:bodyPr>
          <a:lstStyle/>
          <a:p>
            <a:r>
              <a:rPr lang="en-US" dirty="0">
                <a:cs typeface="Calibri"/>
              </a:rPr>
              <a:t>Probe-tone technique introduced</a:t>
            </a:r>
          </a:p>
          <a:p>
            <a:r>
              <a:rPr lang="en-US" dirty="0">
                <a:cs typeface="Calibri"/>
              </a:rPr>
              <a:t>Presenting "incomplete" scales (missing repetition of the tonic) in one octave, asking participants how well a given note "completed" the scale</a:t>
            </a:r>
          </a:p>
          <a:p>
            <a:r>
              <a:rPr lang="en-US" dirty="0">
                <a:cs typeface="Calibri"/>
              </a:rPr>
              <a:t>Notes played to the participants (probe-tones) were played one octave above than the original scale</a:t>
            </a:r>
          </a:p>
          <a:p>
            <a:pPr marL="0" indent="0">
              <a:buNone/>
            </a:pPr>
            <a:endParaRPr lang="en-US" dirty="0">
              <a:cs typeface="Calibri"/>
            </a:endParaRPr>
          </a:p>
        </p:txBody>
      </p:sp>
    </p:spTree>
    <p:extLst>
      <p:ext uri="{BB962C8B-B14F-4D97-AF65-F5344CB8AC3E}">
        <p14:creationId xmlns:p14="http://schemas.microsoft.com/office/powerpoint/2010/main" val="201364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926B-EF40-4CD3-BBBC-5B5FC375E2C4}"/>
              </a:ext>
            </a:extLst>
          </p:cNvPr>
          <p:cNvSpPr>
            <a:spLocks noGrp="1"/>
          </p:cNvSpPr>
          <p:nvPr>
            <p:ph type="title"/>
          </p:nvPr>
        </p:nvSpPr>
        <p:spPr/>
        <p:txBody>
          <a:bodyPr/>
          <a:lstStyle/>
          <a:p>
            <a:r>
              <a:rPr lang="en-US" dirty="0" err="1">
                <a:cs typeface="Calibri Light"/>
              </a:rPr>
              <a:t>Krumhansl</a:t>
            </a:r>
            <a:r>
              <a:rPr lang="en-US" dirty="0">
                <a:cs typeface="Calibri Light"/>
              </a:rPr>
              <a:t> and Kessler (1982)</a:t>
            </a:r>
            <a:endParaRPr lang="en-US" dirty="0"/>
          </a:p>
        </p:txBody>
      </p:sp>
      <p:sp>
        <p:nvSpPr>
          <p:cNvPr id="3" name="Content Placeholder 2">
            <a:extLst>
              <a:ext uri="{FF2B5EF4-FFF2-40B4-BE49-F238E27FC236}">
                <a16:creationId xmlns:a16="http://schemas.microsoft.com/office/drawing/2014/main" id="{E8C95BAD-B715-42DB-963C-14F7EB2410D3}"/>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Similar experiment</a:t>
            </a:r>
          </a:p>
          <a:p>
            <a:r>
              <a:rPr lang="en-US" dirty="0">
                <a:cs typeface="Calibri"/>
              </a:rPr>
              <a:t>Adding also chord sequences</a:t>
            </a:r>
          </a:p>
          <a:p>
            <a:r>
              <a:rPr lang="en-US" dirty="0">
                <a:cs typeface="Calibri"/>
              </a:rPr>
              <a:t>Within those chord sequences, adding modulations</a:t>
            </a:r>
          </a:p>
          <a:p>
            <a:pPr lvl="1"/>
            <a:r>
              <a:rPr lang="en-US" dirty="0">
                <a:cs typeface="Calibri"/>
              </a:rPr>
              <a:t>Related keys</a:t>
            </a:r>
          </a:p>
          <a:p>
            <a:pPr lvl="1"/>
            <a:r>
              <a:rPr lang="en-US" dirty="0">
                <a:cs typeface="Calibri"/>
              </a:rPr>
              <a:t>Distant keys</a:t>
            </a:r>
          </a:p>
          <a:p>
            <a:r>
              <a:rPr lang="en-US" dirty="0">
                <a:cs typeface="Calibri"/>
              </a:rPr>
              <a:t>In total, 8 out of 10 of the chord sequences had some sort of modulation in it</a:t>
            </a:r>
          </a:p>
          <a:p>
            <a:r>
              <a:rPr lang="en-US" dirty="0">
                <a:cs typeface="Calibri"/>
              </a:rPr>
              <a:t>Extracted the so-called “key profiles” from this study, which present distributions of pitch-classes for the key of C Major and C minor</a:t>
            </a:r>
          </a:p>
          <a:p>
            <a:r>
              <a:rPr lang="en-US" dirty="0">
                <a:cs typeface="Calibri"/>
              </a:rPr>
              <a:t>The values of those distributions could be interpreted as the “expectation” that a listener could have of hearing a certain pitch class, given a tonal context</a:t>
            </a:r>
          </a:p>
          <a:p>
            <a:r>
              <a:rPr lang="en-US" dirty="0">
                <a:cs typeface="Calibri"/>
              </a:rPr>
              <a:t>Further models computed, for example, a chord distance metric, a key distance metric</a:t>
            </a:r>
          </a:p>
          <a:p>
            <a:endParaRPr lang="en-US" dirty="0">
              <a:cs typeface="Calibri"/>
            </a:endParaRPr>
          </a:p>
        </p:txBody>
      </p:sp>
    </p:spTree>
    <p:extLst>
      <p:ext uri="{BB962C8B-B14F-4D97-AF65-F5344CB8AC3E}">
        <p14:creationId xmlns:p14="http://schemas.microsoft.com/office/powerpoint/2010/main" val="372326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BB06-14EB-4AB1-B4B8-3069B9C8B7B3}"/>
              </a:ext>
            </a:extLst>
          </p:cNvPr>
          <p:cNvSpPr>
            <a:spLocks noGrp="1"/>
          </p:cNvSpPr>
          <p:nvPr>
            <p:ph type="title"/>
          </p:nvPr>
        </p:nvSpPr>
        <p:spPr/>
        <p:txBody>
          <a:bodyPr/>
          <a:lstStyle/>
          <a:p>
            <a:r>
              <a:rPr lang="en-US" dirty="0" err="1"/>
              <a:t>Krumhansl</a:t>
            </a:r>
            <a:r>
              <a:rPr lang="en-US" dirty="0"/>
              <a:t> and </a:t>
            </a:r>
            <a:r>
              <a:rPr lang="en-US" dirty="0" err="1"/>
              <a:t>Schmuckler</a:t>
            </a:r>
            <a:r>
              <a:rPr lang="en-US" dirty="0"/>
              <a:t> (1990)</a:t>
            </a:r>
          </a:p>
        </p:txBody>
      </p:sp>
      <p:sp>
        <p:nvSpPr>
          <p:cNvPr id="3" name="Content Placeholder 2">
            <a:extLst>
              <a:ext uri="{FF2B5EF4-FFF2-40B4-BE49-F238E27FC236}">
                <a16:creationId xmlns:a16="http://schemas.microsoft.com/office/drawing/2014/main" id="{D0D276D4-31F9-4874-9BD1-7F6DAF4EB5B1}"/>
              </a:ext>
            </a:extLst>
          </p:cNvPr>
          <p:cNvSpPr>
            <a:spLocks noGrp="1"/>
          </p:cNvSpPr>
          <p:nvPr>
            <p:ph idx="1"/>
          </p:nvPr>
        </p:nvSpPr>
        <p:spPr/>
        <p:txBody>
          <a:bodyPr>
            <a:normAutofit lnSpcReduction="10000"/>
          </a:bodyPr>
          <a:lstStyle/>
          <a:p>
            <a:r>
              <a:rPr lang="en-US" dirty="0"/>
              <a:t>Within the book of the cognition of musical pitch, </a:t>
            </a:r>
            <a:r>
              <a:rPr lang="en-US" dirty="0" err="1"/>
              <a:t>Krumhansl</a:t>
            </a:r>
            <a:r>
              <a:rPr lang="en-US" dirty="0"/>
              <a:t> and </a:t>
            </a:r>
            <a:r>
              <a:rPr lang="en-US" dirty="0" err="1"/>
              <a:t>Schmuckler</a:t>
            </a:r>
            <a:r>
              <a:rPr lang="en-US" dirty="0"/>
              <a:t> propose an algorithm for key estimation</a:t>
            </a:r>
          </a:p>
          <a:p>
            <a:r>
              <a:rPr lang="en-US" dirty="0"/>
              <a:t>The algorithm is based on correlation</a:t>
            </a:r>
          </a:p>
          <a:p>
            <a:r>
              <a:rPr lang="en-US" dirty="0"/>
              <a:t>There are multiple types of correlation, their algorithm is based on Pearson correlation</a:t>
            </a:r>
          </a:p>
          <a:p>
            <a:r>
              <a:rPr lang="en-US" dirty="0"/>
              <a:t>A pitch histogram is correlated with the </a:t>
            </a:r>
            <a:r>
              <a:rPr lang="en-US" dirty="0" err="1"/>
              <a:t>Krumhansl</a:t>
            </a:r>
            <a:r>
              <a:rPr lang="en-US" dirty="0"/>
              <a:t>-Kessler C Major and c minor key profiles, and with transpositions of those profiles in all keys</a:t>
            </a:r>
          </a:p>
          <a:p>
            <a:r>
              <a:rPr lang="en-US" dirty="0"/>
              <a:t>The highest correlated key profile against the pitch histogram is considered to be the key of the piece</a:t>
            </a:r>
          </a:p>
        </p:txBody>
      </p:sp>
    </p:spTree>
    <p:extLst>
      <p:ext uri="{BB962C8B-B14F-4D97-AF65-F5344CB8AC3E}">
        <p14:creationId xmlns:p14="http://schemas.microsoft.com/office/powerpoint/2010/main" val="70487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6BF1-689A-4188-983D-77B1C0C12533}"/>
              </a:ext>
            </a:extLst>
          </p:cNvPr>
          <p:cNvSpPr>
            <a:spLocks noGrp="1"/>
          </p:cNvSpPr>
          <p:nvPr>
            <p:ph type="title"/>
          </p:nvPr>
        </p:nvSpPr>
        <p:spPr/>
        <p:txBody>
          <a:bodyPr/>
          <a:lstStyle/>
          <a:p>
            <a:r>
              <a:rPr lang="en-US" dirty="0"/>
              <a:t>Criticism</a:t>
            </a:r>
          </a:p>
        </p:txBody>
      </p:sp>
      <p:sp>
        <p:nvSpPr>
          <p:cNvPr id="3" name="Content Placeholder 2">
            <a:extLst>
              <a:ext uri="{FF2B5EF4-FFF2-40B4-BE49-F238E27FC236}">
                <a16:creationId xmlns:a16="http://schemas.microsoft.com/office/drawing/2014/main" id="{BAADC839-F280-4721-931C-EEA95C91C9EB}"/>
              </a:ext>
            </a:extLst>
          </p:cNvPr>
          <p:cNvSpPr>
            <a:spLocks noGrp="1"/>
          </p:cNvSpPr>
          <p:nvPr>
            <p:ph idx="1"/>
          </p:nvPr>
        </p:nvSpPr>
        <p:spPr/>
        <p:txBody>
          <a:bodyPr/>
          <a:lstStyle/>
          <a:p>
            <a:r>
              <a:rPr lang="en-US" dirty="0"/>
              <a:t>Other researchers criticized this approach because it does not take any music theory rules into account for determining the key</a:t>
            </a:r>
          </a:p>
          <a:p>
            <a:r>
              <a:rPr lang="en-US" dirty="0"/>
              <a:t>What about voice leading?</a:t>
            </a:r>
          </a:p>
          <a:p>
            <a:r>
              <a:rPr lang="en-US" dirty="0"/>
              <a:t>What about the order of pitch classes?</a:t>
            </a:r>
          </a:p>
          <a:p>
            <a:r>
              <a:rPr lang="en-US" dirty="0"/>
              <a:t>The algorithm from </a:t>
            </a:r>
            <a:r>
              <a:rPr lang="en-US" dirty="0" err="1"/>
              <a:t>Krumhansl-Schmuckler</a:t>
            </a:r>
            <a:r>
              <a:rPr lang="en-US" dirty="0"/>
              <a:t> did consider duration of the notes, but what about metrical hierarchy?</a:t>
            </a:r>
          </a:p>
          <a:p>
            <a:r>
              <a:rPr lang="en-US" dirty="0"/>
              <a:t>Alternative models for key-finding algorithms emerged, based on music theory</a:t>
            </a:r>
          </a:p>
          <a:p>
            <a:pPr lvl="1"/>
            <a:r>
              <a:rPr lang="en-US" dirty="0"/>
              <a:t>Butler, Vos</a:t>
            </a:r>
          </a:p>
        </p:txBody>
      </p:sp>
    </p:spTree>
    <p:extLst>
      <p:ext uri="{BB962C8B-B14F-4D97-AF65-F5344CB8AC3E}">
        <p14:creationId xmlns:p14="http://schemas.microsoft.com/office/powerpoint/2010/main" val="186213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C886-294F-44A7-92D1-524F5F89DBFD}"/>
              </a:ext>
            </a:extLst>
          </p:cNvPr>
          <p:cNvSpPr>
            <a:spLocks noGrp="1"/>
          </p:cNvSpPr>
          <p:nvPr>
            <p:ph type="title"/>
          </p:nvPr>
        </p:nvSpPr>
        <p:spPr/>
        <p:txBody>
          <a:bodyPr/>
          <a:lstStyle/>
          <a:p>
            <a:r>
              <a:rPr lang="en-US" dirty="0"/>
              <a:t>Distributional and Structural views</a:t>
            </a:r>
          </a:p>
        </p:txBody>
      </p:sp>
      <p:sp>
        <p:nvSpPr>
          <p:cNvPr id="3" name="Content Placeholder 2">
            <a:extLst>
              <a:ext uri="{FF2B5EF4-FFF2-40B4-BE49-F238E27FC236}">
                <a16:creationId xmlns:a16="http://schemas.microsoft.com/office/drawing/2014/main" id="{600CA233-6974-474C-9E7A-4CBC60DBEF31}"/>
              </a:ext>
            </a:extLst>
          </p:cNvPr>
          <p:cNvSpPr>
            <a:spLocks noGrp="1"/>
          </p:cNvSpPr>
          <p:nvPr>
            <p:ph idx="1"/>
          </p:nvPr>
        </p:nvSpPr>
        <p:spPr/>
        <p:txBody>
          <a:bodyPr/>
          <a:lstStyle/>
          <a:p>
            <a:r>
              <a:rPr lang="en-US" dirty="0" err="1"/>
              <a:t>Temperley</a:t>
            </a:r>
            <a:r>
              <a:rPr lang="en-US" dirty="0"/>
              <a:t> classified this “clash” of ways for analyzing tonality into two groups:</a:t>
            </a:r>
          </a:p>
          <a:p>
            <a:pPr lvl="1"/>
            <a:r>
              <a:rPr lang="en-US" dirty="0"/>
              <a:t>Distributional</a:t>
            </a:r>
          </a:p>
          <a:p>
            <a:pPr lvl="1"/>
            <a:r>
              <a:rPr lang="en-US" dirty="0"/>
              <a:t>Structural</a:t>
            </a:r>
          </a:p>
          <a:p>
            <a:r>
              <a:rPr lang="en-US" dirty="0"/>
              <a:t>The approach from </a:t>
            </a:r>
            <a:r>
              <a:rPr lang="en-US" dirty="0" err="1"/>
              <a:t>Krumhansl</a:t>
            </a:r>
            <a:r>
              <a:rPr lang="en-US" dirty="0"/>
              <a:t>-Kessler started the distributional paradigm, where researchers tried to explain tonality by using statistics and probability, supporting the idea that people learn tonality through statistical learning and familiarity with the music</a:t>
            </a:r>
          </a:p>
          <a:p>
            <a:r>
              <a:rPr lang="en-US" dirty="0"/>
              <a:t>The other point of view is more structural, based on what we already know from music theory</a:t>
            </a:r>
          </a:p>
        </p:txBody>
      </p:sp>
    </p:spTree>
    <p:extLst>
      <p:ext uri="{BB962C8B-B14F-4D97-AF65-F5344CB8AC3E}">
        <p14:creationId xmlns:p14="http://schemas.microsoft.com/office/powerpoint/2010/main" val="144494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DA80-365E-4E74-AD99-91D89F12F059}"/>
              </a:ext>
            </a:extLst>
          </p:cNvPr>
          <p:cNvSpPr>
            <a:spLocks noGrp="1"/>
          </p:cNvSpPr>
          <p:nvPr>
            <p:ph type="title"/>
          </p:nvPr>
        </p:nvSpPr>
        <p:spPr/>
        <p:txBody>
          <a:bodyPr/>
          <a:lstStyle/>
          <a:p>
            <a:r>
              <a:rPr lang="en-US" dirty="0"/>
              <a:t>Survey on the human cognition of keys</a:t>
            </a:r>
          </a:p>
        </p:txBody>
      </p:sp>
      <p:sp>
        <p:nvSpPr>
          <p:cNvPr id="3" name="Content Placeholder 2">
            <a:extLst>
              <a:ext uri="{FF2B5EF4-FFF2-40B4-BE49-F238E27FC236}">
                <a16:creationId xmlns:a16="http://schemas.microsoft.com/office/drawing/2014/main" id="{4E9EBC08-0FBE-486A-B0B9-DECC7B011E65}"/>
              </a:ext>
            </a:extLst>
          </p:cNvPr>
          <p:cNvSpPr>
            <a:spLocks noGrp="1"/>
          </p:cNvSpPr>
          <p:nvPr>
            <p:ph idx="1"/>
          </p:nvPr>
        </p:nvSpPr>
        <p:spPr/>
        <p:txBody>
          <a:bodyPr/>
          <a:lstStyle/>
          <a:p>
            <a:r>
              <a:rPr lang="en-US" dirty="0"/>
              <a:t>[TODO: Select dominant references of experimental studies of cognition of keys]</a:t>
            </a:r>
          </a:p>
          <a:p>
            <a:endParaRPr lang="en-US" dirty="0"/>
          </a:p>
          <a:p>
            <a:r>
              <a:rPr lang="en-US" dirty="0" err="1"/>
              <a:t>Krumhansl</a:t>
            </a:r>
            <a:r>
              <a:rPr lang="en-US" dirty="0"/>
              <a:t> (2011)</a:t>
            </a:r>
          </a:p>
          <a:p>
            <a:r>
              <a:rPr lang="en-US" dirty="0" err="1"/>
              <a:t>Temperley</a:t>
            </a:r>
            <a:r>
              <a:rPr lang="en-US" dirty="0"/>
              <a:t> and Marvin (2007)</a:t>
            </a:r>
          </a:p>
          <a:p>
            <a:r>
              <a:rPr lang="en-US" dirty="0" err="1"/>
              <a:t>Bharuca</a:t>
            </a:r>
            <a:endParaRPr lang="en-US" dirty="0"/>
          </a:p>
          <a:p>
            <a:r>
              <a:rPr lang="en-US" dirty="0"/>
              <a:t>Others</a:t>
            </a:r>
          </a:p>
        </p:txBody>
      </p:sp>
    </p:spTree>
    <p:extLst>
      <p:ext uri="{BB962C8B-B14F-4D97-AF65-F5344CB8AC3E}">
        <p14:creationId xmlns:p14="http://schemas.microsoft.com/office/powerpoint/2010/main" val="277461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7FE7-2A10-4D29-A40D-E12227B531C5}"/>
              </a:ext>
            </a:extLst>
          </p:cNvPr>
          <p:cNvSpPr>
            <a:spLocks noGrp="1"/>
          </p:cNvSpPr>
          <p:nvPr>
            <p:ph type="title"/>
          </p:nvPr>
        </p:nvSpPr>
        <p:spPr/>
        <p:txBody>
          <a:bodyPr/>
          <a:lstStyle/>
          <a:p>
            <a:r>
              <a:rPr lang="en-US" dirty="0" err="1"/>
              <a:t>Krumhansl-Schmuckler</a:t>
            </a:r>
            <a:r>
              <a:rPr lang="en-US" dirty="0"/>
              <a:t> and the human cognition of keys</a:t>
            </a:r>
          </a:p>
        </p:txBody>
      </p:sp>
      <p:sp>
        <p:nvSpPr>
          <p:cNvPr id="3" name="Content Placeholder 2">
            <a:extLst>
              <a:ext uri="{FF2B5EF4-FFF2-40B4-BE49-F238E27FC236}">
                <a16:creationId xmlns:a16="http://schemas.microsoft.com/office/drawing/2014/main" id="{97483C69-AC1B-469F-9F19-9CD08618D4EC}"/>
              </a:ext>
            </a:extLst>
          </p:cNvPr>
          <p:cNvSpPr>
            <a:spLocks noGrp="1"/>
          </p:cNvSpPr>
          <p:nvPr>
            <p:ph idx="1"/>
          </p:nvPr>
        </p:nvSpPr>
        <p:spPr/>
        <p:txBody>
          <a:bodyPr>
            <a:normAutofit fontScale="85000" lnSpcReduction="20000"/>
          </a:bodyPr>
          <a:lstStyle/>
          <a:p>
            <a:r>
              <a:rPr lang="en-US" dirty="0"/>
              <a:t>The </a:t>
            </a:r>
            <a:r>
              <a:rPr lang="en-US" dirty="0" err="1"/>
              <a:t>Krumhansl-Schmuckler</a:t>
            </a:r>
            <a:r>
              <a:rPr lang="en-US" dirty="0"/>
              <a:t> does not fully explain the perception of tonality in the listener</a:t>
            </a:r>
          </a:p>
          <a:p>
            <a:r>
              <a:rPr lang="en-US" dirty="0"/>
              <a:t>It is a major step towards the study of the phenomenon through statistical modeling and distributions,</a:t>
            </a:r>
          </a:p>
          <a:p>
            <a:r>
              <a:rPr lang="en-US" dirty="0"/>
              <a:t>It has been supported by experimental studies that even a randomly-generated sequence of notes from these distributions is perceived by the listeners in a given “key” significantly above random chance</a:t>
            </a:r>
          </a:p>
          <a:p>
            <a:r>
              <a:rPr lang="en-US" dirty="0"/>
              <a:t>It does not provide a fully convincing explanation</a:t>
            </a:r>
          </a:p>
          <a:p>
            <a:r>
              <a:rPr lang="en-US" dirty="0"/>
              <a:t>There are certainly aspects that may be missing from a distributional view, however, structural approaches haven’t fully explained the phenomenon either</a:t>
            </a:r>
          </a:p>
          <a:p>
            <a:r>
              <a:rPr lang="en-US" dirty="0"/>
              <a:t>Moreover, distributional approaches fail to go beyond the Western tradition, whereas the distributional approach has been shown to generalize across cultures, giving an incomplete, but more generalizable explanation for how listeners perceive a tonal center</a:t>
            </a:r>
          </a:p>
          <a:p>
            <a:endParaRPr lang="en-US" dirty="0"/>
          </a:p>
        </p:txBody>
      </p:sp>
    </p:spTree>
    <p:extLst>
      <p:ext uri="{BB962C8B-B14F-4D97-AF65-F5344CB8AC3E}">
        <p14:creationId xmlns:p14="http://schemas.microsoft.com/office/powerpoint/2010/main" val="355164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846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Q8</vt:lpstr>
      <vt:lpstr>Introduction</vt:lpstr>
      <vt:lpstr>Krumhansl and Lerdahl (1979)</vt:lpstr>
      <vt:lpstr>Krumhansl and Kessler (1982)</vt:lpstr>
      <vt:lpstr>Krumhansl and Schmuckler (1990)</vt:lpstr>
      <vt:lpstr>Criticism</vt:lpstr>
      <vt:lpstr>Distributional and Structural views</vt:lpstr>
      <vt:lpstr>Survey on the human cognition of keys</vt:lpstr>
      <vt:lpstr>Krumhansl-Schmuckler and the human cognition of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Néstor Nápoles</cp:lastModifiedBy>
  <cp:revision>54</cp:revision>
  <dcterms:created xsi:type="dcterms:W3CDTF">2013-07-15T20:26:40Z</dcterms:created>
  <dcterms:modified xsi:type="dcterms:W3CDTF">2019-10-19T19:31:54Z</dcterms:modified>
</cp:coreProperties>
</file>