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8" r:id="rId3"/>
    <p:sldId id="257" r:id="rId4"/>
    <p:sldId id="258"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AE3D1-E35E-4E59-B899-815AE95D28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138FF6-C67D-432B-846F-FA70441B60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C51060-7D72-4923-AC0C-AD146E50F749}"/>
              </a:ext>
            </a:extLst>
          </p:cNvPr>
          <p:cNvSpPr>
            <a:spLocks noGrp="1"/>
          </p:cNvSpPr>
          <p:nvPr>
            <p:ph type="dt" sz="half" idx="10"/>
          </p:nvPr>
        </p:nvSpPr>
        <p:spPr/>
        <p:txBody>
          <a:bodyPr/>
          <a:lstStyle/>
          <a:p>
            <a:fld id="{51ED4186-78B3-4673-9EDF-5A1FCBC1B27A}" type="datetimeFigureOut">
              <a:rPr lang="en-US" smtClean="0"/>
              <a:t>10/20/2019</a:t>
            </a:fld>
            <a:endParaRPr lang="en-US"/>
          </a:p>
        </p:txBody>
      </p:sp>
      <p:sp>
        <p:nvSpPr>
          <p:cNvPr id="5" name="Footer Placeholder 4">
            <a:extLst>
              <a:ext uri="{FF2B5EF4-FFF2-40B4-BE49-F238E27FC236}">
                <a16:creationId xmlns:a16="http://schemas.microsoft.com/office/drawing/2014/main" id="{22E2090B-802A-4E10-B548-CAF434C16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70DAF-5C57-4EFA-884B-8F1299C45077}"/>
              </a:ext>
            </a:extLst>
          </p:cNvPr>
          <p:cNvSpPr>
            <a:spLocks noGrp="1"/>
          </p:cNvSpPr>
          <p:nvPr>
            <p:ph type="sldNum" sz="quarter" idx="12"/>
          </p:nvPr>
        </p:nvSpPr>
        <p:spPr/>
        <p:txBody>
          <a:bodyPr/>
          <a:lstStyle/>
          <a:p>
            <a:fld id="{D25D7909-7B07-4325-BA5D-83596A1CFCC3}" type="slidenum">
              <a:rPr lang="en-US" smtClean="0"/>
              <a:t>‹#›</a:t>
            </a:fld>
            <a:endParaRPr lang="en-US"/>
          </a:p>
        </p:txBody>
      </p:sp>
    </p:spTree>
    <p:extLst>
      <p:ext uri="{BB962C8B-B14F-4D97-AF65-F5344CB8AC3E}">
        <p14:creationId xmlns:p14="http://schemas.microsoft.com/office/powerpoint/2010/main" val="16552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B603-850E-4222-9276-C0B6914AF0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39DD39-A305-409C-BFC8-7018C74A88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1AC596-73D9-4428-9D3C-371C62FE5EAD}"/>
              </a:ext>
            </a:extLst>
          </p:cNvPr>
          <p:cNvSpPr>
            <a:spLocks noGrp="1"/>
          </p:cNvSpPr>
          <p:nvPr>
            <p:ph type="dt" sz="half" idx="10"/>
          </p:nvPr>
        </p:nvSpPr>
        <p:spPr/>
        <p:txBody>
          <a:bodyPr/>
          <a:lstStyle/>
          <a:p>
            <a:fld id="{51ED4186-78B3-4673-9EDF-5A1FCBC1B27A}" type="datetimeFigureOut">
              <a:rPr lang="en-US" smtClean="0"/>
              <a:t>10/20/2019</a:t>
            </a:fld>
            <a:endParaRPr lang="en-US"/>
          </a:p>
        </p:txBody>
      </p:sp>
      <p:sp>
        <p:nvSpPr>
          <p:cNvPr id="5" name="Footer Placeholder 4">
            <a:extLst>
              <a:ext uri="{FF2B5EF4-FFF2-40B4-BE49-F238E27FC236}">
                <a16:creationId xmlns:a16="http://schemas.microsoft.com/office/drawing/2014/main" id="{D0B182AF-32CB-4182-890F-50A1D47FA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74CC8-273C-458B-995E-B5475B4DB44E}"/>
              </a:ext>
            </a:extLst>
          </p:cNvPr>
          <p:cNvSpPr>
            <a:spLocks noGrp="1"/>
          </p:cNvSpPr>
          <p:nvPr>
            <p:ph type="sldNum" sz="quarter" idx="12"/>
          </p:nvPr>
        </p:nvSpPr>
        <p:spPr/>
        <p:txBody>
          <a:bodyPr/>
          <a:lstStyle/>
          <a:p>
            <a:fld id="{D25D7909-7B07-4325-BA5D-83596A1CFCC3}" type="slidenum">
              <a:rPr lang="en-US" smtClean="0"/>
              <a:t>‹#›</a:t>
            </a:fld>
            <a:endParaRPr lang="en-US"/>
          </a:p>
        </p:txBody>
      </p:sp>
    </p:spTree>
    <p:extLst>
      <p:ext uri="{BB962C8B-B14F-4D97-AF65-F5344CB8AC3E}">
        <p14:creationId xmlns:p14="http://schemas.microsoft.com/office/powerpoint/2010/main" val="1647201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41E2ED-5D40-4660-9674-055C98A041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78D722-7CDE-4C78-A139-08F2B1CD05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4529A-6E22-43FA-8081-29791C519A7A}"/>
              </a:ext>
            </a:extLst>
          </p:cNvPr>
          <p:cNvSpPr>
            <a:spLocks noGrp="1"/>
          </p:cNvSpPr>
          <p:nvPr>
            <p:ph type="dt" sz="half" idx="10"/>
          </p:nvPr>
        </p:nvSpPr>
        <p:spPr/>
        <p:txBody>
          <a:bodyPr/>
          <a:lstStyle/>
          <a:p>
            <a:fld id="{51ED4186-78B3-4673-9EDF-5A1FCBC1B27A}" type="datetimeFigureOut">
              <a:rPr lang="en-US" smtClean="0"/>
              <a:t>10/20/2019</a:t>
            </a:fld>
            <a:endParaRPr lang="en-US"/>
          </a:p>
        </p:txBody>
      </p:sp>
      <p:sp>
        <p:nvSpPr>
          <p:cNvPr id="5" name="Footer Placeholder 4">
            <a:extLst>
              <a:ext uri="{FF2B5EF4-FFF2-40B4-BE49-F238E27FC236}">
                <a16:creationId xmlns:a16="http://schemas.microsoft.com/office/drawing/2014/main" id="{FF7CA950-C8D6-491E-968E-A2D81D73B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2E53C-46FF-45BC-8627-A68A85492DAF}"/>
              </a:ext>
            </a:extLst>
          </p:cNvPr>
          <p:cNvSpPr>
            <a:spLocks noGrp="1"/>
          </p:cNvSpPr>
          <p:nvPr>
            <p:ph type="sldNum" sz="quarter" idx="12"/>
          </p:nvPr>
        </p:nvSpPr>
        <p:spPr/>
        <p:txBody>
          <a:bodyPr/>
          <a:lstStyle/>
          <a:p>
            <a:fld id="{D25D7909-7B07-4325-BA5D-83596A1CFCC3}" type="slidenum">
              <a:rPr lang="en-US" smtClean="0"/>
              <a:t>‹#›</a:t>
            </a:fld>
            <a:endParaRPr lang="en-US"/>
          </a:p>
        </p:txBody>
      </p:sp>
    </p:spTree>
    <p:extLst>
      <p:ext uri="{BB962C8B-B14F-4D97-AF65-F5344CB8AC3E}">
        <p14:creationId xmlns:p14="http://schemas.microsoft.com/office/powerpoint/2010/main" val="2614914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EEF18-CB0C-4507-86C0-E7C73A3FAD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D6CDD9-2C33-46FF-A053-9A4633B22A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6D1190-CECB-4FB0-A224-792755814980}"/>
              </a:ext>
            </a:extLst>
          </p:cNvPr>
          <p:cNvSpPr>
            <a:spLocks noGrp="1"/>
          </p:cNvSpPr>
          <p:nvPr>
            <p:ph type="dt" sz="half" idx="10"/>
          </p:nvPr>
        </p:nvSpPr>
        <p:spPr/>
        <p:txBody>
          <a:bodyPr/>
          <a:lstStyle/>
          <a:p>
            <a:fld id="{51ED4186-78B3-4673-9EDF-5A1FCBC1B27A}" type="datetimeFigureOut">
              <a:rPr lang="en-US" smtClean="0"/>
              <a:t>10/20/2019</a:t>
            </a:fld>
            <a:endParaRPr lang="en-US"/>
          </a:p>
        </p:txBody>
      </p:sp>
      <p:sp>
        <p:nvSpPr>
          <p:cNvPr id="5" name="Footer Placeholder 4">
            <a:extLst>
              <a:ext uri="{FF2B5EF4-FFF2-40B4-BE49-F238E27FC236}">
                <a16:creationId xmlns:a16="http://schemas.microsoft.com/office/drawing/2014/main" id="{97FA243D-A28E-437E-A250-63BCCDE235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3B6BE-8C06-4F33-964B-A7FCF2559788}"/>
              </a:ext>
            </a:extLst>
          </p:cNvPr>
          <p:cNvSpPr>
            <a:spLocks noGrp="1"/>
          </p:cNvSpPr>
          <p:nvPr>
            <p:ph type="sldNum" sz="quarter" idx="12"/>
          </p:nvPr>
        </p:nvSpPr>
        <p:spPr/>
        <p:txBody>
          <a:bodyPr/>
          <a:lstStyle/>
          <a:p>
            <a:fld id="{D25D7909-7B07-4325-BA5D-83596A1CFCC3}" type="slidenum">
              <a:rPr lang="en-US" smtClean="0"/>
              <a:t>‹#›</a:t>
            </a:fld>
            <a:endParaRPr lang="en-US"/>
          </a:p>
        </p:txBody>
      </p:sp>
    </p:spTree>
    <p:extLst>
      <p:ext uri="{BB962C8B-B14F-4D97-AF65-F5344CB8AC3E}">
        <p14:creationId xmlns:p14="http://schemas.microsoft.com/office/powerpoint/2010/main" val="248616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3442-F72B-42F9-95AF-9C43EC1B40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98CCF2-99EE-4FAE-9516-8572F930EA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459BA6-C78B-4D36-8ED5-FE285B641870}"/>
              </a:ext>
            </a:extLst>
          </p:cNvPr>
          <p:cNvSpPr>
            <a:spLocks noGrp="1"/>
          </p:cNvSpPr>
          <p:nvPr>
            <p:ph type="dt" sz="half" idx="10"/>
          </p:nvPr>
        </p:nvSpPr>
        <p:spPr/>
        <p:txBody>
          <a:bodyPr/>
          <a:lstStyle/>
          <a:p>
            <a:fld id="{51ED4186-78B3-4673-9EDF-5A1FCBC1B27A}" type="datetimeFigureOut">
              <a:rPr lang="en-US" smtClean="0"/>
              <a:t>10/20/2019</a:t>
            </a:fld>
            <a:endParaRPr lang="en-US"/>
          </a:p>
        </p:txBody>
      </p:sp>
      <p:sp>
        <p:nvSpPr>
          <p:cNvPr id="5" name="Footer Placeholder 4">
            <a:extLst>
              <a:ext uri="{FF2B5EF4-FFF2-40B4-BE49-F238E27FC236}">
                <a16:creationId xmlns:a16="http://schemas.microsoft.com/office/drawing/2014/main" id="{D991A357-A4FE-4DB9-AC1E-5F23E3D9C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39E9E-1A5B-47F7-8091-3AB2D27CBAD8}"/>
              </a:ext>
            </a:extLst>
          </p:cNvPr>
          <p:cNvSpPr>
            <a:spLocks noGrp="1"/>
          </p:cNvSpPr>
          <p:nvPr>
            <p:ph type="sldNum" sz="quarter" idx="12"/>
          </p:nvPr>
        </p:nvSpPr>
        <p:spPr/>
        <p:txBody>
          <a:bodyPr/>
          <a:lstStyle/>
          <a:p>
            <a:fld id="{D25D7909-7B07-4325-BA5D-83596A1CFCC3}" type="slidenum">
              <a:rPr lang="en-US" smtClean="0"/>
              <a:t>‹#›</a:t>
            </a:fld>
            <a:endParaRPr lang="en-US"/>
          </a:p>
        </p:txBody>
      </p:sp>
    </p:spTree>
    <p:extLst>
      <p:ext uri="{BB962C8B-B14F-4D97-AF65-F5344CB8AC3E}">
        <p14:creationId xmlns:p14="http://schemas.microsoft.com/office/powerpoint/2010/main" val="3007141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9892-C234-4107-B829-F139511863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45AC78-2A28-43C2-B516-B42A3F97A2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8474FE-3075-4E0C-AFB8-E28926E01F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654D52-AAA3-4ECF-88E3-0E4A54ED4D8C}"/>
              </a:ext>
            </a:extLst>
          </p:cNvPr>
          <p:cNvSpPr>
            <a:spLocks noGrp="1"/>
          </p:cNvSpPr>
          <p:nvPr>
            <p:ph type="dt" sz="half" idx="10"/>
          </p:nvPr>
        </p:nvSpPr>
        <p:spPr/>
        <p:txBody>
          <a:bodyPr/>
          <a:lstStyle/>
          <a:p>
            <a:fld id="{51ED4186-78B3-4673-9EDF-5A1FCBC1B27A}" type="datetimeFigureOut">
              <a:rPr lang="en-US" smtClean="0"/>
              <a:t>10/20/2019</a:t>
            </a:fld>
            <a:endParaRPr lang="en-US"/>
          </a:p>
        </p:txBody>
      </p:sp>
      <p:sp>
        <p:nvSpPr>
          <p:cNvPr id="6" name="Footer Placeholder 5">
            <a:extLst>
              <a:ext uri="{FF2B5EF4-FFF2-40B4-BE49-F238E27FC236}">
                <a16:creationId xmlns:a16="http://schemas.microsoft.com/office/drawing/2014/main" id="{8DC72A8B-071C-4A9D-AAAD-279D6F512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6A93E8-C3EE-4C17-A915-F4C3D2ABF3C6}"/>
              </a:ext>
            </a:extLst>
          </p:cNvPr>
          <p:cNvSpPr>
            <a:spLocks noGrp="1"/>
          </p:cNvSpPr>
          <p:nvPr>
            <p:ph type="sldNum" sz="quarter" idx="12"/>
          </p:nvPr>
        </p:nvSpPr>
        <p:spPr/>
        <p:txBody>
          <a:bodyPr/>
          <a:lstStyle/>
          <a:p>
            <a:fld id="{D25D7909-7B07-4325-BA5D-83596A1CFCC3}" type="slidenum">
              <a:rPr lang="en-US" smtClean="0"/>
              <a:t>‹#›</a:t>
            </a:fld>
            <a:endParaRPr lang="en-US"/>
          </a:p>
        </p:txBody>
      </p:sp>
    </p:spTree>
    <p:extLst>
      <p:ext uri="{BB962C8B-B14F-4D97-AF65-F5344CB8AC3E}">
        <p14:creationId xmlns:p14="http://schemas.microsoft.com/office/powerpoint/2010/main" val="686795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3CD1-4CD1-436C-8E0D-4773AF2FC3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BEAC10-2199-4E8A-B84B-1A2FF0D646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D4AB29-49F3-4647-84CC-9B2A8C22F4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2238A5-DAF4-4A78-B128-D9C953FFBF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251441-0A65-4881-A0D3-7D5519E91A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D69776-DC60-408F-9C53-4CF2DAE1FEE4}"/>
              </a:ext>
            </a:extLst>
          </p:cNvPr>
          <p:cNvSpPr>
            <a:spLocks noGrp="1"/>
          </p:cNvSpPr>
          <p:nvPr>
            <p:ph type="dt" sz="half" idx="10"/>
          </p:nvPr>
        </p:nvSpPr>
        <p:spPr/>
        <p:txBody>
          <a:bodyPr/>
          <a:lstStyle/>
          <a:p>
            <a:fld id="{51ED4186-78B3-4673-9EDF-5A1FCBC1B27A}" type="datetimeFigureOut">
              <a:rPr lang="en-US" smtClean="0"/>
              <a:t>10/20/2019</a:t>
            </a:fld>
            <a:endParaRPr lang="en-US"/>
          </a:p>
        </p:txBody>
      </p:sp>
      <p:sp>
        <p:nvSpPr>
          <p:cNvPr id="8" name="Footer Placeholder 7">
            <a:extLst>
              <a:ext uri="{FF2B5EF4-FFF2-40B4-BE49-F238E27FC236}">
                <a16:creationId xmlns:a16="http://schemas.microsoft.com/office/drawing/2014/main" id="{A9DA82DA-D67E-4A39-AB4D-4F18EC6FED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7C470A-14A0-4047-A1E1-8C2AB56F6C7C}"/>
              </a:ext>
            </a:extLst>
          </p:cNvPr>
          <p:cNvSpPr>
            <a:spLocks noGrp="1"/>
          </p:cNvSpPr>
          <p:nvPr>
            <p:ph type="sldNum" sz="quarter" idx="12"/>
          </p:nvPr>
        </p:nvSpPr>
        <p:spPr/>
        <p:txBody>
          <a:bodyPr/>
          <a:lstStyle/>
          <a:p>
            <a:fld id="{D25D7909-7B07-4325-BA5D-83596A1CFCC3}" type="slidenum">
              <a:rPr lang="en-US" smtClean="0"/>
              <a:t>‹#›</a:t>
            </a:fld>
            <a:endParaRPr lang="en-US"/>
          </a:p>
        </p:txBody>
      </p:sp>
    </p:spTree>
    <p:extLst>
      <p:ext uri="{BB962C8B-B14F-4D97-AF65-F5344CB8AC3E}">
        <p14:creationId xmlns:p14="http://schemas.microsoft.com/office/powerpoint/2010/main" val="254912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5978-10B2-4A06-BDE1-E607F42589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E64EE8-7E85-473D-B376-502EF231F2F9}"/>
              </a:ext>
            </a:extLst>
          </p:cNvPr>
          <p:cNvSpPr>
            <a:spLocks noGrp="1"/>
          </p:cNvSpPr>
          <p:nvPr>
            <p:ph type="dt" sz="half" idx="10"/>
          </p:nvPr>
        </p:nvSpPr>
        <p:spPr/>
        <p:txBody>
          <a:bodyPr/>
          <a:lstStyle/>
          <a:p>
            <a:fld id="{51ED4186-78B3-4673-9EDF-5A1FCBC1B27A}" type="datetimeFigureOut">
              <a:rPr lang="en-US" smtClean="0"/>
              <a:t>10/20/2019</a:t>
            </a:fld>
            <a:endParaRPr lang="en-US"/>
          </a:p>
        </p:txBody>
      </p:sp>
      <p:sp>
        <p:nvSpPr>
          <p:cNvPr id="4" name="Footer Placeholder 3">
            <a:extLst>
              <a:ext uri="{FF2B5EF4-FFF2-40B4-BE49-F238E27FC236}">
                <a16:creationId xmlns:a16="http://schemas.microsoft.com/office/drawing/2014/main" id="{D2976255-30ED-4A98-9E51-70B9EF7AA3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A534F9-4185-47F5-B92C-0B5A61B5A288}"/>
              </a:ext>
            </a:extLst>
          </p:cNvPr>
          <p:cNvSpPr>
            <a:spLocks noGrp="1"/>
          </p:cNvSpPr>
          <p:nvPr>
            <p:ph type="sldNum" sz="quarter" idx="12"/>
          </p:nvPr>
        </p:nvSpPr>
        <p:spPr/>
        <p:txBody>
          <a:bodyPr/>
          <a:lstStyle/>
          <a:p>
            <a:fld id="{D25D7909-7B07-4325-BA5D-83596A1CFCC3}" type="slidenum">
              <a:rPr lang="en-US" smtClean="0"/>
              <a:t>‹#›</a:t>
            </a:fld>
            <a:endParaRPr lang="en-US"/>
          </a:p>
        </p:txBody>
      </p:sp>
    </p:spTree>
    <p:extLst>
      <p:ext uri="{BB962C8B-B14F-4D97-AF65-F5344CB8AC3E}">
        <p14:creationId xmlns:p14="http://schemas.microsoft.com/office/powerpoint/2010/main" val="1715455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3F4A77-4AA5-4DFD-9B22-F83D7B5BC65C}"/>
              </a:ext>
            </a:extLst>
          </p:cNvPr>
          <p:cNvSpPr>
            <a:spLocks noGrp="1"/>
          </p:cNvSpPr>
          <p:nvPr>
            <p:ph type="dt" sz="half" idx="10"/>
          </p:nvPr>
        </p:nvSpPr>
        <p:spPr/>
        <p:txBody>
          <a:bodyPr/>
          <a:lstStyle/>
          <a:p>
            <a:fld id="{51ED4186-78B3-4673-9EDF-5A1FCBC1B27A}" type="datetimeFigureOut">
              <a:rPr lang="en-US" smtClean="0"/>
              <a:t>10/20/2019</a:t>
            </a:fld>
            <a:endParaRPr lang="en-US"/>
          </a:p>
        </p:txBody>
      </p:sp>
      <p:sp>
        <p:nvSpPr>
          <p:cNvPr id="3" name="Footer Placeholder 2">
            <a:extLst>
              <a:ext uri="{FF2B5EF4-FFF2-40B4-BE49-F238E27FC236}">
                <a16:creationId xmlns:a16="http://schemas.microsoft.com/office/drawing/2014/main" id="{B528BFFE-F40E-4A1E-86D0-1A42C3025D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DAAD8C-92BE-40B5-B472-27E6F1F6F7AC}"/>
              </a:ext>
            </a:extLst>
          </p:cNvPr>
          <p:cNvSpPr>
            <a:spLocks noGrp="1"/>
          </p:cNvSpPr>
          <p:nvPr>
            <p:ph type="sldNum" sz="quarter" idx="12"/>
          </p:nvPr>
        </p:nvSpPr>
        <p:spPr/>
        <p:txBody>
          <a:bodyPr/>
          <a:lstStyle/>
          <a:p>
            <a:fld id="{D25D7909-7B07-4325-BA5D-83596A1CFCC3}" type="slidenum">
              <a:rPr lang="en-US" smtClean="0"/>
              <a:t>‹#›</a:t>
            </a:fld>
            <a:endParaRPr lang="en-US"/>
          </a:p>
        </p:txBody>
      </p:sp>
    </p:spTree>
    <p:extLst>
      <p:ext uri="{BB962C8B-B14F-4D97-AF65-F5344CB8AC3E}">
        <p14:creationId xmlns:p14="http://schemas.microsoft.com/office/powerpoint/2010/main" val="428588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A7BE-2E63-42ED-9595-C0131BA2C0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F6D89F-CD82-46C0-A41E-218D8BDDC6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B0B0A1-C5E6-4BC8-AC66-AC8913A41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914745-0876-4B64-B878-B37BE3358CC5}"/>
              </a:ext>
            </a:extLst>
          </p:cNvPr>
          <p:cNvSpPr>
            <a:spLocks noGrp="1"/>
          </p:cNvSpPr>
          <p:nvPr>
            <p:ph type="dt" sz="half" idx="10"/>
          </p:nvPr>
        </p:nvSpPr>
        <p:spPr/>
        <p:txBody>
          <a:bodyPr/>
          <a:lstStyle/>
          <a:p>
            <a:fld id="{51ED4186-78B3-4673-9EDF-5A1FCBC1B27A}" type="datetimeFigureOut">
              <a:rPr lang="en-US" smtClean="0"/>
              <a:t>10/20/2019</a:t>
            </a:fld>
            <a:endParaRPr lang="en-US"/>
          </a:p>
        </p:txBody>
      </p:sp>
      <p:sp>
        <p:nvSpPr>
          <p:cNvPr id="6" name="Footer Placeholder 5">
            <a:extLst>
              <a:ext uri="{FF2B5EF4-FFF2-40B4-BE49-F238E27FC236}">
                <a16:creationId xmlns:a16="http://schemas.microsoft.com/office/drawing/2014/main" id="{F0947541-2D0D-4DC2-96E2-62F8E65A8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D038C3-89FB-490E-88BB-F009BE951BAB}"/>
              </a:ext>
            </a:extLst>
          </p:cNvPr>
          <p:cNvSpPr>
            <a:spLocks noGrp="1"/>
          </p:cNvSpPr>
          <p:nvPr>
            <p:ph type="sldNum" sz="quarter" idx="12"/>
          </p:nvPr>
        </p:nvSpPr>
        <p:spPr/>
        <p:txBody>
          <a:bodyPr/>
          <a:lstStyle/>
          <a:p>
            <a:fld id="{D25D7909-7B07-4325-BA5D-83596A1CFCC3}" type="slidenum">
              <a:rPr lang="en-US" smtClean="0"/>
              <a:t>‹#›</a:t>
            </a:fld>
            <a:endParaRPr lang="en-US"/>
          </a:p>
        </p:txBody>
      </p:sp>
    </p:spTree>
    <p:extLst>
      <p:ext uri="{BB962C8B-B14F-4D97-AF65-F5344CB8AC3E}">
        <p14:creationId xmlns:p14="http://schemas.microsoft.com/office/powerpoint/2010/main" val="385091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BCEC4-912C-4028-8407-838E42CC0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99E2B9-74E5-4E1E-A3EC-9AD1DCAD5E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077F24-B743-44F5-A147-985DFCF4E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D61B5-8D06-4348-99CD-7E02A397133D}"/>
              </a:ext>
            </a:extLst>
          </p:cNvPr>
          <p:cNvSpPr>
            <a:spLocks noGrp="1"/>
          </p:cNvSpPr>
          <p:nvPr>
            <p:ph type="dt" sz="half" idx="10"/>
          </p:nvPr>
        </p:nvSpPr>
        <p:spPr/>
        <p:txBody>
          <a:bodyPr/>
          <a:lstStyle/>
          <a:p>
            <a:fld id="{51ED4186-78B3-4673-9EDF-5A1FCBC1B27A}" type="datetimeFigureOut">
              <a:rPr lang="en-US" smtClean="0"/>
              <a:t>10/20/2019</a:t>
            </a:fld>
            <a:endParaRPr lang="en-US"/>
          </a:p>
        </p:txBody>
      </p:sp>
      <p:sp>
        <p:nvSpPr>
          <p:cNvPr id="6" name="Footer Placeholder 5">
            <a:extLst>
              <a:ext uri="{FF2B5EF4-FFF2-40B4-BE49-F238E27FC236}">
                <a16:creationId xmlns:a16="http://schemas.microsoft.com/office/drawing/2014/main" id="{F1487DC6-D446-4367-B987-562856E93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4D5C-DE95-42D5-BDBF-E66974D34169}"/>
              </a:ext>
            </a:extLst>
          </p:cNvPr>
          <p:cNvSpPr>
            <a:spLocks noGrp="1"/>
          </p:cNvSpPr>
          <p:nvPr>
            <p:ph type="sldNum" sz="quarter" idx="12"/>
          </p:nvPr>
        </p:nvSpPr>
        <p:spPr/>
        <p:txBody>
          <a:bodyPr/>
          <a:lstStyle/>
          <a:p>
            <a:fld id="{D25D7909-7B07-4325-BA5D-83596A1CFCC3}" type="slidenum">
              <a:rPr lang="en-US" smtClean="0"/>
              <a:t>‹#›</a:t>
            </a:fld>
            <a:endParaRPr lang="en-US"/>
          </a:p>
        </p:txBody>
      </p:sp>
    </p:spTree>
    <p:extLst>
      <p:ext uri="{BB962C8B-B14F-4D97-AF65-F5344CB8AC3E}">
        <p14:creationId xmlns:p14="http://schemas.microsoft.com/office/powerpoint/2010/main" val="239169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0A2365-D2E5-44EC-A725-664625BC63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40EED2-3CE5-49C8-AADB-B5DD0E84DF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FAE63C-B7FF-4382-88DE-F72CE94CC2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ED4186-78B3-4673-9EDF-5A1FCBC1B27A}" type="datetimeFigureOut">
              <a:rPr lang="en-US" smtClean="0"/>
              <a:t>10/20/2019</a:t>
            </a:fld>
            <a:endParaRPr lang="en-US"/>
          </a:p>
        </p:txBody>
      </p:sp>
      <p:sp>
        <p:nvSpPr>
          <p:cNvPr id="5" name="Footer Placeholder 4">
            <a:extLst>
              <a:ext uri="{FF2B5EF4-FFF2-40B4-BE49-F238E27FC236}">
                <a16:creationId xmlns:a16="http://schemas.microsoft.com/office/drawing/2014/main" id="{4CA1A7CF-061D-4B27-A307-1EAA93680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09D18F-118D-4612-BB07-2BFE0A2FD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D7909-7B07-4325-BA5D-83596A1CFCC3}" type="slidenum">
              <a:rPr lang="en-US" smtClean="0"/>
              <a:t>‹#›</a:t>
            </a:fld>
            <a:endParaRPr lang="en-US"/>
          </a:p>
        </p:txBody>
      </p:sp>
    </p:spTree>
    <p:extLst>
      <p:ext uri="{BB962C8B-B14F-4D97-AF65-F5344CB8AC3E}">
        <p14:creationId xmlns:p14="http://schemas.microsoft.com/office/powerpoint/2010/main" val="1283751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0785-E095-4E35-BDE4-2197B110EA4F}"/>
              </a:ext>
            </a:extLst>
          </p:cNvPr>
          <p:cNvSpPr>
            <a:spLocks noGrp="1"/>
          </p:cNvSpPr>
          <p:nvPr>
            <p:ph type="ctrTitle"/>
          </p:nvPr>
        </p:nvSpPr>
        <p:spPr/>
        <p:txBody>
          <a:bodyPr/>
          <a:lstStyle/>
          <a:p>
            <a:r>
              <a:rPr lang="en-US" dirty="0"/>
              <a:t>Q9</a:t>
            </a:r>
          </a:p>
        </p:txBody>
      </p:sp>
      <p:sp>
        <p:nvSpPr>
          <p:cNvPr id="3" name="Subtitle 2">
            <a:extLst>
              <a:ext uri="{FF2B5EF4-FFF2-40B4-BE49-F238E27FC236}">
                <a16:creationId xmlns:a16="http://schemas.microsoft.com/office/drawing/2014/main" id="{CB866681-0136-4950-B996-3EAE0B08DA46}"/>
              </a:ext>
            </a:extLst>
          </p:cNvPr>
          <p:cNvSpPr>
            <a:spLocks noGrp="1"/>
          </p:cNvSpPr>
          <p:nvPr>
            <p:ph type="subTitle" idx="1"/>
          </p:nvPr>
        </p:nvSpPr>
        <p:spPr/>
        <p:txBody>
          <a:bodyPr>
            <a:normAutofit fontScale="62500" lnSpcReduction="20000"/>
          </a:bodyPr>
          <a:lstStyle/>
          <a:p>
            <a:r>
              <a:rPr lang="en-US" dirty="0"/>
              <a:t>Why is learning in standard Recurrent Neural Networks (RNN) difficult? </a:t>
            </a:r>
          </a:p>
          <a:p>
            <a:r>
              <a:rPr lang="en-US" dirty="0"/>
              <a:t>How did researchers overcome this problem? </a:t>
            </a:r>
          </a:p>
          <a:p>
            <a:r>
              <a:rPr lang="en-US" dirty="0"/>
              <a:t>Describe the differences between standard RNN and Long Short-Term Memory (LSTM)</a:t>
            </a:r>
          </a:p>
          <a:p>
            <a:r>
              <a:rPr lang="en-US" dirty="0"/>
              <a:t>What are the advantages of using LSTM over the standard RNN? Devise and describe the architecture of an LSTM and its input format to detect modulation (i.e., change in local key)</a:t>
            </a:r>
          </a:p>
          <a:p>
            <a:r>
              <a:rPr lang="en-US" dirty="0"/>
              <a:t>What are the hyperparameters for the LSTM and what are the strategies for choosing them?</a:t>
            </a:r>
          </a:p>
          <a:p>
            <a:endParaRPr lang="en-US" dirty="0"/>
          </a:p>
        </p:txBody>
      </p:sp>
    </p:spTree>
    <p:extLst>
      <p:ext uri="{BB962C8B-B14F-4D97-AF65-F5344CB8AC3E}">
        <p14:creationId xmlns:p14="http://schemas.microsoft.com/office/powerpoint/2010/main" val="1593909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6331-8764-49B8-99CA-FA07F4B01CD7}"/>
              </a:ext>
            </a:extLst>
          </p:cNvPr>
          <p:cNvSpPr>
            <a:spLocks noGrp="1"/>
          </p:cNvSpPr>
          <p:nvPr>
            <p:ph type="title"/>
          </p:nvPr>
        </p:nvSpPr>
        <p:spPr/>
        <p:txBody>
          <a:bodyPr/>
          <a:lstStyle/>
          <a:p>
            <a:r>
              <a:rPr lang="en-US" dirty="0"/>
              <a:t>Designing an LSTM for modulation</a:t>
            </a:r>
          </a:p>
        </p:txBody>
      </p:sp>
      <p:sp>
        <p:nvSpPr>
          <p:cNvPr id="3" name="Content Placeholder 2">
            <a:extLst>
              <a:ext uri="{FF2B5EF4-FFF2-40B4-BE49-F238E27FC236}">
                <a16:creationId xmlns:a16="http://schemas.microsoft.com/office/drawing/2014/main" id="{8F193DA7-455A-4598-8443-6B6647D6FA35}"/>
              </a:ext>
            </a:extLst>
          </p:cNvPr>
          <p:cNvSpPr>
            <a:spLocks noGrp="1"/>
          </p:cNvSpPr>
          <p:nvPr>
            <p:ph idx="1"/>
          </p:nvPr>
        </p:nvSpPr>
        <p:spPr/>
        <p:txBody>
          <a:bodyPr>
            <a:normAutofit/>
          </a:bodyPr>
          <a:lstStyle/>
          <a:p>
            <a:r>
              <a:rPr lang="en-US" dirty="0"/>
              <a:t>Outputs</a:t>
            </a:r>
          </a:p>
          <a:p>
            <a:pPr lvl="1"/>
            <a:r>
              <a:rPr lang="en-US" dirty="0"/>
              <a:t>Assuming an equal-tempered tonal system, the output consists of a 24-dimensional layer, representing each of the 24 keys</a:t>
            </a:r>
          </a:p>
          <a:p>
            <a:pPr lvl="1"/>
            <a:r>
              <a:rPr lang="en-US" dirty="0"/>
              <a:t>It is customary to connect the output layer to the hidden layer using a </a:t>
            </a:r>
            <a:r>
              <a:rPr lang="en-US" i="1" dirty="0" err="1"/>
              <a:t>softmax</a:t>
            </a:r>
            <a:r>
              <a:rPr lang="en-US" i="1" dirty="0"/>
              <a:t> </a:t>
            </a:r>
            <a:r>
              <a:rPr lang="en-US" dirty="0"/>
              <a:t>as the activation function</a:t>
            </a:r>
          </a:p>
          <a:p>
            <a:r>
              <a:rPr lang="en-US" dirty="0"/>
              <a:t>Network</a:t>
            </a:r>
          </a:p>
          <a:p>
            <a:pPr lvl="1"/>
            <a:r>
              <a:rPr lang="en-US" dirty="0"/>
              <a:t>Following those guidelines, the network for a local key finding LSTM network looks like this</a:t>
            </a:r>
          </a:p>
        </p:txBody>
      </p:sp>
    </p:spTree>
    <p:extLst>
      <p:ext uri="{BB962C8B-B14F-4D97-AF65-F5344CB8AC3E}">
        <p14:creationId xmlns:p14="http://schemas.microsoft.com/office/powerpoint/2010/main" val="1049056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EE7F-17C3-4CF4-B8C3-67878D3EC6C1}"/>
              </a:ext>
            </a:extLst>
          </p:cNvPr>
          <p:cNvSpPr>
            <a:spLocks noGrp="1"/>
          </p:cNvSpPr>
          <p:nvPr>
            <p:ph type="title"/>
          </p:nvPr>
        </p:nvSpPr>
        <p:spPr/>
        <p:txBody>
          <a:bodyPr/>
          <a:lstStyle/>
          <a:p>
            <a:r>
              <a:rPr lang="en-US" dirty="0"/>
              <a:t>Designing an LSTM for modulation</a:t>
            </a:r>
          </a:p>
        </p:txBody>
      </p:sp>
      <p:sp>
        <p:nvSpPr>
          <p:cNvPr id="4" name="Oval 3">
            <a:extLst>
              <a:ext uri="{FF2B5EF4-FFF2-40B4-BE49-F238E27FC236}">
                <a16:creationId xmlns:a16="http://schemas.microsoft.com/office/drawing/2014/main" id="{0BFD867F-4B7E-4084-9376-58716DD55BFB}"/>
              </a:ext>
            </a:extLst>
          </p:cNvPr>
          <p:cNvSpPr/>
          <p:nvPr/>
        </p:nvSpPr>
        <p:spPr>
          <a:xfrm>
            <a:off x="3221372" y="2311167"/>
            <a:ext cx="624980" cy="6249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i1</a:t>
            </a:r>
          </a:p>
        </p:txBody>
      </p:sp>
      <p:sp>
        <p:nvSpPr>
          <p:cNvPr id="5" name="Oval 4">
            <a:extLst>
              <a:ext uri="{FF2B5EF4-FFF2-40B4-BE49-F238E27FC236}">
                <a16:creationId xmlns:a16="http://schemas.microsoft.com/office/drawing/2014/main" id="{54D21316-936F-4750-9671-7AC86A86BB6D}"/>
              </a:ext>
            </a:extLst>
          </p:cNvPr>
          <p:cNvSpPr/>
          <p:nvPr/>
        </p:nvSpPr>
        <p:spPr>
          <a:xfrm>
            <a:off x="3221372" y="2936147"/>
            <a:ext cx="624980" cy="6249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i2</a:t>
            </a:r>
          </a:p>
        </p:txBody>
      </p:sp>
      <p:sp>
        <p:nvSpPr>
          <p:cNvPr id="6" name="Oval 5">
            <a:extLst>
              <a:ext uri="{FF2B5EF4-FFF2-40B4-BE49-F238E27FC236}">
                <a16:creationId xmlns:a16="http://schemas.microsoft.com/office/drawing/2014/main" id="{F303B539-71F5-44DA-9C3D-BD7CB86CAB0F}"/>
              </a:ext>
            </a:extLst>
          </p:cNvPr>
          <p:cNvSpPr/>
          <p:nvPr/>
        </p:nvSpPr>
        <p:spPr>
          <a:xfrm>
            <a:off x="3221372" y="3556626"/>
            <a:ext cx="624980" cy="6249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i3</a:t>
            </a:r>
          </a:p>
        </p:txBody>
      </p:sp>
      <p:sp>
        <p:nvSpPr>
          <p:cNvPr id="12" name="Oval 11">
            <a:extLst>
              <a:ext uri="{FF2B5EF4-FFF2-40B4-BE49-F238E27FC236}">
                <a16:creationId xmlns:a16="http://schemas.microsoft.com/office/drawing/2014/main" id="{B01386D9-BAD3-42EB-8C4F-4B6766755B1A}"/>
              </a:ext>
            </a:extLst>
          </p:cNvPr>
          <p:cNvSpPr/>
          <p:nvPr/>
        </p:nvSpPr>
        <p:spPr>
          <a:xfrm>
            <a:off x="3233955" y="4695039"/>
            <a:ext cx="624980" cy="6249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i12</a:t>
            </a:r>
          </a:p>
        </p:txBody>
      </p:sp>
      <p:sp>
        <p:nvSpPr>
          <p:cNvPr id="17" name="Oval 16">
            <a:extLst>
              <a:ext uri="{FF2B5EF4-FFF2-40B4-BE49-F238E27FC236}">
                <a16:creationId xmlns:a16="http://schemas.microsoft.com/office/drawing/2014/main" id="{0EE3EAC3-E736-4703-9513-26F0AA3877FF}"/>
              </a:ext>
            </a:extLst>
          </p:cNvPr>
          <p:cNvSpPr/>
          <p:nvPr/>
        </p:nvSpPr>
        <p:spPr>
          <a:xfrm>
            <a:off x="9338344" y="2311167"/>
            <a:ext cx="624980" cy="6249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o1</a:t>
            </a:r>
          </a:p>
        </p:txBody>
      </p:sp>
      <p:sp>
        <p:nvSpPr>
          <p:cNvPr id="18" name="Oval 17">
            <a:extLst>
              <a:ext uri="{FF2B5EF4-FFF2-40B4-BE49-F238E27FC236}">
                <a16:creationId xmlns:a16="http://schemas.microsoft.com/office/drawing/2014/main" id="{3E854877-1400-4EB6-90D7-01E978CC4C77}"/>
              </a:ext>
            </a:extLst>
          </p:cNvPr>
          <p:cNvSpPr/>
          <p:nvPr/>
        </p:nvSpPr>
        <p:spPr>
          <a:xfrm>
            <a:off x="9338344" y="2936147"/>
            <a:ext cx="624980" cy="6249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o2</a:t>
            </a:r>
          </a:p>
        </p:txBody>
      </p:sp>
      <p:sp>
        <p:nvSpPr>
          <p:cNvPr id="19" name="Oval 18">
            <a:extLst>
              <a:ext uri="{FF2B5EF4-FFF2-40B4-BE49-F238E27FC236}">
                <a16:creationId xmlns:a16="http://schemas.microsoft.com/office/drawing/2014/main" id="{8A3CED38-9E06-45A0-BFC7-9729F9F4653B}"/>
              </a:ext>
            </a:extLst>
          </p:cNvPr>
          <p:cNvSpPr/>
          <p:nvPr/>
        </p:nvSpPr>
        <p:spPr>
          <a:xfrm>
            <a:off x="9338344" y="3556626"/>
            <a:ext cx="624980" cy="6249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o3</a:t>
            </a:r>
          </a:p>
        </p:txBody>
      </p:sp>
      <p:sp>
        <p:nvSpPr>
          <p:cNvPr id="20" name="Oval 19">
            <a:extLst>
              <a:ext uri="{FF2B5EF4-FFF2-40B4-BE49-F238E27FC236}">
                <a16:creationId xmlns:a16="http://schemas.microsoft.com/office/drawing/2014/main" id="{0143CB81-CB12-4966-A776-AAD9434F2E97}"/>
              </a:ext>
            </a:extLst>
          </p:cNvPr>
          <p:cNvSpPr/>
          <p:nvPr/>
        </p:nvSpPr>
        <p:spPr>
          <a:xfrm>
            <a:off x="9350927" y="4695039"/>
            <a:ext cx="624980" cy="6249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o12</a:t>
            </a:r>
          </a:p>
        </p:txBody>
      </p:sp>
      <p:sp>
        <p:nvSpPr>
          <p:cNvPr id="21" name="Oval 20">
            <a:extLst>
              <a:ext uri="{FF2B5EF4-FFF2-40B4-BE49-F238E27FC236}">
                <a16:creationId xmlns:a16="http://schemas.microsoft.com/office/drawing/2014/main" id="{5F9B9B25-5DAA-4111-9F38-40C1DBADE97F}"/>
              </a:ext>
            </a:extLst>
          </p:cNvPr>
          <p:cNvSpPr/>
          <p:nvPr/>
        </p:nvSpPr>
        <p:spPr>
          <a:xfrm>
            <a:off x="6096000" y="2311167"/>
            <a:ext cx="624980" cy="6249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h1</a:t>
            </a:r>
          </a:p>
        </p:txBody>
      </p:sp>
      <p:sp>
        <p:nvSpPr>
          <p:cNvPr id="22" name="Oval 21">
            <a:extLst>
              <a:ext uri="{FF2B5EF4-FFF2-40B4-BE49-F238E27FC236}">
                <a16:creationId xmlns:a16="http://schemas.microsoft.com/office/drawing/2014/main" id="{F1A2333D-CF48-4697-BAC4-757871677BD4}"/>
              </a:ext>
            </a:extLst>
          </p:cNvPr>
          <p:cNvSpPr/>
          <p:nvPr/>
        </p:nvSpPr>
        <p:spPr>
          <a:xfrm>
            <a:off x="6096000" y="2936147"/>
            <a:ext cx="624980" cy="6249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h2</a:t>
            </a:r>
          </a:p>
        </p:txBody>
      </p:sp>
      <p:sp>
        <p:nvSpPr>
          <p:cNvPr id="23" name="Oval 22">
            <a:extLst>
              <a:ext uri="{FF2B5EF4-FFF2-40B4-BE49-F238E27FC236}">
                <a16:creationId xmlns:a16="http://schemas.microsoft.com/office/drawing/2014/main" id="{7795E9C4-4FA9-4CD3-AB42-EDD7AAEE7792}"/>
              </a:ext>
            </a:extLst>
          </p:cNvPr>
          <p:cNvSpPr/>
          <p:nvPr/>
        </p:nvSpPr>
        <p:spPr>
          <a:xfrm>
            <a:off x="6096000" y="3556626"/>
            <a:ext cx="624980" cy="6249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h3</a:t>
            </a:r>
          </a:p>
        </p:txBody>
      </p:sp>
      <p:sp>
        <p:nvSpPr>
          <p:cNvPr id="24" name="Oval 23">
            <a:extLst>
              <a:ext uri="{FF2B5EF4-FFF2-40B4-BE49-F238E27FC236}">
                <a16:creationId xmlns:a16="http://schemas.microsoft.com/office/drawing/2014/main" id="{14306556-087A-4B26-862F-D141C4F93B0F}"/>
              </a:ext>
            </a:extLst>
          </p:cNvPr>
          <p:cNvSpPr/>
          <p:nvPr/>
        </p:nvSpPr>
        <p:spPr>
          <a:xfrm>
            <a:off x="6108583" y="4695039"/>
            <a:ext cx="624980" cy="6249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h12</a:t>
            </a:r>
          </a:p>
        </p:txBody>
      </p:sp>
      <p:sp>
        <p:nvSpPr>
          <p:cNvPr id="25" name="Rectangle 24">
            <a:extLst>
              <a:ext uri="{FF2B5EF4-FFF2-40B4-BE49-F238E27FC236}">
                <a16:creationId xmlns:a16="http://schemas.microsoft.com/office/drawing/2014/main" id="{162B3736-9721-4316-9DF0-4399519C8DC3}"/>
              </a:ext>
            </a:extLst>
          </p:cNvPr>
          <p:cNvSpPr/>
          <p:nvPr/>
        </p:nvSpPr>
        <p:spPr>
          <a:xfrm>
            <a:off x="3221372" y="2239861"/>
            <a:ext cx="624980" cy="3171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0B9F5F2-5298-436C-A280-96780FFE5DEE}"/>
              </a:ext>
            </a:extLst>
          </p:cNvPr>
          <p:cNvSpPr/>
          <p:nvPr/>
        </p:nvSpPr>
        <p:spPr>
          <a:xfrm>
            <a:off x="6108583" y="2239861"/>
            <a:ext cx="624980" cy="3171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39092B-D839-46D3-8F94-41B922C2BF1C}"/>
              </a:ext>
            </a:extLst>
          </p:cNvPr>
          <p:cNvSpPr/>
          <p:nvPr/>
        </p:nvSpPr>
        <p:spPr>
          <a:xfrm>
            <a:off x="9338344" y="2283597"/>
            <a:ext cx="624980" cy="3171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637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6279F-D221-4DAE-AAC7-4ABD4EC50BEA}"/>
              </a:ext>
            </a:extLst>
          </p:cNvPr>
          <p:cNvSpPr>
            <a:spLocks noGrp="1"/>
          </p:cNvSpPr>
          <p:nvPr>
            <p:ph type="title"/>
          </p:nvPr>
        </p:nvSpPr>
        <p:spPr/>
        <p:txBody>
          <a:bodyPr/>
          <a:lstStyle/>
          <a:p>
            <a:r>
              <a:rPr lang="en-US" dirty="0"/>
              <a:t>Hyperparameters</a:t>
            </a:r>
          </a:p>
        </p:txBody>
      </p:sp>
      <p:sp>
        <p:nvSpPr>
          <p:cNvPr id="3" name="Content Placeholder 2">
            <a:extLst>
              <a:ext uri="{FF2B5EF4-FFF2-40B4-BE49-F238E27FC236}">
                <a16:creationId xmlns:a16="http://schemas.microsoft.com/office/drawing/2014/main" id="{C7DF21BC-DDE8-4120-82FD-BAE2884C313C}"/>
              </a:ext>
            </a:extLst>
          </p:cNvPr>
          <p:cNvSpPr>
            <a:spLocks noGrp="1"/>
          </p:cNvSpPr>
          <p:nvPr>
            <p:ph idx="1"/>
          </p:nvPr>
        </p:nvSpPr>
        <p:spPr/>
        <p:txBody>
          <a:bodyPr/>
          <a:lstStyle/>
          <a:p>
            <a:r>
              <a:rPr lang="en-US" dirty="0"/>
              <a:t>Solver</a:t>
            </a:r>
          </a:p>
          <a:p>
            <a:pPr lvl="1"/>
            <a:r>
              <a:rPr lang="en-US" dirty="0"/>
              <a:t>ADAM</a:t>
            </a:r>
          </a:p>
        </p:txBody>
      </p:sp>
    </p:spTree>
    <p:extLst>
      <p:ext uri="{BB962C8B-B14F-4D97-AF65-F5344CB8AC3E}">
        <p14:creationId xmlns:p14="http://schemas.microsoft.com/office/powerpoint/2010/main" val="1319263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77ABA-1732-49D0-B165-3C3DC64677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E617AD-936E-4010-AC3C-BCE196C6EE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7997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6A400-CA45-487F-818F-480DF0480F8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085CCBA-32B5-488D-AE0F-877C68BD15E0}"/>
              </a:ext>
            </a:extLst>
          </p:cNvPr>
          <p:cNvSpPr>
            <a:spLocks noGrp="1"/>
          </p:cNvSpPr>
          <p:nvPr>
            <p:ph idx="1"/>
          </p:nvPr>
        </p:nvSpPr>
        <p:spPr/>
        <p:txBody>
          <a:bodyPr/>
          <a:lstStyle/>
          <a:p>
            <a:r>
              <a:rPr lang="en-US" dirty="0"/>
              <a:t>Recurrent Neural Networks are a special type of ANNs (see Question 2 for more information on ANNs) where the inputs are not considered to be independent but part of a sequence. This distinction allows the network to model time-varying processes, for example, language, music, weather, etc.</a:t>
            </a:r>
          </a:p>
          <a:p>
            <a:r>
              <a:rPr lang="en-US" dirty="0"/>
              <a:t>Although modern RNNs have achieved state-of-the-art accuracy in many tasks that involve sequential inputs, this was not easily achieved and required many years of innovations and improvements of the techniques for training RNNs</a:t>
            </a:r>
          </a:p>
        </p:txBody>
      </p:sp>
    </p:spTree>
    <p:extLst>
      <p:ext uri="{BB962C8B-B14F-4D97-AF65-F5344CB8AC3E}">
        <p14:creationId xmlns:p14="http://schemas.microsoft.com/office/powerpoint/2010/main" val="246971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1EE91-3C7A-4E6D-A9CC-2359899A54BC}"/>
              </a:ext>
            </a:extLst>
          </p:cNvPr>
          <p:cNvSpPr>
            <a:spLocks noGrp="1"/>
          </p:cNvSpPr>
          <p:nvPr>
            <p:ph type="title"/>
          </p:nvPr>
        </p:nvSpPr>
        <p:spPr/>
        <p:txBody>
          <a:bodyPr/>
          <a:lstStyle/>
          <a:p>
            <a:r>
              <a:rPr lang="en-US" dirty="0"/>
              <a:t>What is a Recurrent Neural Network?</a:t>
            </a:r>
          </a:p>
        </p:txBody>
      </p:sp>
      <p:sp>
        <p:nvSpPr>
          <p:cNvPr id="3" name="Content Placeholder 2">
            <a:extLst>
              <a:ext uri="{FF2B5EF4-FFF2-40B4-BE49-F238E27FC236}">
                <a16:creationId xmlns:a16="http://schemas.microsoft.com/office/drawing/2014/main" id="{B149F139-9F72-4078-B96E-3B1DD327B045}"/>
              </a:ext>
            </a:extLst>
          </p:cNvPr>
          <p:cNvSpPr>
            <a:spLocks noGrp="1"/>
          </p:cNvSpPr>
          <p:nvPr>
            <p:ph idx="1"/>
          </p:nvPr>
        </p:nvSpPr>
        <p:spPr/>
        <p:txBody>
          <a:bodyPr>
            <a:normAutofit lnSpcReduction="10000"/>
          </a:bodyPr>
          <a:lstStyle/>
          <a:p>
            <a:r>
              <a:rPr lang="en-US" dirty="0"/>
              <a:t>A network that learns time-series data</a:t>
            </a:r>
          </a:p>
          <a:p>
            <a:r>
              <a:rPr lang="en-US" dirty="0"/>
              <a:t>Neural Networks usually consider input data as independent from each other</a:t>
            </a:r>
          </a:p>
          <a:p>
            <a:r>
              <a:rPr lang="en-US" dirty="0"/>
              <a:t>An RNN does not consider all inputs as independent from each other</a:t>
            </a:r>
          </a:p>
          <a:p>
            <a:r>
              <a:rPr lang="en-US" dirty="0"/>
              <a:t>It feeds its learned parameters from a specific time into the future</a:t>
            </a:r>
          </a:p>
          <a:p>
            <a:r>
              <a:rPr lang="en-US" dirty="0"/>
              <a:t>So that future inputs are trained knowing the hidden states of the network in the past</a:t>
            </a:r>
          </a:p>
          <a:p>
            <a:r>
              <a:rPr lang="en-US" dirty="0"/>
              <a:t>This allows, in principle (and in theory), to learn time-varying sequential data</a:t>
            </a:r>
          </a:p>
          <a:p>
            <a:r>
              <a:rPr lang="en-US" dirty="0"/>
              <a:t>For example, music and language</a:t>
            </a:r>
          </a:p>
        </p:txBody>
      </p:sp>
    </p:spTree>
    <p:extLst>
      <p:ext uri="{BB962C8B-B14F-4D97-AF65-F5344CB8AC3E}">
        <p14:creationId xmlns:p14="http://schemas.microsoft.com/office/powerpoint/2010/main" val="3681077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0CD6-069B-461B-B9A8-B386DCE02CDD}"/>
              </a:ext>
            </a:extLst>
          </p:cNvPr>
          <p:cNvSpPr>
            <a:spLocks noGrp="1"/>
          </p:cNvSpPr>
          <p:nvPr>
            <p:ph type="title"/>
          </p:nvPr>
        </p:nvSpPr>
        <p:spPr/>
        <p:txBody>
          <a:bodyPr/>
          <a:lstStyle/>
          <a:p>
            <a:r>
              <a:rPr lang="en-US" dirty="0"/>
              <a:t>Why is it difficult to train?</a:t>
            </a:r>
          </a:p>
        </p:txBody>
      </p:sp>
      <p:sp>
        <p:nvSpPr>
          <p:cNvPr id="3" name="Content Placeholder 2">
            <a:extLst>
              <a:ext uri="{FF2B5EF4-FFF2-40B4-BE49-F238E27FC236}">
                <a16:creationId xmlns:a16="http://schemas.microsoft.com/office/drawing/2014/main" id="{52CA5A1E-E479-408C-B09E-42022862ABF6}"/>
              </a:ext>
            </a:extLst>
          </p:cNvPr>
          <p:cNvSpPr>
            <a:spLocks noGrp="1"/>
          </p:cNvSpPr>
          <p:nvPr>
            <p:ph idx="1"/>
          </p:nvPr>
        </p:nvSpPr>
        <p:spPr/>
        <p:txBody>
          <a:bodyPr>
            <a:normAutofit/>
          </a:bodyPr>
          <a:lstStyle/>
          <a:p>
            <a:r>
              <a:rPr lang="en-US" dirty="0"/>
              <a:t>It has been well-known over the years that RNNs are very difficult to train and many attempts of training such models fail</a:t>
            </a:r>
          </a:p>
          <a:p>
            <a:r>
              <a:rPr lang="en-US" dirty="0"/>
              <a:t>The main difficulty for training them is something called the </a:t>
            </a:r>
            <a:r>
              <a:rPr lang="en-US" i="1" dirty="0"/>
              <a:t>vanishing and exploding</a:t>
            </a:r>
            <a:r>
              <a:rPr lang="en-US" dirty="0"/>
              <a:t> gradients</a:t>
            </a:r>
          </a:p>
          <a:p>
            <a:r>
              <a:rPr lang="en-US" dirty="0"/>
              <a:t>When the RNN is updating its recursive parameters, it is very easy that these parameters grow out of control (explode) or drop to zero really fast (vanishing)</a:t>
            </a:r>
          </a:p>
        </p:txBody>
      </p:sp>
    </p:spTree>
    <p:extLst>
      <p:ext uri="{BB962C8B-B14F-4D97-AF65-F5344CB8AC3E}">
        <p14:creationId xmlns:p14="http://schemas.microsoft.com/office/powerpoint/2010/main" val="95745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A1DC3-888B-40C7-980F-FAABC430C844}"/>
              </a:ext>
            </a:extLst>
          </p:cNvPr>
          <p:cNvSpPr>
            <a:spLocks noGrp="1"/>
          </p:cNvSpPr>
          <p:nvPr>
            <p:ph type="title"/>
          </p:nvPr>
        </p:nvSpPr>
        <p:spPr/>
        <p:txBody>
          <a:bodyPr/>
          <a:lstStyle/>
          <a:p>
            <a:r>
              <a:rPr lang="en-US" dirty="0"/>
              <a:t>Vanishing and exploding gradients</a:t>
            </a:r>
          </a:p>
        </p:txBody>
      </p:sp>
      <p:sp>
        <p:nvSpPr>
          <p:cNvPr id="3" name="Content Placeholder 2">
            <a:extLst>
              <a:ext uri="{FF2B5EF4-FFF2-40B4-BE49-F238E27FC236}">
                <a16:creationId xmlns:a16="http://schemas.microsoft.com/office/drawing/2014/main" id="{74B4EFF6-AB1E-4EB6-813B-99C000ABAFC1}"/>
              </a:ext>
            </a:extLst>
          </p:cNvPr>
          <p:cNvSpPr>
            <a:spLocks noGrp="1"/>
          </p:cNvSpPr>
          <p:nvPr>
            <p:ph idx="1"/>
          </p:nvPr>
        </p:nvSpPr>
        <p:spPr/>
        <p:txBody>
          <a:bodyPr>
            <a:normAutofit lnSpcReduction="10000"/>
          </a:bodyPr>
          <a:lstStyle/>
          <a:p>
            <a:r>
              <a:rPr lang="en-US" dirty="0"/>
              <a:t>Exploding gradients</a:t>
            </a:r>
          </a:p>
          <a:p>
            <a:pPr lvl="1"/>
            <a:r>
              <a:rPr lang="en-US" dirty="0"/>
              <a:t>The network cannot be trained</a:t>
            </a:r>
          </a:p>
          <a:p>
            <a:r>
              <a:rPr lang="en-US" dirty="0"/>
              <a:t>Vanishing gradients</a:t>
            </a:r>
          </a:p>
          <a:p>
            <a:pPr lvl="1"/>
            <a:r>
              <a:rPr lang="en-US" dirty="0"/>
              <a:t>The influence of an input disappears very quickly, hence, the network loses long-term relationships in the sequential data, which beats the purpose of the RNN</a:t>
            </a:r>
          </a:p>
          <a:p>
            <a:r>
              <a:rPr lang="en-US" dirty="0"/>
              <a:t>Several solutions have been proposed</a:t>
            </a:r>
          </a:p>
          <a:p>
            <a:r>
              <a:rPr lang="en-US" dirty="0"/>
              <a:t>LSTMs</a:t>
            </a:r>
          </a:p>
          <a:p>
            <a:r>
              <a:rPr lang="en-US" dirty="0"/>
              <a:t>Clipping</a:t>
            </a:r>
          </a:p>
          <a:p>
            <a:r>
              <a:rPr lang="en-US" dirty="0"/>
              <a:t>???</a:t>
            </a:r>
          </a:p>
          <a:p>
            <a:endParaRPr lang="en-US" dirty="0"/>
          </a:p>
        </p:txBody>
      </p:sp>
    </p:spTree>
    <p:extLst>
      <p:ext uri="{BB962C8B-B14F-4D97-AF65-F5344CB8AC3E}">
        <p14:creationId xmlns:p14="http://schemas.microsoft.com/office/powerpoint/2010/main" val="150330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E796-AD3F-496D-8091-2F224F220618}"/>
              </a:ext>
            </a:extLst>
          </p:cNvPr>
          <p:cNvSpPr>
            <a:spLocks noGrp="1"/>
          </p:cNvSpPr>
          <p:nvPr>
            <p:ph type="title"/>
          </p:nvPr>
        </p:nvSpPr>
        <p:spPr/>
        <p:txBody>
          <a:bodyPr/>
          <a:lstStyle/>
          <a:p>
            <a:r>
              <a:rPr lang="en-US" dirty="0"/>
              <a:t>Long Short-Term Memory (LSTM)</a:t>
            </a:r>
          </a:p>
        </p:txBody>
      </p:sp>
      <p:sp>
        <p:nvSpPr>
          <p:cNvPr id="3" name="Content Placeholder 2">
            <a:extLst>
              <a:ext uri="{FF2B5EF4-FFF2-40B4-BE49-F238E27FC236}">
                <a16:creationId xmlns:a16="http://schemas.microsoft.com/office/drawing/2014/main" id="{57CEC30E-C582-428A-896A-7FF7FFC4F5AB}"/>
              </a:ext>
            </a:extLst>
          </p:cNvPr>
          <p:cNvSpPr>
            <a:spLocks noGrp="1"/>
          </p:cNvSpPr>
          <p:nvPr>
            <p:ph idx="1"/>
          </p:nvPr>
        </p:nvSpPr>
        <p:spPr/>
        <p:txBody>
          <a:bodyPr/>
          <a:lstStyle/>
          <a:p>
            <a:r>
              <a:rPr lang="en-US" dirty="0"/>
              <a:t>LSTMs try to address vanishing gradients by providing a more complex unit than the regular neuron, this unit is called the </a:t>
            </a:r>
            <a:r>
              <a:rPr lang="en-US" i="1" dirty="0"/>
              <a:t>memory cell</a:t>
            </a:r>
          </a:p>
          <a:p>
            <a:r>
              <a:rPr lang="en-US" dirty="0"/>
              <a:t>The memory cell has gates that allow the gradient of the cell to be controlled and always norm 1</a:t>
            </a:r>
          </a:p>
          <a:p>
            <a:r>
              <a:rPr lang="en-US" dirty="0"/>
              <a:t>These gates keep the value of the memory cell under control</a:t>
            </a:r>
          </a:p>
          <a:p>
            <a:r>
              <a:rPr lang="en-US" dirty="0"/>
              <a:t>Further improvements on LSTMs have extended the elements of the LSTM, for example, adding a forget cell, which allows the memory cell to drop information that is no longer relevant</a:t>
            </a:r>
          </a:p>
        </p:txBody>
      </p:sp>
    </p:spTree>
    <p:extLst>
      <p:ext uri="{BB962C8B-B14F-4D97-AF65-F5344CB8AC3E}">
        <p14:creationId xmlns:p14="http://schemas.microsoft.com/office/powerpoint/2010/main" val="2725978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D9DAB-E776-4E09-B760-705E3652F9EC}"/>
              </a:ext>
            </a:extLst>
          </p:cNvPr>
          <p:cNvSpPr>
            <a:spLocks noGrp="1"/>
          </p:cNvSpPr>
          <p:nvPr>
            <p:ph type="title"/>
          </p:nvPr>
        </p:nvSpPr>
        <p:spPr/>
        <p:txBody>
          <a:bodyPr/>
          <a:lstStyle/>
          <a:p>
            <a:r>
              <a:rPr lang="en-US" dirty="0"/>
              <a:t>Clipping</a:t>
            </a:r>
          </a:p>
        </p:txBody>
      </p:sp>
      <p:sp>
        <p:nvSpPr>
          <p:cNvPr id="3" name="Content Placeholder 2">
            <a:extLst>
              <a:ext uri="{FF2B5EF4-FFF2-40B4-BE49-F238E27FC236}">
                <a16:creationId xmlns:a16="http://schemas.microsoft.com/office/drawing/2014/main" id="{6DDBB33C-AA52-45C8-AEB7-0F069377D8C6}"/>
              </a:ext>
            </a:extLst>
          </p:cNvPr>
          <p:cNvSpPr>
            <a:spLocks noGrp="1"/>
          </p:cNvSpPr>
          <p:nvPr>
            <p:ph idx="1"/>
          </p:nvPr>
        </p:nvSpPr>
        <p:spPr/>
        <p:txBody>
          <a:bodyPr/>
          <a:lstStyle/>
          <a:p>
            <a:r>
              <a:rPr lang="en-US" dirty="0"/>
              <a:t>One of the most successful techniques for controlling the vanishing/exploding gradients problem</a:t>
            </a:r>
          </a:p>
          <a:p>
            <a:r>
              <a:rPr lang="en-US" dirty="0"/>
              <a:t>The gradient is computed as usual, whenever that gradient exceeds a threshold value, it is clipped</a:t>
            </a:r>
          </a:p>
          <a:p>
            <a:r>
              <a:rPr lang="en-US" dirty="0"/>
              <a:t>There is a mathematical proof of why this works, developed by </a:t>
            </a:r>
            <a:r>
              <a:rPr lang="en-US" dirty="0" err="1"/>
              <a:t>Tenescu</a:t>
            </a:r>
            <a:endParaRPr lang="en-US" dirty="0"/>
          </a:p>
        </p:txBody>
      </p:sp>
    </p:spTree>
    <p:extLst>
      <p:ext uri="{BB962C8B-B14F-4D97-AF65-F5344CB8AC3E}">
        <p14:creationId xmlns:p14="http://schemas.microsoft.com/office/powerpoint/2010/main" val="3263379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C45E-D6F0-40E0-A6AB-5836529D0977}"/>
              </a:ext>
            </a:extLst>
          </p:cNvPr>
          <p:cNvSpPr>
            <a:spLocks noGrp="1"/>
          </p:cNvSpPr>
          <p:nvPr>
            <p:ph type="title"/>
          </p:nvPr>
        </p:nvSpPr>
        <p:spPr/>
        <p:txBody>
          <a:bodyPr/>
          <a:lstStyle/>
          <a:p>
            <a:r>
              <a:rPr lang="en-US" dirty="0"/>
              <a:t>Modern RNNs</a:t>
            </a:r>
          </a:p>
        </p:txBody>
      </p:sp>
      <p:sp>
        <p:nvSpPr>
          <p:cNvPr id="3" name="Content Placeholder 2">
            <a:extLst>
              <a:ext uri="{FF2B5EF4-FFF2-40B4-BE49-F238E27FC236}">
                <a16:creationId xmlns:a16="http://schemas.microsoft.com/office/drawing/2014/main" id="{E3630705-3E76-4386-95D4-C7D44D20EE48}"/>
              </a:ext>
            </a:extLst>
          </p:cNvPr>
          <p:cNvSpPr>
            <a:spLocks noGrp="1"/>
          </p:cNvSpPr>
          <p:nvPr>
            <p:ph idx="1"/>
          </p:nvPr>
        </p:nvSpPr>
        <p:spPr/>
        <p:txBody>
          <a:bodyPr>
            <a:normAutofit fontScale="77500" lnSpcReduction="20000"/>
          </a:bodyPr>
          <a:lstStyle/>
          <a:p>
            <a:r>
              <a:rPr lang="en-US" dirty="0"/>
              <a:t>Together with the improvements on the vanishing/exploding gradients problem, other researchers have also contributed with other ideas</a:t>
            </a:r>
          </a:p>
          <a:p>
            <a:r>
              <a:rPr lang="en-US" dirty="0"/>
              <a:t>For example, during the same year that the LSTM was proposed, another paper proposed a bidirectional RNN that could be used in offline systems (as it requires knowledge of the future, it can’t be used in real-time and other online applications)</a:t>
            </a:r>
          </a:p>
          <a:p>
            <a:r>
              <a:rPr lang="en-US" dirty="0"/>
              <a:t>These advances in different fronts have made not only addressed problems related with training but also improved the capabilities and performance of RNNs, many of them are not mutually exclusive with each other, so they can be combined</a:t>
            </a:r>
          </a:p>
          <a:p>
            <a:r>
              <a:rPr lang="en-US" dirty="0"/>
              <a:t>Therefore, it is common to see now architectures that combine these approaches, for example, BLSTM (Bidirectional Long Short-Term Memory) networks</a:t>
            </a:r>
          </a:p>
          <a:p>
            <a:r>
              <a:rPr lang="en-US" dirty="0"/>
              <a:t>These type of models have been successfully trained and provided state-of-the-art in multiple tasks</a:t>
            </a:r>
          </a:p>
        </p:txBody>
      </p:sp>
    </p:spTree>
    <p:extLst>
      <p:ext uri="{BB962C8B-B14F-4D97-AF65-F5344CB8AC3E}">
        <p14:creationId xmlns:p14="http://schemas.microsoft.com/office/powerpoint/2010/main" val="211493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6331-8764-49B8-99CA-FA07F4B01CD7}"/>
              </a:ext>
            </a:extLst>
          </p:cNvPr>
          <p:cNvSpPr>
            <a:spLocks noGrp="1"/>
          </p:cNvSpPr>
          <p:nvPr>
            <p:ph type="title"/>
          </p:nvPr>
        </p:nvSpPr>
        <p:spPr/>
        <p:txBody>
          <a:bodyPr/>
          <a:lstStyle/>
          <a:p>
            <a:r>
              <a:rPr lang="en-US" dirty="0"/>
              <a:t>Designing an LSTM for modulation</a:t>
            </a:r>
          </a:p>
        </p:txBody>
      </p:sp>
      <p:sp>
        <p:nvSpPr>
          <p:cNvPr id="3" name="Content Placeholder 2">
            <a:extLst>
              <a:ext uri="{FF2B5EF4-FFF2-40B4-BE49-F238E27FC236}">
                <a16:creationId xmlns:a16="http://schemas.microsoft.com/office/drawing/2014/main" id="{8F193DA7-455A-4598-8443-6B6647D6FA35}"/>
              </a:ext>
            </a:extLst>
          </p:cNvPr>
          <p:cNvSpPr>
            <a:spLocks noGrp="1"/>
          </p:cNvSpPr>
          <p:nvPr>
            <p:ph idx="1"/>
          </p:nvPr>
        </p:nvSpPr>
        <p:spPr/>
        <p:txBody>
          <a:bodyPr>
            <a:normAutofit lnSpcReduction="10000"/>
          </a:bodyPr>
          <a:lstStyle/>
          <a:p>
            <a:r>
              <a:rPr lang="en-US" dirty="0"/>
              <a:t>Constraints</a:t>
            </a:r>
          </a:p>
          <a:p>
            <a:pPr lvl="1"/>
            <a:r>
              <a:rPr lang="en-US" dirty="0"/>
              <a:t>By “modulation”, I will refer to the same idea as a local key (SEE QUESTION 6)</a:t>
            </a:r>
          </a:p>
          <a:p>
            <a:r>
              <a:rPr lang="en-US" dirty="0"/>
              <a:t>Inputs</a:t>
            </a:r>
          </a:p>
          <a:p>
            <a:pPr lvl="1"/>
            <a:r>
              <a:rPr lang="en-US" dirty="0"/>
              <a:t>The most logical input to an LSTM system could be a MIDI note, that would restrict the input to a 128-dimensional vector</a:t>
            </a:r>
          </a:p>
          <a:p>
            <a:pPr lvl="1"/>
            <a:r>
              <a:rPr lang="en-US" dirty="0"/>
              <a:t>I would claim that pitch height is not important for this task and reduce the input vector further to a pitch-class vector, that is, 12-dimensional vector</a:t>
            </a:r>
          </a:p>
          <a:p>
            <a:r>
              <a:rPr lang="en-US" dirty="0"/>
              <a:t>Hidden layers</a:t>
            </a:r>
          </a:p>
          <a:p>
            <a:pPr lvl="1"/>
            <a:r>
              <a:rPr lang="en-US" dirty="0"/>
              <a:t>The simplest architecture would consist in a single hidden layer </a:t>
            </a:r>
          </a:p>
          <a:p>
            <a:pPr lvl="1"/>
            <a:r>
              <a:rPr lang="en-US" dirty="0"/>
              <a:t>Different activation functions have been tried in RNNs over the years, the rectified linear unit (</a:t>
            </a:r>
            <a:r>
              <a:rPr lang="en-US" dirty="0" err="1"/>
              <a:t>ReLU</a:t>
            </a:r>
            <a:r>
              <a:rPr lang="en-US" dirty="0"/>
              <a:t>) seems to be a popular choice and I would opt for that</a:t>
            </a:r>
          </a:p>
        </p:txBody>
      </p:sp>
    </p:spTree>
    <p:extLst>
      <p:ext uri="{BB962C8B-B14F-4D97-AF65-F5344CB8AC3E}">
        <p14:creationId xmlns:p14="http://schemas.microsoft.com/office/powerpoint/2010/main" val="775169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425</TotalTime>
  <Words>790</Words>
  <Application>Microsoft Office PowerPoint</Application>
  <PresentationFormat>Widescreen</PresentationFormat>
  <Paragraphs>76</Paragraphs>
  <Slides>13</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Q9</vt:lpstr>
      <vt:lpstr>Introduction</vt:lpstr>
      <vt:lpstr>What is a Recurrent Neural Network?</vt:lpstr>
      <vt:lpstr>Why is it difficult to train?</vt:lpstr>
      <vt:lpstr>Vanishing and exploding gradients</vt:lpstr>
      <vt:lpstr>Long Short-Term Memory (LSTM)</vt:lpstr>
      <vt:lpstr>Clipping</vt:lpstr>
      <vt:lpstr>Modern RNNs</vt:lpstr>
      <vt:lpstr>Designing an LSTM for modulation</vt:lpstr>
      <vt:lpstr>Designing an LSTM for modulation</vt:lpstr>
      <vt:lpstr>Designing an LSTM for modulation</vt:lpstr>
      <vt:lpstr>Hyperparameters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Q9</dc:title>
  <dc:creator>Néstor Nápoles</dc:creator>
  <cp:lastModifiedBy>Néstor Nápoles</cp:lastModifiedBy>
  <cp:revision>13</cp:revision>
  <dcterms:created xsi:type="dcterms:W3CDTF">2019-10-12T13:02:27Z</dcterms:created>
  <dcterms:modified xsi:type="dcterms:W3CDTF">2019-10-21T00:25:03Z</dcterms:modified>
</cp:coreProperties>
</file>