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Proxima Nova" panose="020B0604020202020204" charset="0"/>
      <p:regular r:id="rId20"/>
      <p:bold r:id="rId21"/>
      <p:italic r:id="rId22"/>
      <p:boldItalic r:id="rId23"/>
    </p:embeddedFont>
    <p:embeddedFont>
      <p:font typeface="Proxima Nova Semibold" panose="020B0604020202020204" charset="0"/>
      <p:regular r:id="rId24"/>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8075ae1fd6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8075ae1fd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8075ae1fd6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8075ae1fd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8075ae1fd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8075ae1f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601683"/>
            <a:ext cx="9144000" cy="5664600"/>
          </a:xfrm>
          <a:prstGeom prst="rect">
            <a:avLst/>
          </a:prstGeom>
          <a:noFill/>
          <a:ln>
            <a:noFill/>
          </a:ln>
        </p:spPr>
        <p:txBody>
          <a:bodyPr spcFirstLastPara="1" wrap="square" lIns="91425" tIns="45700" rIns="91425" bIns="45700" anchor="b" anchorCtr="0">
            <a:normAutofit fontScale="90000"/>
          </a:bodyPr>
          <a:lstStyle/>
          <a:p>
            <a:pPr marL="0" lvl="0" indent="457200" algn="ctr" rtl="0">
              <a:lnSpc>
                <a:spcPct val="150000"/>
              </a:lnSpc>
              <a:spcBef>
                <a:spcPts val="0"/>
              </a:spcBef>
              <a:spcAft>
                <a:spcPts val="0"/>
              </a:spcAft>
              <a:buClr>
                <a:schemeClr val="dk1"/>
              </a:buClr>
              <a:buSzPct val="100000"/>
              <a:buFont typeface="Times New Roman"/>
              <a:buNone/>
            </a:pPr>
            <a:br>
              <a:rPr lang="en-IN" sz="1800">
                <a:latin typeface="Times New Roman"/>
                <a:ea typeface="Times New Roman"/>
                <a:cs typeface="Times New Roman"/>
                <a:sym typeface="Times New Roman"/>
              </a:rPr>
            </a:br>
            <a:r>
              <a:rPr lang="en-IN" sz="1800" b="1">
                <a:latin typeface="Times New Roman"/>
                <a:ea typeface="Times New Roman"/>
                <a:cs typeface="Times New Roman"/>
                <a:sym typeface="Times New Roman"/>
              </a:rPr>
              <a:t>MINOR PROJECT PRESENTATION </a:t>
            </a:r>
            <a:br>
              <a:rPr lang="en-IN" sz="1800" b="1">
                <a:latin typeface="Times New Roman"/>
                <a:ea typeface="Times New Roman"/>
                <a:cs typeface="Times New Roman"/>
                <a:sym typeface="Times New Roman"/>
              </a:rPr>
            </a:br>
            <a:r>
              <a:rPr lang="en-IN" sz="1800" b="1">
                <a:latin typeface="Times New Roman"/>
                <a:ea typeface="Times New Roman"/>
                <a:cs typeface="Times New Roman"/>
                <a:sym typeface="Times New Roman"/>
              </a:rPr>
              <a:t>ON </a:t>
            </a:r>
            <a:br>
              <a:rPr lang="en-IN" sz="1800" b="1">
                <a:latin typeface="Times New Roman"/>
                <a:ea typeface="Times New Roman"/>
                <a:cs typeface="Times New Roman"/>
                <a:sym typeface="Times New Roman"/>
              </a:rPr>
            </a:br>
            <a:r>
              <a:rPr lang="en-IN" sz="1800" b="1">
                <a:latin typeface="Times New Roman"/>
                <a:ea typeface="Times New Roman"/>
                <a:cs typeface="Times New Roman"/>
                <a:sym typeface="Times New Roman"/>
              </a:rPr>
              <a:t>VIRTUAL MAKEUP TRY-ON </a:t>
            </a:r>
            <a:r>
              <a:rPr lang="en-IN" sz="1800">
                <a:latin typeface="Times New Roman"/>
                <a:ea typeface="Times New Roman"/>
                <a:cs typeface="Times New Roman"/>
                <a:sym typeface="Times New Roman"/>
              </a:rPr>
              <a:t> </a:t>
            </a:r>
            <a:br>
              <a:rPr lang="en-IN" sz="1800">
                <a:latin typeface="Times New Roman"/>
                <a:ea typeface="Times New Roman"/>
                <a:cs typeface="Times New Roman"/>
                <a:sym typeface="Times New Roman"/>
              </a:rPr>
            </a:br>
            <a:r>
              <a:rPr lang="en-IN" sz="1800">
                <a:latin typeface="Times New Roman"/>
                <a:ea typeface="Times New Roman"/>
                <a:cs typeface="Times New Roman"/>
                <a:sym typeface="Times New Roman"/>
              </a:rPr>
              <a:t> </a:t>
            </a:r>
            <a:br>
              <a:rPr lang="en-IN" sz="1800">
                <a:latin typeface="Times New Roman"/>
                <a:ea typeface="Times New Roman"/>
                <a:cs typeface="Times New Roman"/>
                <a:sym typeface="Times New Roman"/>
              </a:rPr>
            </a:br>
            <a:r>
              <a:rPr lang="en-IN" sz="1800" b="1">
                <a:latin typeface="Times New Roman"/>
                <a:ea typeface="Times New Roman"/>
                <a:cs typeface="Times New Roman"/>
                <a:sym typeface="Times New Roman"/>
              </a:rPr>
              <a:t>BACHELOR OF TECHNOLOGY </a:t>
            </a:r>
            <a:br>
              <a:rPr lang="en-IN" sz="1800">
                <a:latin typeface="Times New Roman"/>
                <a:ea typeface="Times New Roman"/>
                <a:cs typeface="Times New Roman"/>
                <a:sym typeface="Times New Roman"/>
              </a:rPr>
            </a:br>
            <a:r>
              <a:rPr lang="en-IN" sz="1800">
                <a:latin typeface="Times New Roman"/>
                <a:ea typeface="Times New Roman"/>
                <a:cs typeface="Times New Roman"/>
                <a:sym typeface="Times New Roman"/>
              </a:rPr>
              <a:t> Submitted by:</a:t>
            </a:r>
            <a:br>
              <a:rPr lang="en-IN" sz="1800">
                <a:latin typeface="Times New Roman"/>
                <a:ea typeface="Times New Roman"/>
                <a:cs typeface="Times New Roman"/>
                <a:sym typeface="Times New Roman"/>
              </a:rPr>
            </a:br>
            <a:r>
              <a:rPr lang="en-IN" sz="1600">
                <a:solidFill>
                  <a:srgbClr val="262626"/>
                </a:solidFill>
                <a:latin typeface="Proxima Nova"/>
                <a:ea typeface="Proxima Nova"/>
                <a:cs typeface="Proxima Nova"/>
                <a:sym typeface="Proxima Nova"/>
              </a:rPr>
              <a:t> </a:t>
            </a:r>
            <a:r>
              <a:rPr lang="en-IN" sz="1821" b="1">
                <a:solidFill>
                  <a:srgbClr val="262626"/>
                </a:solidFill>
                <a:latin typeface="Proxima Nova"/>
                <a:ea typeface="Proxima Nova"/>
                <a:cs typeface="Proxima Nova"/>
                <a:sym typeface="Proxima Nova"/>
              </a:rPr>
              <a:t>Naqeeb Ahmed (F4-046)            Sakshi (F5-064)</a:t>
            </a:r>
            <a:br>
              <a:rPr lang="en-IN" sz="1800">
                <a:latin typeface="Times New Roman"/>
                <a:ea typeface="Times New Roman"/>
                <a:cs typeface="Times New Roman"/>
                <a:sym typeface="Times New Roman"/>
              </a:rPr>
            </a:br>
            <a:r>
              <a:rPr lang="en-IN" sz="1800">
                <a:latin typeface="Times New Roman"/>
                <a:ea typeface="Times New Roman"/>
                <a:cs typeface="Times New Roman"/>
                <a:sym typeface="Times New Roman"/>
              </a:rPr>
              <a:t>Under Guidance of :</a:t>
            </a:r>
            <a:br>
              <a:rPr lang="en-IN" sz="1800">
                <a:latin typeface="Times New Roman"/>
                <a:ea typeface="Times New Roman"/>
                <a:cs typeface="Times New Roman"/>
                <a:sym typeface="Times New Roman"/>
              </a:rPr>
            </a:br>
            <a:r>
              <a:rPr lang="en-IN" sz="1800" b="1">
                <a:solidFill>
                  <a:srgbClr val="262626"/>
                </a:solidFill>
                <a:latin typeface="Proxima Nova"/>
                <a:ea typeface="Proxima Nova"/>
                <a:cs typeface="Proxima Nova"/>
                <a:sym typeface="Proxima Nova"/>
              </a:rPr>
              <a:t>Dr. SURENDER DHIMAN</a:t>
            </a:r>
            <a:br>
              <a:rPr lang="en-IN" sz="1800" b="1">
                <a:solidFill>
                  <a:srgbClr val="262626"/>
                </a:solidFill>
                <a:latin typeface="Proxima Nova"/>
                <a:ea typeface="Proxima Nova"/>
                <a:cs typeface="Proxima Nova"/>
                <a:sym typeface="Proxima Nova"/>
              </a:rPr>
            </a:br>
            <a:r>
              <a:rPr lang="en-IN" sz="1800" b="1">
                <a:solidFill>
                  <a:srgbClr val="262626"/>
                </a:solidFill>
                <a:latin typeface="Proxima Nova"/>
                <a:ea typeface="Proxima Nova"/>
                <a:cs typeface="Proxima Nova"/>
                <a:sym typeface="Proxima Nova"/>
              </a:rPr>
              <a:t>ASSISTANT PROFESSOR</a:t>
            </a:r>
            <a:br>
              <a:rPr lang="en-IN" sz="1800" b="1">
                <a:solidFill>
                  <a:srgbClr val="262626"/>
                </a:solidFill>
                <a:latin typeface="Proxima Nova"/>
                <a:ea typeface="Proxima Nova"/>
                <a:cs typeface="Proxima Nova"/>
                <a:sym typeface="Proxima Nova"/>
              </a:rPr>
            </a:br>
            <a:r>
              <a:rPr lang="en-IN" sz="1800" b="1">
                <a:solidFill>
                  <a:srgbClr val="262626"/>
                </a:solidFill>
                <a:latin typeface="Proxima Nova"/>
                <a:ea typeface="Proxima Nova"/>
                <a:cs typeface="Proxima Nova"/>
                <a:sym typeface="Proxima Nova"/>
              </a:rPr>
              <a:t>ECE department</a:t>
            </a:r>
            <a:r>
              <a:rPr lang="en-IN" sz="1800" b="1">
                <a:latin typeface="Times New Roman"/>
                <a:ea typeface="Times New Roman"/>
                <a:cs typeface="Times New Roman"/>
                <a:sym typeface="Times New Roman"/>
              </a:rPr>
              <a:t>	</a:t>
            </a:r>
            <a:br>
              <a:rPr lang="en-IN" sz="1800" b="1">
                <a:latin typeface="Times New Roman"/>
                <a:ea typeface="Times New Roman"/>
                <a:cs typeface="Times New Roman"/>
                <a:sym typeface="Times New Roman"/>
              </a:rPr>
            </a:br>
            <a:r>
              <a:rPr lang="en-IN" sz="1800" b="1">
                <a:latin typeface="Times New Roman"/>
                <a:ea typeface="Times New Roman"/>
                <a:cs typeface="Times New Roman"/>
                <a:sym typeface="Times New Roman"/>
              </a:rPr>
              <a:t> Dr. AKHILESH DAS GUPTA INSTITUTE OF TECHNOLOGY &amp; MANAGEMENT</a:t>
            </a:r>
            <a:br>
              <a:rPr lang="en-IN" sz="1800">
                <a:latin typeface="Times New Roman"/>
                <a:ea typeface="Times New Roman"/>
                <a:cs typeface="Times New Roman"/>
                <a:sym typeface="Times New Roman"/>
              </a:rPr>
            </a:br>
            <a:r>
              <a:rPr lang="en-IN" sz="1800" b="1">
                <a:latin typeface="Arial"/>
                <a:ea typeface="Arial"/>
                <a:cs typeface="Arial"/>
                <a:sym typeface="Arial"/>
              </a:rPr>
              <a:t>(A Unit of BBD Group)</a:t>
            </a:r>
            <a:br>
              <a:rPr lang="en-IN" sz="1800">
                <a:latin typeface="Times New Roman"/>
                <a:ea typeface="Times New Roman"/>
                <a:cs typeface="Times New Roman"/>
                <a:sym typeface="Times New Roman"/>
              </a:rPr>
            </a:br>
            <a:r>
              <a:rPr lang="en-IN" sz="1800" b="1">
                <a:latin typeface="Arial"/>
                <a:ea typeface="Arial"/>
                <a:cs typeface="Arial"/>
                <a:sym typeface="Arial"/>
              </a:rPr>
              <a:t>Approved by AICTE and Affiliated with GGSIP University</a:t>
            </a:r>
            <a:br>
              <a:rPr lang="en-IN" sz="1800">
                <a:latin typeface="Times New Roman"/>
                <a:ea typeface="Times New Roman"/>
                <a:cs typeface="Times New Roman"/>
                <a:sym typeface="Times New Roman"/>
              </a:rPr>
            </a:br>
            <a:r>
              <a:rPr lang="en-IN" sz="1800" b="1">
                <a:latin typeface="Arial"/>
                <a:ea typeface="Arial"/>
                <a:cs typeface="Arial"/>
                <a:sym typeface="Arial"/>
              </a:rPr>
              <a:t>FC-26, Shastri Park, New Delhi-110 053</a:t>
            </a:r>
            <a:endParaRPr/>
          </a:p>
        </p:txBody>
      </p:sp>
      <p:pic>
        <p:nvPicPr>
          <p:cNvPr id="85" name="Google Shape;85;p13"/>
          <p:cNvPicPr preferRelativeResize="0"/>
          <p:nvPr/>
        </p:nvPicPr>
        <p:blipFill rotWithShape="1">
          <a:blip r:embed="rId3">
            <a:alphaModFix/>
          </a:blip>
          <a:srcRect/>
          <a:stretch/>
        </p:blipFill>
        <p:spPr>
          <a:xfrm>
            <a:off x="269875" y="404091"/>
            <a:ext cx="2508250" cy="172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ctrTitle"/>
          </p:nvPr>
        </p:nvSpPr>
        <p:spPr>
          <a:xfrm>
            <a:off x="2117766" y="558142"/>
            <a:ext cx="9144000" cy="1175656"/>
          </a:xfrm>
          <a:prstGeom prst="rect">
            <a:avLst/>
          </a:prstGeom>
          <a:noFill/>
          <a:ln>
            <a:noFill/>
          </a:ln>
        </p:spPr>
        <p:txBody>
          <a:bodyPr spcFirstLastPara="1" wrap="square" lIns="91425" tIns="45700" rIns="91425" bIns="45700" anchor="b" anchorCtr="0">
            <a:normAutofit fontScale="90000"/>
          </a:bodyPr>
          <a:lstStyle/>
          <a:p>
            <a:pPr marL="0" lvl="0" indent="457200" algn="ctr" rtl="0">
              <a:lnSpc>
                <a:spcPct val="150000"/>
              </a:lnSpc>
              <a:spcBef>
                <a:spcPts val="0"/>
              </a:spcBef>
              <a:spcAft>
                <a:spcPts val="0"/>
              </a:spcAft>
              <a:buClr>
                <a:schemeClr val="dk1"/>
              </a:buClr>
              <a:buSzPct val="100000"/>
              <a:buFont typeface="Times New Roman"/>
              <a:buNone/>
            </a:pPr>
            <a:br>
              <a:rPr lang="en-IN" sz="1800" b="1">
                <a:latin typeface="Times New Roman"/>
                <a:ea typeface="Times New Roman"/>
                <a:cs typeface="Times New Roman"/>
                <a:sym typeface="Times New Roman"/>
              </a:rPr>
            </a:br>
            <a:endParaRPr/>
          </a:p>
        </p:txBody>
      </p:sp>
      <p:pic>
        <p:nvPicPr>
          <p:cNvPr id="151" name="Google Shape;151;p22"/>
          <p:cNvPicPr preferRelativeResize="0"/>
          <p:nvPr/>
        </p:nvPicPr>
        <p:blipFill rotWithShape="1">
          <a:blip r:embed="rId3">
            <a:alphaModFix/>
          </a:blip>
          <a:srcRect/>
          <a:stretch/>
        </p:blipFill>
        <p:spPr>
          <a:xfrm>
            <a:off x="99725" y="155441"/>
            <a:ext cx="2508250" cy="1727200"/>
          </a:xfrm>
          <a:prstGeom prst="rect">
            <a:avLst/>
          </a:prstGeom>
          <a:noFill/>
          <a:ln>
            <a:noFill/>
          </a:ln>
        </p:spPr>
      </p:pic>
      <p:sp>
        <p:nvSpPr>
          <p:cNvPr id="152" name="Google Shape;152;p22"/>
          <p:cNvSpPr txBox="1"/>
          <p:nvPr/>
        </p:nvSpPr>
        <p:spPr>
          <a:xfrm>
            <a:off x="3811978" y="561195"/>
            <a:ext cx="5264223"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i="0" u="none" strike="noStrike" cap="none">
                <a:solidFill>
                  <a:schemeClr val="dk1"/>
                </a:solidFill>
                <a:latin typeface="Times New Roman"/>
                <a:ea typeface="Times New Roman"/>
                <a:cs typeface="Times New Roman"/>
                <a:sym typeface="Times New Roman"/>
              </a:rPr>
              <a:t>RESULT ANALYSIS</a:t>
            </a:r>
            <a:endParaRPr sz="32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a:solidFill>
                <a:schemeClr val="dk1"/>
              </a:solidFill>
              <a:latin typeface="Times New Roman"/>
              <a:ea typeface="Times New Roman"/>
              <a:cs typeface="Times New Roman"/>
              <a:sym typeface="Times New Roman"/>
            </a:endParaRPr>
          </a:p>
        </p:txBody>
      </p:sp>
      <p:pic>
        <p:nvPicPr>
          <p:cNvPr id="153" name="Google Shape;153;p22"/>
          <p:cNvPicPr preferRelativeResize="0"/>
          <p:nvPr/>
        </p:nvPicPr>
        <p:blipFill rotWithShape="1">
          <a:blip r:embed="rId4">
            <a:alphaModFix/>
          </a:blip>
          <a:srcRect b="4479"/>
          <a:stretch/>
        </p:blipFill>
        <p:spPr>
          <a:xfrm>
            <a:off x="2629222" y="1272200"/>
            <a:ext cx="7834024" cy="2494400"/>
          </a:xfrm>
          <a:prstGeom prst="rect">
            <a:avLst/>
          </a:prstGeom>
          <a:noFill/>
          <a:ln>
            <a:noFill/>
          </a:ln>
        </p:spPr>
      </p:pic>
      <p:pic>
        <p:nvPicPr>
          <p:cNvPr id="154" name="Google Shape;154;p22"/>
          <p:cNvPicPr preferRelativeResize="0"/>
          <p:nvPr/>
        </p:nvPicPr>
        <p:blipFill rotWithShape="1">
          <a:blip r:embed="rId5">
            <a:alphaModFix/>
          </a:blip>
          <a:srcRect t="2143"/>
          <a:stretch/>
        </p:blipFill>
        <p:spPr>
          <a:xfrm>
            <a:off x="3529013" y="4120475"/>
            <a:ext cx="6353175" cy="2228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ctrTitle"/>
          </p:nvPr>
        </p:nvSpPr>
        <p:spPr>
          <a:xfrm>
            <a:off x="2117766" y="558142"/>
            <a:ext cx="9144000" cy="1175656"/>
          </a:xfrm>
          <a:prstGeom prst="rect">
            <a:avLst/>
          </a:prstGeom>
          <a:noFill/>
          <a:ln>
            <a:noFill/>
          </a:ln>
        </p:spPr>
        <p:txBody>
          <a:bodyPr spcFirstLastPara="1" wrap="square" lIns="91425" tIns="45700" rIns="91425" bIns="45700" anchor="b" anchorCtr="0">
            <a:normAutofit fontScale="90000"/>
          </a:bodyPr>
          <a:lstStyle/>
          <a:p>
            <a:pPr marL="0" lvl="0" indent="457200" algn="ctr" rtl="0">
              <a:lnSpc>
                <a:spcPct val="150000"/>
              </a:lnSpc>
              <a:spcBef>
                <a:spcPts val="0"/>
              </a:spcBef>
              <a:spcAft>
                <a:spcPts val="0"/>
              </a:spcAft>
              <a:buClr>
                <a:schemeClr val="dk1"/>
              </a:buClr>
              <a:buSzPct val="100000"/>
              <a:buFont typeface="Times New Roman"/>
              <a:buNone/>
            </a:pPr>
            <a:br>
              <a:rPr lang="en-IN" sz="1800" b="1">
                <a:latin typeface="Times New Roman"/>
                <a:ea typeface="Times New Roman"/>
                <a:cs typeface="Times New Roman"/>
                <a:sym typeface="Times New Roman"/>
              </a:rPr>
            </a:br>
            <a:endParaRPr/>
          </a:p>
        </p:txBody>
      </p:sp>
      <p:pic>
        <p:nvPicPr>
          <p:cNvPr id="160" name="Google Shape;160;p23"/>
          <p:cNvPicPr preferRelativeResize="0"/>
          <p:nvPr/>
        </p:nvPicPr>
        <p:blipFill rotWithShape="1">
          <a:blip r:embed="rId3">
            <a:alphaModFix/>
          </a:blip>
          <a:srcRect/>
          <a:stretch/>
        </p:blipFill>
        <p:spPr>
          <a:xfrm>
            <a:off x="269875" y="404091"/>
            <a:ext cx="2508250" cy="1727200"/>
          </a:xfrm>
          <a:prstGeom prst="rect">
            <a:avLst/>
          </a:prstGeom>
          <a:noFill/>
          <a:ln>
            <a:noFill/>
          </a:ln>
        </p:spPr>
      </p:pic>
      <p:sp>
        <p:nvSpPr>
          <p:cNvPr id="161" name="Google Shape;161;p23"/>
          <p:cNvSpPr txBox="1"/>
          <p:nvPr/>
        </p:nvSpPr>
        <p:spPr>
          <a:xfrm>
            <a:off x="3598225" y="561200"/>
            <a:ext cx="5864100" cy="13236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3200"/>
              <a:buFont typeface="Arial"/>
              <a:buNone/>
            </a:pPr>
            <a:r>
              <a:rPr lang="en-IN" sz="3200" b="1" i="0" u="none" strike="noStrike" cap="none">
                <a:solidFill>
                  <a:schemeClr val="dk1"/>
                </a:solidFill>
                <a:latin typeface="Times New Roman"/>
                <a:ea typeface="Times New Roman"/>
                <a:cs typeface="Times New Roman"/>
                <a:sym typeface="Times New Roman"/>
              </a:rPr>
              <a:t>TECHNOLOGY USED</a:t>
            </a:r>
            <a:endParaRPr sz="32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a:solidFill>
                <a:schemeClr val="dk1"/>
              </a:solidFill>
              <a:latin typeface="Times New Roman"/>
              <a:ea typeface="Times New Roman"/>
              <a:cs typeface="Times New Roman"/>
              <a:sym typeface="Times New Roman"/>
            </a:endParaRPr>
          </a:p>
        </p:txBody>
      </p:sp>
      <p:sp>
        <p:nvSpPr>
          <p:cNvPr id="162" name="Google Shape;162;p23"/>
          <p:cNvSpPr txBox="1"/>
          <p:nvPr/>
        </p:nvSpPr>
        <p:spPr>
          <a:xfrm>
            <a:off x="2117766" y="2131291"/>
            <a:ext cx="9144000" cy="353822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100"/>
              <a:buFont typeface="Arial"/>
              <a:buNone/>
            </a:pPr>
            <a:r>
              <a:rPr lang="en-IN" sz="2800" b="0" i="0" u="none" strike="noStrike" cap="none">
                <a:solidFill>
                  <a:srgbClr val="000000"/>
                </a:solidFill>
                <a:latin typeface="Proxima Nova"/>
                <a:ea typeface="Proxima Nova"/>
                <a:cs typeface="Proxima Nova"/>
                <a:sym typeface="Proxima Nova"/>
              </a:rPr>
              <a:t>Our app specializes in Deep Learning utilizing Convolution Neural Networks and OpenCV. We will be using the latest technologies used in the industry. For making the Virtual Try-on System we will use Python and its various libraries such as NumPy, Pandas, OpenCV, PyTorch, etc. For deploying the web app, we will make our User Interface using ReactJs, fetching data from ML APIs created in Flask.</a:t>
            </a:r>
            <a:endParaRPr sz="2800" b="0" i="0" u="none" strike="noStrike" cap="none">
              <a:solidFill>
                <a:srgbClr val="000000"/>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ctrTitle"/>
          </p:nvPr>
        </p:nvSpPr>
        <p:spPr>
          <a:xfrm>
            <a:off x="2117766" y="558142"/>
            <a:ext cx="9144000" cy="1175656"/>
          </a:xfrm>
          <a:prstGeom prst="rect">
            <a:avLst/>
          </a:prstGeom>
          <a:noFill/>
          <a:ln>
            <a:noFill/>
          </a:ln>
        </p:spPr>
        <p:txBody>
          <a:bodyPr spcFirstLastPara="1" wrap="square" lIns="91425" tIns="45700" rIns="91425" bIns="45700" anchor="b" anchorCtr="0">
            <a:normAutofit fontScale="90000"/>
          </a:bodyPr>
          <a:lstStyle/>
          <a:p>
            <a:pPr marL="0" lvl="0" indent="457200" algn="ctr" rtl="0">
              <a:lnSpc>
                <a:spcPct val="150000"/>
              </a:lnSpc>
              <a:spcBef>
                <a:spcPts val="0"/>
              </a:spcBef>
              <a:spcAft>
                <a:spcPts val="0"/>
              </a:spcAft>
              <a:buClr>
                <a:schemeClr val="dk1"/>
              </a:buClr>
              <a:buSzPct val="100000"/>
              <a:buFont typeface="Times New Roman"/>
              <a:buNone/>
            </a:pPr>
            <a:br>
              <a:rPr lang="en-IN" sz="1800" b="1">
                <a:latin typeface="Times New Roman"/>
                <a:ea typeface="Times New Roman"/>
                <a:cs typeface="Times New Roman"/>
                <a:sym typeface="Times New Roman"/>
              </a:rPr>
            </a:br>
            <a:endParaRPr/>
          </a:p>
        </p:txBody>
      </p:sp>
      <p:pic>
        <p:nvPicPr>
          <p:cNvPr id="168" name="Google Shape;168;p24"/>
          <p:cNvPicPr preferRelativeResize="0"/>
          <p:nvPr/>
        </p:nvPicPr>
        <p:blipFill rotWithShape="1">
          <a:blip r:embed="rId3">
            <a:alphaModFix/>
          </a:blip>
          <a:srcRect/>
          <a:stretch/>
        </p:blipFill>
        <p:spPr>
          <a:xfrm>
            <a:off x="269875" y="404091"/>
            <a:ext cx="2508250" cy="1727200"/>
          </a:xfrm>
          <a:prstGeom prst="rect">
            <a:avLst/>
          </a:prstGeom>
          <a:noFill/>
          <a:ln>
            <a:noFill/>
          </a:ln>
        </p:spPr>
      </p:pic>
      <p:sp>
        <p:nvSpPr>
          <p:cNvPr id="169" name="Google Shape;169;p24"/>
          <p:cNvSpPr txBox="1"/>
          <p:nvPr/>
        </p:nvSpPr>
        <p:spPr>
          <a:xfrm>
            <a:off x="3598224" y="561195"/>
            <a:ext cx="5477978"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i="0" u="none" strike="noStrike" cap="none">
                <a:solidFill>
                  <a:schemeClr val="dk1"/>
                </a:solidFill>
                <a:latin typeface="Times New Roman"/>
                <a:ea typeface="Times New Roman"/>
                <a:cs typeface="Times New Roman"/>
                <a:sym typeface="Times New Roman"/>
              </a:rPr>
              <a:t>FUTURE SCOPE </a:t>
            </a:r>
            <a:endParaRPr sz="32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a:solidFill>
                <a:schemeClr val="dk1"/>
              </a:solidFill>
              <a:latin typeface="Times New Roman"/>
              <a:ea typeface="Times New Roman"/>
              <a:cs typeface="Times New Roman"/>
              <a:sym typeface="Times New Roman"/>
            </a:endParaRPr>
          </a:p>
        </p:txBody>
      </p:sp>
      <p:sp>
        <p:nvSpPr>
          <p:cNvPr id="170" name="Google Shape;170;p24"/>
          <p:cNvSpPr txBox="1"/>
          <p:nvPr/>
        </p:nvSpPr>
        <p:spPr>
          <a:xfrm>
            <a:off x="2117766" y="2131291"/>
            <a:ext cx="9144000" cy="37846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100"/>
              <a:buFont typeface="Arial"/>
              <a:buNone/>
            </a:pPr>
            <a:r>
              <a:rPr lang="en-IN" sz="2400" b="0" i="0" u="none" strike="noStrike" cap="none">
                <a:solidFill>
                  <a:schemeClr val="dk1"/>
                </a:solidFill>
                <a:latin typeface="Proxima Nova"/>
                <a:ea typeface="Proxima Nova"/>
                <a:cs typeface="Proxima Nova"/>
                <a:sym typeface="Proxima Nova"/>
              </a:rPr>
              <a:t>Virtual Try-On is faster, customers can try different products in mere minutes, which may take hours to try in the store. It gives customers a more comprehensive view of products and possibilities. </a:t>
            </a:r>
            <a:endParaRPr sz="2400" b="0" i="0" u="none" strike="noStrike" cap="none">
              <a:solidFill>
                <a:schemeClr val="dk1"/>
              </a:solidFill>
              <a:latin typeface="Proxima Nova"/>
              <a:ea typeface="Proxima Nova"/>
              <a:cs typeface="Proxima Nova"/>
              <a:sym typeface="Proxima Nova"/>
            </a:endParaRPr>
          </a:p>
          <a:p>
            <a:pPr marL="0" marR="0" lvl="0" indent="0" algn="just" rtl="0">
              <a:lnSpc>
                <a:spcPct val="100000"/>
              </a:lnSpc>
              <a:spcBef>
                <a:spcPts val="0"/>
              </a:spcBef>
              <a:spcAft>
                <a:spcPts val="0"/>
              </a:spcAft>
              <a:buClr>
                <a:srgbClr val="000000"/>
              </a:buClr>
              <a:buSzPts val="1100"/>
              <a:buFont typeface="Arial"/>
              <a:buNone/>
            </a:pPr>
            <a:endParaRPr sz="2400" b="0" i="0" u="none" strike="noStrike" cap="none">
              <a:solidFill>
                <a:schemeClr val="dk1"/>
              </a:solidFill>
              <a:highlight>
                <a:srgbClr val="FFFFFF"/>
              </a:highlight>
              <a:latin typeface="Proxima Nova"/>
              <a:ea typeface="Proxima Nova"/>
              <a:cs typeface="Proxima Nova"/>
              <a:sym typeface="Proxima Nova"/>
            </a:endParaRPr>
          </a:p>
          <a:p>
            <a:pPr marL="0" marR="0" lvl="0" indent="0" algn="just" rtl="0">
              <a:lnSpc>
                <a:spcPct val="100000"/>
              </a:lnSpc>
              <a:spcBef>
                <a:spcPts val="0"/>
              </a:spcBef>
              <a:spcAft>
                <a:spcPts val="0"/>
              </a:spcAft>
              <a:buClr>
                <a:srgbClr val="000000"/>
              </a:buClr>
              <a:buSzPts val="1100"/>
              <a:buFont typeface="Arial"/>
              <a:buNone/>
            </a:pPr>
            <a:r>
              <a:rPr lang="en-IN" sz="2400" b="0" i="0" u="none" strike="noStrike" cap="none">
                <a:solidFill>
                  <a:schemeClr val="dk1"/>
                </a:solidFill>
                <a:highlight>
                  <a:srgbClr val="FFFFFF"/>
                </a:highlight>
                <a:latin typeface="Proxima Nova"/>
                <a:ea typeface="Proxima Nova"/>
                <a:cs typeface="Proxima Nova"/>
                <a:sym typeface="Proxima Nova"/>
              </a:rPr>
              <a:t>It creates sustainability by eliminating what is arguably the biggest downside of online shopping, i.e. returns. Reducing returns with VTO would save the customer (and the brand) time and increase their satisfaction with the shopping experience while helping companies move away from unsustainable business models. </a:t>
            </a:r>
            <a:endParaRPr sz="2400" b="0" i="0" u="none" strike="noStrike" cap="none">
              <a:solidFill>
                <a:schemeClr val="dk1"/>
              </a:solidFill>
              <a:highlight>
                <a:srgbClr val="FFFFFF"/>
              </a:highlight>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a:spLocks noGrp="1"/>
          </p:cNvSpPr>
          <p:nvPr>
            <p:ph type="ctrTitle"/>
          </p:nvPr>
        </p:nvSpPr>
        <p:spPr>
          <a:xfrm>
            <a:off x="2117766" y="558142"/>
            <a:ext cx="9144000" cy="1175656"/>
          </a:xfrm>
          <a:prstGeom prst="rect">
            <a:avLst/>
          </a:prstGeom>
          <a:noFill/>
          <a:ln>
            <a:noFill/>
          </a:ln>
        </p:spPr>
        <p:txBody>
          <a:bodyPr spcFirstLastPara="1" wrap="square" lIns="91425" tIns="45700" rIns="91425" bIns="45700" anchor="b" anchorCtr="0">
            <a:normAutofit fontScale="90000"/>
          </a:bodyPr>
          <a:lstStyle/>
          <a:p>
            <a:pPr marL="0" lvl="0" indent="457200" algn="ctr" rtl="0">
              <a:lnSpc>
                <a:spcPct val="150000"/>
              </a:lnSpc>
              <a:spcBef>
                <a:spcPts val="0"/>
              </a:spcBef>
              <a:spcAft>
                <a:spcPts val="0"/>
              </a:spcAft>
              <a:buClr>
                <a:schemeClr val="dk1"/>
              </a:buClr>
              <a:buSzPct val="100000"/>
              <a:buFont typeface="Times New Roman"/>
              <a:buNone/>
            </a:pPr>
            <a:br>
              <a:rPr lang="en-IN" sz="1800" b="1">
                <a:latin typeface="Times New Roman"/>
                <a:ea typeface="Times New Roman"/>
                <a:cs typeface="Times New Roman"/>
                <a:sym typeface="Times New Roman"/>
              </a:rPr>
            </a:br>
            <a:endParaRPr/>
          </a:p>
        </p:txBody>
      </p:sp>
      <p:pic>
        <p:nvPicPr>
          <p:cNvPr id="176" name="Google Shape;176;p25"/>
          <p:cNvPicPr preferRelativeResize="0"/>
          <p:nvPr/>
        </p:nvPicPr>
        <p:blipFill rotWithShape="1">
          <a:blip r:embed="rId3">
            <a:alphaModFix/>
          </a:blip>
          <a:srcRect/>
          <a:stretch/>
        </p:blipFill>
        <p:spPr>
          <a:xfrm>
            <a:off x="112825" y="103066"/>
            <a:ext cx="2508250" cy="1727200"/>
          </a:xfrm>
          <a:prstGeom prst="rect">
            <a:avLst/>
          </a:prstGeom>
          <a:noFill/>
          <a:ln>
            <a:noFill/>
          </a:ln>
        </p:spPr>
      </p:pic>
      <p:sp>
        <p:nvSpPr>
          <p:cNvPr id="177" name="Google Shape;177;p25"/>
          <p:cNvSpPr txBox="1"/>
          <p:nvPr/>
        </p:nvSpPr>
        <p:spPr>
          <a:xfrm>
            <a:off x="3728852" y="558142"/>
            <a:ext cx="547797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i="0" u="none" strike="noStrike" cap="none">
                <a:solidFill>
                  <a:schemeClr val="dk1"/>
                </a:solidFill>
                <a:latin typeface="Times New Roman"/>
                <a:ea typeface="Times New Roman"/>
                <a:cs typeface="Times New Roman"/>
                <a:sym typeface="Times New Roman"/>
              </a:rPr>
              <a:t>REFERENCES</a:t>
            </a:r>
            <a:endParaRPr sz="3200" b="1" i="0" u="none" strike="noStrike" cap="none">
              <a:solidFill>
                <a:schemeClr val="dk1"/>
              </a:solidFill>
              <a:latin typeface="Times New Roman"/>
              <a:ea typeface="Times New Roman"/>
              <a:cs typeface="Times New Roman"/>
              <a:sym typeface="Times New Roman"/>
            </a:endParaRPr>
          </a:p>
        </p:txBody>
      </p:sp>
      <p:sp>
        <p:nvSpPr>
          <p:cNvPr id="178" name="Google Shape;178;p25"/>
          <p:cNvSpPr txBox="1"/>
          <p:nvPr/>
        </p:nvSpPr>
        <p:spPr>
          <a:xfrm>
            <a:off x="863801" y="1896275"/>
            <a:ext cx="10398000" cy="5633700"/>
          </a:xfrm>
          <a:prstGeom prst="rect">
            <a:avLst/>
          </a:prstGeom>
          <a:noFill/>
          <a:ln>
            <a:noFill/>
          </a:ln>
        </p:spPr>
        <p:txBody>
          <a:bodyPr spcFirstLastPara="1" wrap="square" lIns="91425" tIns="45700" rIns="91425" bIns="45700" anchor="t" anchorCtr="0">
            <a:spAutoFit/>
          </a:bodyPr>
          <a:lstStyle/>
          <a:p>
            <a:pPr marL="457200" marR="0" lvl="0" indent="0" algn="just" rtl="0">
              <a:lnSpc>
                <a:spcPct val="100000"/>
              </a:lnSpc>
              <a:spcBef>
                <a:spcPts val="0"/>
              </a:spcBef>
              <a:spcAft>
                <a:spcPts val="0"/>
              </a:spcAft>
              <a:buClr>
                <a:srgbClr val="000000"/>
              </a:buClr>
              <a:buSzPts val="2400"/>
              <a:buFont typeface="Arial"/>
              <a:buNone/>
            </a:pPr>
            <a:r>
              <a:rPr lang="en-IN" sz="2400" b="0" i="0" u="none" strike="noStrike" cap="none">
                <a:solidFill>
                  <a:schemeClr val="dk1"/>
                </a:solidFill>
                <a:latin typeface="Proxima Nova"/>
                <a:ea typeface="Proxima Nova"/>
                <a:cs typeface="Proxima Nova"/>
                <a:sym typeface="Proxima Nova"/>
              </a:rPr>
              <a:t>[1] Miao Hao, Guanghua Gu, Hao Fu, Chang Liu, Dong Cui.: CUMTGAN: An instance-level controllable U-Net GAN for facial makeup transfer. In: ACM MM, 2022</a:t>
            </a:r>
            <a:endParaRPr sz="2400" b="0" i="0" u="none" strike="noStrike" cap="none">
              <a:solidFill>
                <a:schemeClr val="dk1"/>
              </a:solidFill>
              <a:latin typeface="Proxima Nova"/>
              <a:ea typeface="Proxima Nova"/>
              <a:cs typeface="Proxima Nova"/>
              <a:sym typeface="Proxima Nova"/>
            </a:endParaRPr>
          </a:p>
          <a:p>
            <a:pPr marL="457200" marR="0" lvl="0" indent="0" algn="just" rtl="0">
              <a:lnSpc>
                <a:spcPct val="100000"/>
              </a:lnSpc>
              <a:spcBef>
                <a:spcPts val="0"/>
              </a:spcBef>
              <a:spcAft>
                <a:spcPts val="0"/>
              </a:spcAft>
              <a:buClr>
                <a:schemeClr val="dk1"/>
              </a:buClr>
              <a:buSzPts val="1100"/>
              <a:buFont typeface="Arial"/>
              <a:buNone/>
            </a:pPr>
            <a:endParaRPr sz="2400" b="0" i="0" u="none" strike="noStrike" cap="none">
              <a:solidFill>
                <a:schemeClr val="dk1"/>
              </a:solidFill>
              <a:latin typeface="Proxima Nova"/>
              <a:ea typeface="Proxima Nova"/>
              <a:cs typeface="Proxima Nova"/>
              <a:sym typeface="Proxima Nova"/>
            </a:endParaRPr>
          </a:p>
          <a:p>
            <a:pPr marL="457200" marR="0" lvl="0" indent="0" algn="just" rtl="0">
              <a:lnSpc>
                <a:spcPct val="100000"/>
              </a:lnSpc>
              <a:spcBef>
                <a:spcPts val="0"/>
              </a:spcBef>
              <a:spcAft>
                <a:spcPts val="0"/>
              </a:spcAft>
              <a:buClr>
                <a:srgbClr val="000000"/>
              </a:buClr>
              <a:buSzPts val="2400"/>
              <a:buFont typeface="Arial"/>
              <a:buNone/>
            </a:pPr>
            <a:r>
              <a:rPr lang="en-IN" sz="2400" b="0" i="0" u="none" strike="noStrike" cap="none">
                <a:solidFill>
                  <a:schemeClr val="dk1"/>
                </a:solidFill>
                <a:latin typeface="Proxima Nova"/>
                <a:ea typeface="Proxima Nova"/>
                <a:cs typeface="Proxima Nova"/>
                <a:sym typeface="Proxima Nova"/>
              </a:rPr>
              <a:t>[2] Chang, H., Lu, J., Yu, F., Finkelstein, A.: Pairedcyclegan: Asymmetric style transfer for applying and removing makeup. In: 10.1109/CVPR.2018.00012, 2018</a:t>
            </a:r>
            <a:endParaRPr sz="2400" b="0" i="0" u="none" strike="noStrike" cap="none">
              <a:solidFill>
                <a:schemeClr val="dk1"/>
              </a:solidFill>
              <a:latin typeface="Proxima Nova"/>
              <a:ea typeface="Proxima Nova"/>
              <a:cs typeface="Proxima Nova"/>
              <a:sym typeface="Proxima Nova"/>
            </a:endParaRPr>
          </a:p>
          <a:p>
            <a:pPr marL="457200" marR="0" lvl="0" indent="0" algn="just" rtl="0">
              <a:lnSpc>
                <a:spcPct val="100000"/>
              </a:lnSpc>
              <a:spcBef>
                <a:spcPts val="0"/>
              </a:spcBef>
              <a:spcAft>
                <a:spcPts val="0"/>
              </a:spcAft>
              <a:buClr>
                <a:schemeClr val="dk1"/>
              </a:buClr>
              <a:buSzPts val="1100"/>
              <a:buFont typeface="Arial"/>
              <a:buNone/>
            </a:pPr>
            <a:endParaRPr sz="2400" b="0" i="0" u="none" strike="noStrike" cap="none">
              <a:solidFill>
                <a:schemeClr val="dk1"/>
              </a:solidFill>
              <a:latin typeface="Proxima Nova"/>
              <a:ea typeface="Proxima Nova"/>
              <a:cs typeface="Proxima Nova"/>
              <a:sym typeface="Proxima Nova"/>
            </a:endParaRPr>
          </a:p>
          <a:p>
            <a:pPr marL="457200" marR="0" lvl="0" indent="0" algn="just" rtl="0">
              <a:lnSpc>
                <a:spcPct val="100000"/>
              </a:lnSpc>
              <a:spcBef>
                <a:spcPts val="0"/>
              </a:spcBef>
              <a:spcAft>
                <a:spcPts val="0"/>
              </a:spcAft>
              <a:buClr>
                <a:schemeClr val="dk1"/>
              </a:buClr>
              <a:buSzPts val="1100"/>
              <a:buFont typeface="Arial"/>
              <a:buNone/>
            </a:pPr>
            <a:r>
              <a:rPr lang="en-IN" sz="2400" b="0" i="0" u="none" strike="noStrike" cap="none">
                <a:solidFill>
                  <a:schemeClr val="dk1"/>
                </a:solidFill>
                <a:latin typeface="Proxima Nova"/>
                <a:ea typeface="Proxima Nova"/>
                <a:cs typeface="Proxima Nova"/>
                <a:sym typeface="Proxima Nova"/>
              </a:rPr>
              <a:t>[3] Chen, H.J., Hui, K.M., Wang, S.Y., Tsao, L.W., Shuai, H.H., Cheng, W.H.: Beautyglow: On-demand makeup transfer framework with reversible generative network. In: 10.1109/CVPR.2019.01028, 2019</a:t>
            </a:r>
            <a:endParaRPr sz="2400" b="0" i="0" u="none" strike="noStrike" cap="none">
              <a:solidFill>
                <a:schemeClr val="dk1"/>
              </a:solidFill>
              <a:latin typeface="Proxima Nova"/>
              <a:ea typeface="Proxima Nova"/>
              <a:cs typeface="Proxima Nova"/>
              <a:sym typeface="Proxima Nova"/>
            </a:endParaRPr>
          </a:p>
          <a:p>
            <a:pPr marL="457200" marR="0" lvl="0" indent="0" algn="just" rtl="0">
              <a:lnSpc>
                <a:spcPct val="100000"/>
              </a:lnSpc>
              <a:spcBef>
                <a:spcPts val="0"/>
              </a:spcBef>
              <a:spcAft>
                <a:spcPts val="0"/>
              </a:spcAft>
              <a:buClr>
                <a:schemeClr val="dk1"/>
              </a:buClr>
              <a:buSzPts val="1100"/>
              <a:buFont typeface="Arial"/>
              <a:buNone/>
            </a:pPr>
            <a:endParaRPr sz="2400" b="0" i="0" u="none" strike="noStrike" cap="none">
              <a:solidFill>
                <a:schemeClr val="dk1"/>
              </a:solidFill>
              <a:latin typeface="Proxima Nova"/>
              <a:ea typeface="Proxima Nova"/>
              <a:cs typeface="Proxima Nova"/>
              <a:sym typeface="Proxima Nova"/>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Proxima Nova"/>
              <a:ea typeface="Proxima Nova"/>
              <a:cs typeface="Proxima Nova"/>
              <a:sym typeface="Proxima Nova"/>
            </a:endParaRPr>
          </a:p>
          <a:p>
            <a:pPr marL="0" marR="0" lvl="0" indent="0" algn="just" rtl="0">
              <a:lnSpc>
                <a:spcPct val="100000"/>
              </a:lnSpc>
              <a:spcBef>
                <a:spcPts val="0"/>
              </a:spcBef>
              <a:spcAft>
                <a:spcPts val="0"/>
              </a:spcAft>
              <a:buClr>
                <a:schemeClr val="dk1"/>
              </a:buClr>
              <a:buSzPts val="1100"/>
              <a:buFont typeface="Arial"/>
              <a:buNone/>
            </a:pPr>
            <a:endParaRPr sz="2400" b="0" i="0" u="none" strike="noStrike" cap="none">
              <a:solidFill>
                <a:schemeClr val="dk1"/>
              </a:solidFill>
              <a:latin typeface="Proxima Nova"/>
              <a:ea typeface="Proxima Nova"/>
              <a:cs typeface="Proxima Nova"/>
              <a:sym typeface="Proxima Nova"/>
            </a:endParaRPr>
          </a:p>
          <a:p>
            <a:pPr marL="0" marR="0" lvl="0" indent="0" algn="just" rtl="0">
              <a:lnSpc>
                <a:spcPct val="100000"/>
              </a:lnSpc>
              <a:spcBef>
                <a:spcPts val="0"/>
              </a:spcBef>
              <a:spcAft>
                <a:spcPts val="0"/>
              </a:spcAft>
              <a:buClr>
                <a:srgbClr val="000000"/>
              </a:buClr>
              <a:buSzPts val="1100"/>
              <a:buFont typeface="Arial"/>
              <a:buNone/>
            </a:pPr>
            <a:endParaRPr sz="2400" b="0" i="0" u="none" strike="noStrike" cap="none">
              <a:solidFill>
                <a:schemeClr val="dk1"/>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ctrTitle"/>
          </p:nvPr>
        </p:nvSpPr>
        <p:spPr>
          <a:xfrm>
            <a:off x="2117766" y="558142"/>
            <a:ext cx="9144000" cy="1175656"/>
          </a:xfrm>
          <a:prstGeom prst="rect">
            <a:avLst/>
          </a:prstGeom>
          <a:noFill/>
          <a:ln>
            <a:noFill/>
          </a:ln>
        </p:spPr>
        <p:txBody>
          <a:bodyPr spcFirstLastPara="1" wrap="square" lIns="91425" tIns="45700" rIns="91425" bIns="45700" anchor="b" anchorCtr="0">
            <a:normAutofit fontScale="90000"/>
          </a:bodyPr>
          <a:lstStyle/>
          <a:p>
            <a:pPr marL="0" lvl="0" indent="457200" algn="ctr" rtl="0">
              <a:lnSpc>
                <a:spcPct val="150000"/>
              </a:lnSpc>
              <a:spcBef>
                <a:spcPts val="0"/>
              </a:spcBef>
              <a:spcAft>
                <a:spcPts val="0"/>
              </a:spcAft>
              <a:buClr>
                <a:schemeClr val="dk1"/>
              </a:buClr>
              <a:buSzPct val="100000"/>
              <a:buFont typeface="Times New Roman"/>
              <a:buNone/>
            </a:pPr>
            <a:br>
              <a:rPr lang="en-IN" sz="1800" b="1">
                <a:latin typeface="Times New Roman"/>
                <a:ea typeface="Times New Roman"/>
                <a:cs typeface="Times New Roman"/>
                <a:sym typeface="Times New Roman"/>
              </a:rPr>
            </a:br>
            <a:endParaRPr/>
          </a:p>
        </p:txBody>
      </p:sp>
      <p:pic>
        <p:nvPicPr>
          <p:cNvPr id="91" name="Google Shape;91;p14"/>
          <p:cNvPicPr preferRelativeResize="0"/>
          <p:nvPr/>
        </p:nvPicPr>
        <p:blipFill rotWithShape="1">
          <a:blip r:embed="rId3">
            <a:alphaModFix/>
          </a:blip>
          <a:srcRect/>
          <a:stretch/>
        </p:blipFill>
        <p:spPr>
          <a:xfrm>
            <a:off x="269875" y="404091"/>
            <a:ext cx="2508250" cy="1727200"/>
          </a:xfrm>
          <a:prstGeom prst="rect">
            <a:avLst/>
          </a:prstGeom>
          <a:noFill/>
          <a:ln>
            <a:noFill/>
          </a:ln>
        </p:spPr>
      </p:pic>
      <p:sp>
        <p:nvSpPr>
          <p:cNvPr id="92" name="Google Shape;92;p14"/>
          <p:cNvSpPr txBox="1"/>
          <p:nvPr/>
        </p:nvSpPr>
        <p:spPr>
          <a:xfrm>
            <a:off x="5284322" y="558142"/>
            <a:ext cx="347124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chemeClr val="dk1"/>
                </a:solidFill>
                <a:latin typeface="Times New Roman"/>
                <a:ea typeface="Times New Roman"/>
                <a:cs typeface="Times New Roman"/>
                <a:sym typeface="Times New Roman"/>
              </a:rPr>
              <a:t>CONTENT </a:t>
            </a:r>
            <a:endParaRPr sz="3200" b="1" i="0" u="none" strike="noStrike" cap="none">
              <a:solidFill>
                <a:schemeClr val="dk1"/>
              </a:solidFill>
              <a:latin typeface="Times New Roman"/>
              <a:ea typeface="Times New Roman"/>
              <a:cs typeface="Times New Roman"/>
              <a:sym typeface="Times New Roman"/>
            </a:endParaRPr>
          </a:p>
        </p:txBody>
      </p:sp>
      <p:sp>
        <p:nvSpPr>
          <p:cNvPr id="93" name="Google Shape;93;p14"/>
          <p:cNvSpPr txBox="1"/>
          <p:nvPr/>
        </p:nvSpPr>
        <p:spPr>
          <a:xfrm>
            <a:off x="2585808" y="1267691"/>
            <a:ext cx="5397000" cy="489480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2400"/>
              <a:buFont typeface="Calibri"/>
              <a:buAutoNum type="arabicPeriod"/>
            </a:pPr>
            <a:r>
              <a:rPr lang="en-IN" sz="2400" b="1" i="0" u="none" strike="noStrike" cap="none">
                <a:solidFill>
                  <a:schemeClr val="dk1"/>
                </a:solidFill>
                <a:latin typeface="Times New Roman"/>
                <a:ea typeface="Times New Roman"/>
                <a:cs typeface="Times New Roman"/>
                <a:sym typeface="Times New Roman"/>
              </a:rPr>
              <a:t>INTRODUCTION</a:t>
            </a:r>
            <a:endParaRPr sz="2400" b="1" i="0" u="none" strike="noStrike" cap="none">
              <a:solidFill>
                <a:schemeClr val="dk1"/>
              </a:solidFill>
              <a:latin typeface="Times New Roman"/>
              <a:ea typeface="Times New Roman"/>
              <a:cs typeface="Times New Roman"/>
              <a:sym typeface="Times New Roman"/>
            </a:endParaRPr>
          </a:p>
          <a:p>
            <a:pPr marL="457200" marR="0" lvl="0" indent="-457200" algn="l" rtl="0">
              <a:lnSpc>
                <a:spcPct val="150000"/>
              </a:lnSpc>
              <a:spcBef>
                <a:spcPts val="0"/>
              </a:spcBef>
              <a:spcAft>
                <a:spcPts val="0"/>
              </a:spcAft>
              <a:buClr>
                <a:schemeClr val="dk1"/>
              </a:buClr>
              <a:buSzPts val="2400"/>
              <a:buFont typeface="Calibri"/>
              <a:buAutoNum type="arabicPeriod"/>
            </a:pPr>
            <a:r>
              <a:rPr lang="en-IN" sz="2400" b="1" i="0" u="none" strike="noStrike" cap="none">
                <a:solidFill>
                  <a:schemeClr val="dk1"/>
                </a:solidFill>
                <a:latin typeface="Times New Roman"/>
                <a:ea typeface="Times New Roman"/>
                <a:cs typeface="Times New Roman"/>
                <a:sym typeface="Times New Roman"/>
              </a:rPr>
              <a:t>PROBLEM STATEMENT </a:t>
            </a:r>
            <a:endParaRPr sz="2400" b="1" i="0" u="none" strike="noStrike" cap="none">
              <a:solidFill>
                <a:schemeClr val="dk1"/>
              </a:solidFill>
              <a:latin typeface="Times New Roman"/>
              <a:ea typeface="Times New Roman"/>
              <a:cs typeface="Times New Roman"/>
              <a:sym typeface="Times New Roman"/>
            </a:endParaRPr>
          </a:p>
          <a:p>
            <a:pPr marL="457200" marR="0" lvl="0" indent="-457200" algn="l" rtl="0">
              <a:lnSpc>
                <a:spcPct val="150000"/>
              </a:lnSpc>
              <a:spcBef>
                <a:spcPts val="0"/>
              </a:spcBef>
              <a:spcAft>
                <a:spcPts val="0"/>
              </a:spcAft>
              <a:buClr>
                <a:schemeClr val="dk1"/>
              </a:buClr>
              <a:buSzPts val="2400"/>
              <a:buFont typeface="Calibri"/>
              <a:buAutoNum type="arabicPeriod"/>
            </a:pPr>
            <a:r>
              <a:rPr lang="en-IN" sz="2400" b="1" i="0" u="none" strike="noStrike" cap="none">
                <a:solidFill>
                  <a:schemeClr val="dk1"/>
                </a:solidFill>
                <a:latin typeface="Times New Roman"/>
                <a:ea typeface="Times New Roman"/>
                <a:cs typeface="Times New Roman"/>
                <a:sym typeface="Times New Roman"/>
              </a:rPr>
              <a:t>OBJECTIVES </a:t>
            </a:r>
            <a:endParaRPr sz="2400" b="1" i="0" u="none" strike="noStrike" cap="none">
              <a:solidFill>
                <a:schemeClr val="dk1"/>
              </a:solidFill>
              <a:latin typeface="Times New Roman"/>
              <a:ea typeface="Times New Roman"/>
              <a:cs typeface="Times New Roman"/>
              <a:sym typeface="Times New Roman"/>
            </a:endParaRPr>
          </a:p>
          <a:p>
            <a:pPr marL="457200" marR="0" lvl="0" indent="-457200" algn="l" rtl="0">
              <a:lnSpc>
                <a:spcPct val="150000"/>
              </a:lnSpc>
              <a:spcBef>
                <a:spcPts val="0"/>
              </a:spcBef>
              <a:spcAft>
                <a:spcPts val="0"/>
              </a:spcAft>
              <a:buClr>
                <a:schemeClr val="dk1"/>
              </a:buClr>
              <a:buSzPts val="2400"/>
              <a:buFont typeface="Calibri"/>
              <a:buAutoNum type="arabicPeriod"/>
            </a:pPr>
            <a:r>
              <a:rPr lang="en-IN" sz="2400" b="1" i="0" u="none" strike="noStrike" cap="none">
                <a:solidFill>
                  <a:schemeClr val="dk1"/>
                </a:solidFill>
                <a:latin typeface="Times New Roman"/>
                <a:ea typeface="Times New Roman"/>
                <a:cs typeface="Times New Roman"/>
                <a:sym typeface="Times New Roman"/>
              </a:rPr>
              <a:t>LITERATURE REVIEW </a:t>
            </a:r>
            <a:endParaRPr sz="2400" b="1" i="0" u="none" strike="noStrike" cap="none">
              <a:solidFill>
                <a:schemeClr val="dk1"/>
              </a:solidFill>
              <a:latin typeface="Times New Roman"/>
              <a:ea typeface="Times New Roman"/>
              <a:cs typeface="Times New Roman"/>
              <a:sym typeface="Times New Roman"/>
            </a:endParaRPr>
          </a:p>
          <a:p>
            <a:pPr marL="457200" marR="0" lvl="0" indent="-457200" algn="l" rtl="0">
              <a:lnSpc>
                <a:spcPct val="150000"/>
              </a:lnSpc>
              <a:spcBef>
                <a:spcPts val="0"/>
              </a:spcBef>
              <a:spcAft>
                <a:spcPts val="0"/>
              </a:spcAft>
              <a:buClr>
                <a:schemeClr val="dk1"/>
              </a:buClr>
              <a:buSzPts val="2400"/>
              <a:buFont typeface="Calibri"/>
              <a:buAutoNum type="arabicPeriod"/>
            </a:pPr>
            <a:r>
              <a:rPr lang="en-IN" sz="2400" b="1" i="0" u="none" strike="noStrike" cap="none">
                <a:solidFill>
                  <a:schemeClr val="dk1"/>
                </a:solidFill>
                <a:latin typeface="Times New Roman"/>
                <a:ea typeface="Times New Roman"/>
                <a:cs typeface="Times New Roman"/>
                <a:sym typeface="Times New Roman"/>
              </a:rPr>
              <a:t>METHODOLOGY</a:t>
            </a:r>
            <a:endParaRPr sz="2400" b="1" i="0" u="none" strike="noStrike" cap="none">
              <a:solidFill>
                <a:schemeClr val="dk1"/>
              </a:solidFill>
              <a:latin typeface="Times New Roman"/>
              <a:ea typeface="Times New Roman"/>
              <a:cs typeface="Times New Roman"/>
              <a:sym typeface="Times New Roman"/>
            </a:endParaRPr>
          </a:p>
          <a:p>
            <a:pPr marL="457200" marR="0" lvl="0" indent="-457200" algn="l" rtl="0">
              <a:lnSpc>
                <a:spcPct val="150000"/>
              </a:lnSpc>
              <a:spcBef>
                <a:spcPts val="0"/>
              </a:spcBef>
              <a:spcAft>
                <a:spcPts val="0"/>
              </a:spcAft>
              <a:buClr>
                <a:schemeClr val="dk1"/>
              </a:buClr>
              <a:buSzPts val="2400"/>
              <a:buFont typeface="Calibri"/>
              <a:buAutoNum type="arabicPeriod"/>
            </a:pPr>
            <a:r>
              <a:rPr lang="en-IN" sz="2400" b="1" i="0" u="none" strike="noStrike" cap="none">
                <a:solidFill>
                  <a:schemeClr val="dk1"/>
                </a:solidFill>
                <a:latin typeface="Times New Roman"/>
                <a:ea typeface="Times New Roman"/>
                <a:cs typeface="Times New Roman"/>
                <a:sym typeface="Times New Roman"/>
              </a:rPr>
              <a:t>TECHNOLOGY USED</a:t>
            </a:r>
            <a:endParaRPr sz="2400" b="1" i="0" u="none" strike="noStrike" cap="none">
              <a:solidFill>
                <a:schemeClr val="dk1"/>
              </a:solidFill>
              <a:latin typeface="Times New Roman"/>
              <a:ea typeface="Times New Roman"/>
              <a:cs typeface="Times New Roman"/>
              <a:sym typeface="Times New Roman"/>
            </a:endParaRPr>
          </a:p>
          <a:p>
            <a:pPr marL="457200" marR="0" lvl="0" indent="-457200" algn="l" rtl="0">
              <a:lnSpc>
                <a:spcPct val="150000"/>
              </a:lnSpc>
              <a:spcBef>
                <a:spcPts val="0"/>
              </a:spcBef>
              <a:spcAft>
                <a:spcPts val="0"/>
              </a:spcAft>
              <a:buClr>
                <a:schemeClr val="dk1"/>
              </a:buClr>
              <a:buSzPts val="2400"/>
              <a:buFont typeface="Calibri"/>
              <a:buAutoNum type="arabicPeriod"/>
            </a:pPr>
            <a:r>
              <a:rPr lang="en-IN" sz="2400" b="1" i="0" u="none" strike="noStrike" cap="none">
                <a:solidFill>
                  <a:schemeClr val="dk1"/>
                </a:solidFill>
                <a:latin typeface="Times New Roman"/>
                <a:ea typeface="Times New Roman"/>
                <a:cs typeface="Times New Roman"/>
                <a:sym typeface="Times New Roman"/>
              </a:rPr>
              <a:t>RESULTS ANALYSIS</a:t>
            </a:r>
            <a:endParaRPr sz="2400" b="1" i="0" u="none" strike="noStrike" cap="none">
              <a:solidFill>
                <a:schemeClr val="dk1"/>
              </a:solidFill>
              <a:latin typeface="Times New Roman"/>
              <a:ea typeface="Times New Roman"/>
              <a:cs typeface="Times New Roman"/>
              <a:sym typeface="Times New Roman"/>
            </a:endParaRPr>
          </a:p>
          <a:p>
            <a:pPr marL="457200" marR="0" lvl="0" indent="-457200" algn="l" rtl="0">
              <a:lnSpc>
                <a:spcPct val="150000"/>
              </a:lnSpc>
              <a:spcBef>
                <a:spcPts val="0"/>
              </a:spcBef>
              <a:spcAft>
                <a:spcPts val="0"/>
              </a:spcAft>
              <a:buClr>
                <a:schemeClr val="dk1"/>
              </a:buClr>
              <a:buSzPts val="2400"/>
              <a:buFont typeface="Calibri"/>
              <a:buAutoNum type="arabicPeriod"/>
            </a:pPr>
            <a:r>
              <a:rPr lang="en-IN" sz="2400" b="1" i="0" u="none" strike="noStrike" cap="none">
                <a:solidFill>
                  <a:schemeClr val="dk1"/>
                </a:solidFill>
                <a:latin typeface="Times New Roman"/>
                <a:ea typeface="Times New Roman"/>
                <a:cs typeface="Times New Roman"/>
                <a:sym typeface="Times New Roman"/>
              </a:rPr>
              <a:t>FUTURE SCOPE </a:t>
            </a:r>
            <a:endParaRPr sz="2400" b="1" i="0" u="none" strike="noStrike" cap="none">
              <a:solidFill>
                <a:schemeClr val="dk1"/>
              </a:solidFill>
              <a:latin typeface="Times New Roman"/>
              <a:ea typeface="Times New Roman"/>
              <a:cs typeface="Times New Roman"/>
              <a:sym typeface="Times New Roman"/>
            </a:endParaRPr>
          </a:p>
          <a:p>
            <a:pPr marL="457200" marR="0" lvl="0" indent="-457200" algn="l" rtl="0">
              <a:lnSpc>
                <a:spcPct val="150000"/>
              </a:lnSpc>
              <a:spcBef>
                <a:spcPts val="0"/>
              </a:spcBef>
              <a:spcAft>
                <a:spcPts val="0"/>
              </a:spcAft>
              <a:buClr>
                <a:schemeClr val="dk1"/>
              </a:buClr>
              <a:buSzPts val="2400"/>
              <a:buFont typeface="Calibri"/>
              <a:buAutoNum type="arabicPeriod"/>
            </a:pPr>
            <a:r>
              <a:rPr lang="en-IN" sz="2400" b="1" i="0" u="none" strike="noStrike" cap="none">
                <a:solidFill>
                  <a:schemeClr val="dk1"/>
                </a:solidFill>
                <a:latin typeface="Times New Roman"/>
                <a:ea typeface="Times New Roman"/>
                <a:cs typeface="Times New Roman"/>
                <a:sym typeface="Times New Roman"/>
              </a:rPr>
              <a:t>REFERENCES  </a:t>
            </a:r>
            <a:endParaRPr sz="24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ctrTitle"/>
          </p:nvPr>
        </p:nvSpPr>
        <p:spPr>
          <a:xfrm>
            <a:off x="2117766" y="558142"/>
            <a:ext cx="9144000" cy="1175656"/>
          </a:xfrm>
          <a:prstGeom prst="rect">
            <a:avLst/>
          </a:prstGeom>
          <a:noFill/>
          <a:ln>
            <a:noFill/>
          </a:ln>
        </p:spPr>
        <p:txBody>
          <a:bodyPr spcFirstLastPara="1" wrap="square" lIns="91425" tIns="45700" rIns="91425" bIns="45700" anchor="b" anchorCtr="0">
            <a:normAutofit fontScale="90000"/>
          </a:bodyPr>
          <a:lstStyle/>
          <a:p>
            <a:pPr marL="0" lvl="0" indent="457200" algn="ctr" rtl="0">
              <a:lnSpc>
                <a:spcPct val="150000"/>
              </a:lnSpc>
              <a:spcBef>
                <a:spcPts val="0"/>
              </a:spcBef>
              <a:spcAft>
                <a:spcPts val="0"/>
              </a:spcAft>
              <a:buClr>
                <a:schemeClr val="dk1"/>
              </a:buClr>
              <a:buSzPct val="100000"/>
              <a:buFont typeface="Times New Roman"/>
              <a:buNone/>
            </a:pPr>
            <a:br>
              <a:rPr lang="en-IN" sz="1800" b="1">
                <a:latin typeface="Times New Roman"/>
                <a:ea typeface="Times New Roman"/>
                <a:cs typeface="Times New Roman"/>
                <a:sym typeface="Times New Roman"/>
              </a:rPr>
            </a:br>
            <a:endParaRPr/>
          </a:p>
        </p:txBody>
      </p:sp>
      <p:pic>
        <p:nvPicPr>
          <p:cNvPr id="99" name="Google Shape;99;p15"/>
          <p:cNvPicPr preferRelativeResize="0"/>
          <p:nvPr/>
        </p:nvPicPr>
        <p:blipFill rotWithShape="1">
          <a:blip r:embed="rId3">
            <a:alphaModFix/>
          </a:blip>
          <a:srcRect/>
          <a:stretch/>
        </p:blipFill>
        <p:spPr>
          <a:xfrm>
            <a:off x="269875" y="404091"/>
            <a:ext cx="2508250" cy="1727200"/>
          </a:xfrm>
          <a:prstGeom prst="rect">
            <a:avLst/>
          </a:prstGeom>
          <a:noFill/>
          <a:ln>
            <a:noFill/>
          </a:ln>
        </p:spPr>
      </p:pic>
      <p:sp>
        <p:nvSpPr>
          <p:cNvPr id="100" name="Google Shape;100;p15"/>
          <p:cNvSpPr txBox="1"/>
          <p:nvPr/>
        </p:nvSpPr>
        <p:spPr>
          <a:xfrm>
            <a:off x="4009525" y="635550"/>
            <a:ext cx="46515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IN" sz="3200" b="1" i="0" u="sng" strike="noStrike" cap="none">
                <a:solidFill>
                  <a:schemeClr val="dk1"/>
                </a:solidFill>
                <a:latin typeface="Times New Roman"/>
                <a:ea typeface="Times New Roman"/>
                <a:cs typeface="Times New Roman"/>
                <a:sym typeface="Times New Roman"/>
              </a:rPr>
              <a:t>INTRODUCTION</a:t>
            </a:r>
            <a:endParaRPr sz="3200" b="1" i="0" u="sng" strike="noStrike" cap="none">
              <a:solidFill>
                <a:schemeClr val="dk1"/>
              </a:solidFill>
              <a:latin typeface="Times New Roman"/>
              <a:ea typeface="Times New Roman"/>
              <a:cs typeface="Times New Roman"/>
              <a:sym typeface="Times New Roman"/>
            </a:endParaRPr>
          </a:p>
        </p:txBody>
      </p:sp>
      <p:sp>
        <p:nvSpPr>
          <p:cNvPr id="101" name="Google Shape;101;p15"/>
          <p:cNvSpPr txBox="1"/>
          <p:nvPr/>
        </p:nvSpPr>
        <p:spPr>
          <a:xfrm>
            <a:off x="1006275" y="2415000"/>
            <a:ext cx="10255500" cy="378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IN" sz="2400" b="1" i="0" u="none" strike="noStrike" cap="none">
                <a:solidFill>
                  <a:schemeClr val="dk1"/>
                </a:solidFill>
                <a:latin typeface="Times New Roman"/>
                <a:ea typeface="Times New Roman"/>
                <a:cs typeface="Times New Roman"/>
                <a:sym typeface="Times New Roman"/>
              </a:rPr>
              <a:t>ENCAPTURE BEAUTY</a:t>
            </a:r>
            <a:r>
              <a:rPr lang="en-IN" sz="2400" i="0" u="none" strike="noStrike" cap="none">
                <a:solidFill>
                  <a:schemeClr val="dk1"/>
                </a:solidFill>
                <a:latin typeface="Times New Roman"/>
                <a:ea typeface="Times New Roman"/>
                <a:cs typeface="Times New Roman"/>
                <a:sym typeface="Times New Roman"/>
              </a:rPr>
              <a:t> - A VIRTUAL MAKEUP TOOL lets you try on different makeup styles without actually wearing any!</a:t>
            </a:r>
            <a:endParaRPr sz="240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200"/>
              <a:buFont typeface="Arial"/>
              <a:buNone/>
            </a:pPr>
            <a:endParaRPr sz="240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200"/>
              <a:buFont typeface="Arial"/>
              <a:buNone/>
            </a:pPr>
            <a:r>
              <a:rPr lang="en-IN" sz="2400" i="0" u="none" strike="noStrike" cap="none">
                <a:solidFill>
                  <a:schemeClr val="dk1"/>
                </a:solidFill>
                <a:latin typeface="Times New Roman"/>
                <a:ea typeface="Times New Roman"/>
                <a:cs typeface="Times New Roman"/>
                <a:sym typeface="Times New Roman"/>
              </a:rPr>
              <a:t>Makeup transfer is one of the applications of image style transfer, which refers to transferring the reference makeup to the face without makeup and maintaining the original appearance of the plain face and the makeup style of the reference face.</a:t>
            </a:r>
            <a:endParaRPr sz="240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200"/>
              <a:buFont typeface="Arial"/>
              <a:buNone/>
            </a:pPr>
            <a:endParaRPr sz="24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200"/>
              <a:buFont typeface="Arial"/>
              <a:buNone/>
            </a:pPr>
            <a:r>
              <a:rPr lang="en-IN" sz="2400">
                <a:solidFill>
                  <a:schemeClr val="dk1"/>
                </a:solidFill>
                <a:latin typeface="Times New Roman"/>
                <a:ea typeface="Times New Roman"/>
                <a:cs typeface="Times New Roman"/>
                <a:sym typeface="Times New Roman"/>
              </a:rPr>
              <a:t>It seamlessly adorns your face with the chosen makeup while preserving your natural beauty. Say goodbye to the makeup aisle and hello to endless virtual makeovers!"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2346366" y="558142"/>
            <a:ext cx="9144000" cy="1175700"/>
          </a:xfrm>
          <a:prstGeom prst="rect">
            <a:avLst/>
          </a:prstGeom>
          <a:noFill/>
          <a:ln>
            <a:noFill/>
          </a:ln>
        </p:spPr>
        <p:txBody>
          <a:bodyPr spcFirstLastPara="1" wrap="square" lIns="91425" tIns="45700" rIns="91425" bIns="45700" anchor="b" anchorCtr="0">
            <a:normAutofit fontScale="90000"/>
          </a:bodyPr>
          <a:lstStyle/>
          <a:p>
            <a:pPr marL="0" lvl="0" indent="457200" algn="ctr" rtl="0">
              <a:lnSpc>
                <a:spcPct val="150000"/>
              </a:lnSpc>
              <a:spcBef>
                <a:spcPts val="0"/>
              </a:spcBef>
              <a:spcAft>
                <a:spcPts val="0"/>
              </a:spcAft>
              <a:buClr>
                <a:schemeClr val="dk1"/>
              </a:buClr>
              <a:buSzPct val="100000"/>
              <a:buFont typeface="Times New Roman"/>
              <a:buNone/>
            </a:pPr>
            <a:br>
              <a:rPr lang="en-IN" sz="1800" b="1">
                <a:latin typeface="Times New Roman"/>
                <a:ea typeface="Times New Roman"/>
                <a:cs typeface="Times New Roman"/>
                <a:sym typeface="Times New Roman"/>
              </a:rPr>
            </a:br>
            <a:endParaRPr/>
          </a:p>
        </p:txBody>
      </p:sp>
      <p:pic>
        <p:nvPicPr>
          <p:cNvPr id="107" name="Google Shape;107;p16"/>
          <p:cNvPicPr preferRelativeResize="0"/>
          <p:nvPr/>
        </p:nvPicPr>
        <p:blipFill rotWithShape="1">
          <a:blip r:embed="rId3">
            <a:alphaModFix/>
          </a:blip>
          <a:srcRect/>
          <a:stretch/>
        </p:blipFill>
        <p:spPr>
          <a:xfrm>
            <a:off x="269875" y="404091"/>
            <a:ext cx="2508250" cy="1727200"/>
          </a:xfrm>
          <a:prstGeom prst="rect">
            <a:avLst/>
          </a:prstGeom>
          <a:noFill/>
          <a:ln>
            <a:noFill/>
          </a:ln>
        </p:spPr>
      </p:pic>
      <p:sp>
        <p:nvSpPr>
          <p:cNvPr id="108" name="Google Shape;108;p16"/>
          <p:cNvSpPr txBox="1"/>
          <p:nvPr/>
        </p:nvSpPr>
        <p:spPr>
          <a:xfrm>
            <a:off x="3206337" y="558142"/>
            <a:ext cx="61989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i="0" u="sng" strike="noStrike" cap="none">
                <a:solidFill>
                  <a:schemeClr val="dk1"/>
                </a:solidFill>
                <a:latin typeface="Times New Roman"/>
                <a:ea typeface="Times New Roman"/>
                <a:cs typeface="Times New Roman"/>
                <a:sym typeface="Times New Roman"/>
              </a:rPr>
              <a:t>PROBLEM STATEMENT  </a:t>
            </a:r>
            <a:endParaRPr sz="3200" b="1" i="0" u="sng" strike="noStrike" cap="none">
              <a:solidFill>
                <a:schemeClr val="dk1"/>
              </a:solidFill>
              <a:latin typeface="Times New Roman"/>
              <a:ea typeface="Times New Roman"/>
              <a:cs typeface="Times New Roman"/>
              <a:sym typeface="Times New Roman"/>
            </a:endParaRPr>
          </a:p>
        </p:txBody>
      </p:sp>
      <p:sp>
        <p:nvSpPr>
          <p:cNvPr id="109" name="Google Shape;109;p16"/>
          <p:cNvSpPr txBox="1"/>
          <p:nvPr/>
        </p:nvSpPr>
        <p:spPr>
          <a:xfrm>
            <a:off x="2117766" y="2131291"/>
            <a:ext cx="9144000" cy="34170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100"/>
              <a:buFont typeface="Arial"/>
              <a:buNone/>
            </a:pPr>
            <a:r>
              <a:rPr lang="en-IN" sz="2400" dirty="0">
                <a:solidFill>
                  <a:schemeClr val="dk1"/>
                </a:solidFill>
                <a:latin typeface="Times New Roman"/>
                <a:ea typeface="Times New Roman"/>
                <a:cs typeface="Times New Roman"/>
                <a:sym typeface="Times New Roman"/>
              </a:rPr>
              <a:t>→</a:t>
            </a:r>
            <a:r>
              <a:rPr lang="en-IN" sz="2400" i="0" u="none" strike="noStrike" cap="none" dirty="0">
                <a:solidFill>
                  <a:schemeClr val="dk1"/>
                </a:solidFill>
                <a:latin typeface="Times New Roman"/>
                <a:ea typeface="Times New Roman"/>
                <a:cs typeface="Times New Roman"/>
                <a:sym typeface="Times New Roman"/>
              </a:rPr>
              <a:t>With our web app, you can try eye makeup, different hair </a:t>
            </a:r>
            <a:r>
              <a:rPr lang="en-IN" sz="2400" i="0" u="none" strike="noStrike" cap="none" dirty="0" err="1">
                <a:solidFill>
                  <a:schemeClr val="dk1"/>
                </a:solidFill>
                <a:latin typeface="Times New Roman"/>
                <a:ea typeface="Times New Roman"/>
                <a:cs typeface="Times New Roman"/>
                <a:sym typeface="Times New Roman"/>
              </a:rPr>
              <a:t>color</a:t>
            </a:r>
            <a:r>
              <a:rPr lang="en-IN" sz="2400" i="0" u="none" strike="noStrike" cap="none" dirty="0">
                <a:solidFill>
                  <a:schemeClr val="dk1"/>
                </a:solidFill>
                <a:latin typeface="Times New Roman"/>
                <a:ea typeface="Times New Roman"/>
                <a:cs typeface="Times New Roman"/>
                <a:sym typeface="Times New Roman"/>
              </a:rPr>
              <a:t> styles, and more. With the help of it, it will be so easy to simulate a fresh new look in seconds. </a:t>
            </a:r>
            <a:endParaRPr sz="240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100"/>
              <a:buFont typeface="Arial"/>
              <a:buNone/>
            </a:pPr>
            <a:r>
              <a:rPr lang="en-IN" sz="2400" i="0" u="none" strike="noStrike" cap="none" dirty="0">
                <a:solidFill>
                  <a:schemeClr val="dk1"/>
                </a:solidFill>
                <a:latin typeface="Times New Roman"/>
                <a:ea typeface="Times New Roman"/>
                <a:cs typeface="Times New Roman"/>
                <a:sym typeface="Times New Roman"/>
              </a:rPr>
              <a:t>It works by applying the effects of the selected items to the user's image.</a:t>
            </a:r>
            <a:endParaRPr sz="240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100"/>
              <a:buFont typeface="Arial"/>
              <a:buNone/>
            </a:pPr>
            <a:endParaRPr sz="240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100"/>
              <a:buFont typeface="Arial"/>
              <a:buNone/>
            </a:pPr>
            <a:r>
              <a:rPr lang="en-IN" sz="2400" dirty="0">
                <a:solidFill>
                  <a:schemeClr val="dk1"/>
                </a:solidFill>
                <a:latin typeface="Times New Roman"/>
                <a:ea typeface="Times New Roman"/>
                <a:cs typeface="Times New Roman"/>
                <a:sym typeface="Times New Roman"/>
              </a:rPr>
              <a:t>→</a:t>
            </a:r>
            <a:r>
              <a:rPr lang="en-IN" sz="2400" i="0" u="none" strike="noStrike" cap="none" dirty="0">
                <a:solidFill>
                  <a:schemeClr val="dk1"/>
                </a:solidFill>
                <a:latin typeface="Times New Roman"/>
                <a:ea typeface="Times New Roman"/>
                <a:cs typeface="Times New Roman"/>
                <a:sym typeface="Times New Roman"/>
              </a:rPr>
              <a:t>Along with that our virtual makeup tool will also have the functionality to recommend products to the users as per their preferences. We are also working on Skincare Services which will look after skin and cure methods like Acne Detection and its Cures.</a:t>
            </a:r>
            <a:endParaRPr sz="240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ctrTitle" idx="4294967295"/>
          </p:nvPr>
        </p:nvSpPr>
        <p:spPr>
          <a:xfrm>
            <a:off x="2117766" y="558142"/>
            <a:ext cx="9144000" cy="1175656"/>
          </a:xfrm>
          <a:prstGeom prst="rect">
            <a:avLst/>
          </a:prstGeom>
          <a:noFill/>
          <a:ln>
            <a:noFill/>
          </a:ln>
        </p:spPr>
        <p:txBody>
          <a:bodyPr spcFirstLastPara="1" wrap="square" lIns="91425" tIns="45700" rIns="91425" bIns="45700" anchor="b" anchorCtr="0">
            <a:normAutofit/>
          </a:bodyPr>
          <a:lstStyle/>
          <a:p>
            <a:pPr marL="0" lvl="0" indent="457200" algn="ctr" rtl="0">
              <a:lnSpc>
                <a:spcPct val="150000"/>
              </a:lnSpc>
              <a:spcBef>
                <a:spcPts val="0"/>
              </a:spcBef>
              <a:spcAft>
                <a:spcPts val="0"/>
              </a:spcAft>
              <a:buClr>
                <a:schemeClr val="dk1"/>
              </a:buClr>
              <a:buSzPts val="1800"/>
              <a:buFont typeface="Times New Roman"/>
              <a:buNone/>
            </a:pPr>
            <a:br>
              <a:rPr lang="en-IN" sz="1800" b="1">
                <a:latin typeface="Times New Roman"/>
                <a:ea typeface="Times New Roman"/>
                <a:cs typeface="Times New Roman"/>
                <a:sym typeface="Times New Roman"/>
              </a:rPr>
            </a:br>
            <a:endParaRPr/>
          </a:p>
        </p:txBody>
      </p:sp>
      <p:pic>
        <p:nvPicPr>
          <p:cNvPr id="115" name="Google Shape;115;p17"/>
          <p:cNvPicPr preferRelativeResize="0"/>
          <p:nvPr/>
        </p:nvPicPr>
        <p:blipFill rotWithShape="1">
          <a:blip r:embed="rId3">
            <a:alphaModFix/>
          </a:blip>
          <a:srcRect/>
          <a:stretch/>
        </p:blipFill>
        <p:spPr>
          <a:xfrm>
            <a:off x="269875" y="282366"/>
            <a:ext cx="2508250" cy="1727200"/>
          </a:xfrm>
          <a:prstGeom prst="rect">
            <a:avLst/>
          </a:prstGeom>
          <a:noFill/>
          <a:ln>
            <a:noFill/>
          </a:ln>
        </p:spPr>
      </p:pic>
      <p:sp>
        <p:nvSpPr>
          <p:cNvPr id="116" name="Google Shape;116;p17"/>
          <p:cNvSpPr txBox="1"/>
          <p:nvPr/>
        </p:nvSpPr>
        <p:spPr>
          <a:xfrm>
            <a:off x="5284322" y="558142"/>
            <a:ext cx="34713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IN" sz="3200" b="1" i="0" u="sng" strike="noStrike" cap="none">
                <a:solidFill>
                  <a:schemeClr val="dk1"/>
                </a:solidFill>
                <a:latin typeface="Times New Roman"/>
                <a:ea typeface="Times New Roman"/>
                <a:cs typeface="Times New Roman"/>
                <a:sym typeface="Times New Roman"/>
              </a:rPr>
              <a:t>OBJECTIVES  </a:t>
            </a:r>
            <a:endParaRPr sz="3200" b="1" i="0" u="sng" strike="noStrike" cap="none">
              <a:solidFill>
                <a:schemeClr val="dk1"/>
              </a:solidFill>
              <a:latin typeface="Times New Roman"/>
              <a:ea typeface="Times New Roman"/>
              <a:cs typeface="Times New Roman"/>
              <a:sym typeface="Times New Roman"/>
            </a:endParaRPr>
          </a:p>
        </p:txBody>
      </p:sp>
      <p:sp>
        <p:nvSpPr>
          <p:cNvPr id="117" name="Google Shape;117;p17"/>
          <p:cNvSpPr txBox="1"/>
          <p:nvPr/>
        </p:nvSpPr>
        <p:spPr>
          <a:xfrm>
            <a:off x="2117775" y="1930050"/>
            <a:ext cx="9144000" cy="4956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Arial"/>
              <a:buNone/>
            </a:pPr>
            <a:r>
              <a:rPr lang="en-IN" sz="2000" i="0" u="none" strike="noStrike" cap="none">
                <a:solidFill>
                  <a:schemeClr val="dk1"/>
                </a:solidFill>
                <a:latin typeface="Times New Roman"/>
                <a:ea typeface="Times New Roman"/>
                <a:cs typeface="Times New Roman"/>
                <a:sym typeface="Times New Roman"/>
              </a:rPr>
              <a:t>The objective of virtual makeup is to simulate the application of makeup on a person's face using computer vision and image processing techniques. This can be used in various applications, such as:</a:t>
            </a:r>
            <a:endParaRPr sz="2000" i="0" u="none" strike="noStrike" cap="none">
              <a:solidFill>
                <a:schemeClr val="dk1"/>
              </a:solidFill>
              <a:latin typeface="Times New Roman"/>
              <a:ea typeface="Times New Roman"/>
              <a:cs typeface="Times New Roman"/>
              <a:sym typeface="Times New Roman"/>
            </a:endParaRPr>
          </a:p>
          <a:p>
            <a:pPr marL="285750" marR="0" lvl="0" indent="-171450" algn="just" rtl="0">
              <a:lnSpc>
                <a:spcPct val="100000"/>
              </a:lnSpc>
              <a:spcBef>
                <a:spcPts val="0"/>
              </a:spcBef>
              <a:spcAft>
                <a:spcPts val="0"/>
              </a:spcAft>
              <a:buClr>
                <a:schemeClr val="dk1"/>
              </a:buClr>
              <a:buSzPts val="1800"/>
              <a:buFont typeface="Arial"/>
              <a:buNone/>
            </a:pPr>
            <a:endParaRPr sz="200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IN" sz="2000">
                <a:solidFill>
                  <a:schemeClr val="dk1"/>
                </a:solidFill>
                <a:latin typeface="Times New Roman"/>
                <a:ea typeface="Times New Roman"/>
                <a:cs typeface="Times New Roman"/>
                <a:sym typeface="Times New Roman"/>
              </a:rPr>
              <a:t>→ </a:t>
            </a:r>
            <a:r>
              <a:rPr lang="en-IN" sz="2000" i="0" u="none" strike="noStrike" cap="none">
                <a:solidFill>
                  <a:schemeClr val="dk1"/>
                </a:solidFill>
                <a:latin typeface="Times New Roman"/>
                <a:ea typeface="Times New Roman"/>
                <a:cs typeface="Times New Roman"/>
                <a:sym typeface="Times New Roman"/>
              </a:rPr>
              <a:t>Online or mobile app-based virtual try-on of makeup products, allowing consumers to see how they would look with different makeup products before making a purchase.</a:t>
            </a:r>
            <a:endParaRPr sz="200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IN" sz="2000">
                <a:solidFill>
                  <a:schemeClr val="dk1"/>
                </a:solidFill>
                <a:latin typeface="Times New Roman"/>
                <a:ea typeface="Times New Roman"/>
                <a:cs typeface="Times New Roman"/>
                <a:sym typeface="Times New Roman"/>
              </a:rPr>
              <a:t>→ </a:t>
            </a:r>
            <a:r>
              <a:rPr lang="en-IN" sz="2000" i="0" u="none" strike="noStrike" cap="none">
                <a:solidFill>
                  <a:schemeClr val="dk1"/>
                </a:solidFill>
                <a:latin typeface="Times New Roman"/>
                <a:ea typeface="Times New Roman"/>
                <a:cs typeface="Times New Roman"/>
                <a:sym typeface="Times New Roman"/>
              </a:rPr>
              <a:t>Virtual makeup tutorials, where users can see step-by-step instructions on how to apply makeup on their own face.</a:t>
            </a:r>
            <a:endParaRPr sz="200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800"/>
              <a:buFont typeface="Arial"/>
              <a:buNone/>
            </a:pPr>
            <a:endParaRPr sz="200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800"/>
              <a:buFont typeface="Arial"/>
              <a:buNone/>
            </a:pPr>
            <a:r>
              <a:rPr lang="en-IN" sz="2000" i="0" u="none" strike="noStrike" cap="none">
                <a:solidFill>
                  <a:schemeClr val="dk1"/>
                </a:solidFill>
                <a:latin typeface="Times New Roman"/>
                <a:ea typeface="Times New Roman"/>
                <a:cs typeface="Times New Roman"/>
                <a:sym typeface="Times New Roman"/>
              </a:rPr>
              <a:t>The main objective is to provide realistic and user-friendly experience of makeup application, enabling users to experiment with different makeup products and looks, and providing a way for brands to showcase their products.</a:t>
            </a:r>
            <a:endParaRPr sz="2000" i="0" u="none" strike="noStrike" cap="none">
              <a:solidFill>
                <a:schemeClr val="dk1"/>
              </a:solidFill>
              <a:latin typeface="Times New Roman"/>
              <a:ea typeface="Times New Roman"/>
              <a:cs typeface="Times New Roman"/>
              <a:sym typeface="Times New Roman"/>
            </a:endParaRPr>
          </a:p>
          <a:p>
            <a:pPr marL="285750" marR="0" lvl="0" indent="-171450" algn="just" rtl="0">
              <a:lnSpc>
                <a:spcPct val="100000"/>
              </a:lnSpc>
              <a:spcBef>
                <a:spcPts val="0"/>
              </a:spcBef>
              <a:spcAft>
                <a:spcPts val="0"/>
              </a:spcAft>
              <a:buClr>
                <a:schemeClr val="dk1"/>
              </a:buClr>
              <a:buSzPts val="1800"/>
              <a:buFont typeface="Arial"/>
              <a:buNone/>
            </a:pPr>
            <a:endParaRPr sz="1900" i="0" u="none" strike="noStrike" cap="none">
              <a:solidFill>
                <a:schemeClr val="dk1"/>
              </a:solidFill>
              <a:latin typeface="Times New Roman"/>
              <a:ea typeface="Times New Roman"/>
              <a:cs typeface="Times New Roman"/>
              <a:sym typeface="Times New Roman"/>
            </a:endParaRPr>
          </a:p>
          <a:p>
            <a:pPr marL="285750" marR="0" lvl="0" indent="-171450" algn="just" rtl="0">
              <a:lnSpc>
                <a:spcPct val="100000"/>
              </a:lnSpc>
              <a:spcBef>
                <a:spcPts val="0"/>
              </a:spcBef>
              <a:spcAft>
                <a:spcPts val="0"/>
              </a:spcAft>
              <a:buClr>
                <a:schemeClr val="dk1"/>
              </a:buClr>
              <a:buSzPts val="1800"/>
              <a:buFont typeface="Arial"/>
              <a:buNone/>
            </a:pPr>
            <a:endParaRPr sz="1900" b="0" i="0" u="none" strike="noStrike" cap="none">
              <a:solidFill>
                <a:schemeClr val="dk1"/>
              </a:solidFill>
              <a:latin typeface="Times New Roman"/>
              <a:ea typeface="Times New Roman"/>
              <a:cs typeface="Times New Roman"/>
              <a:sym typeface="Times New Roman"/>
            </a:endParaRPr>
          </a:p>
          <a:p>
            <a:pPr marL="285750" marR="0" lvl="0" indent="-171450" algn="just" rtl="0">
              <a:lnSpc>
                <a:spcPct val="100000"/>
              </a:lnSpc>
              <a:spcBef>
                <a:spcPts val="0"/>
              </a:spcBef>
              <a:spcAft>
                <a:spcPts val="0"/>
              </a:spcAft>
              <a:buClr>
                <a:schemeClr val="dk1"/>
              </a:buClr>
              <a:buSzPts val="1800"/>
              <a:buFont typeface="Arial"/>
              <a:buNone/>
            </a:pPr>
            <a:endParaRPr sz="1900" b="0" i="0" u="none" strike="noStrike" cap="none">
              <a:solidFill>
                <a:schemeClr val="dk1"/>
              </a:solidFill>
              <a:latin typeface="Times New Roman"/>
              <a:ea typeface="Times New Roman"/>
              <a:cs typeface="Times New Roman"/>
              <a:sym typeface="Times New Roman"/>
            </a:endParaRPr>
          </a:p>
          <a:p>
            <a:pPr marL="285750" marR="0" lvl="0" indent="-171450" algn="just" rtl="0">
              <a:lnSpc>
                <a:spcPct val="100000"/>
              </a:lnSpc>
              <a:spcBef>
                <a:spcPts val="0"/>
              </a:spcBef>
              <a:spcAft>
                <a:spcPts val="0"/>
              </a:spcAft>
              <a:buClr>
                <a:schemeClr val="dk1"/>
              </a:buClr>
              <a:buSzPts val="1800"/>
              <a:buFont typeface="Arial"/>
              <a:buNone/>
            </a:pPr>
            <a:endParaRPr sz="19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18"/>
          <p:cNvPicPr preferRelativeResize="0"/>
          <p:nvPr/>
        </p:nvPicPr>
        <p:blipFill rotWithShape="1">
          <a:blip r:embed="rId3">
            <a:alphaModFix/>
          </a:blip>
          <a:srcRect l="18148" t="27299" r="27852" b="17894"/>
          <a:stretch/>
        </p:blipFill>
        <p:spPr>
          <a:xfrm>
            <a:off x="203850" y="1099150"/>
            <a:ext cx="11784300" cy="4969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19"/>
          <p:cNvPicPr preferRelativeResize="0"/>
          <p:nvPr/>
        </p:nvPicPr>
        <p:blipFill rotWithShape="1">
          <a:blip r:embed="rId3">
            <a:alphaModFix/>
          </a:blip>
          <a:srcRect/>
          <a:stretch/>
        </p:blipFill>
        <p:spPr>
          <a:xfrm>
            <a:off x="269875" y="404091"/>
            <a:ext cx="2508250" cy="1727200"/>
          </a:xfrm>
          <a:prstGeom prst="rect">
            <a:avLst/>
          </a:prstGeom>
          <a:noFill/>
          <a:ln>
            <a:noFill/>
          </a:ln>
        </p:spPr>
      </p:pic>
      <p:sp>
        <p:nvSpPr>
          <p:cNvPr id="128" name="Google Shape;128;p19"/>
          <p:cNvSpPr txBox="1"/>
          <p:nvPr/>
        </p:nvSpPr>
        <p:spPr>
          <a:xfrm>
            <a:off x="3483175" y="340575"/>
            <a:ext cx="5418300" cy="55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3200"/>
              <a:buFont typeface="Arial"/>
              <a:buNone/>
            </a:pPr>
            <a:r>
              <a:rPr lang="en-IN" sz="3200" b="1" u="sng">
                <a:solidFill>
                  <a:schemeClr val="dk1"/>
                </a:solidFill>
                <a:latin typeface="Times New Roman"/>
                <a:ea typeface="Times New Roman"/>
                <a:cs typeface="Times New Roman"/>
                <a:sym typeface="Times New Roman"/>
              </a:rPr>
              <a:t>LITERATURE REVIEW</a:t>
            </a:r>
            <a:endParaRPr>
              <a:latin typeface="Calibri"/>
              <a:ea typeface="Calibri"/>
              <a:cs typeface="Calibri"/>
              <a:sym typeface="Calibri"/>
            </a:endParaRPr>
          </a:p>
        </p:txBody>
      </p:sp>
      <p:sp>
        <p:nvSpPr>
          <p:cNvPr id="129" name="Google Shape;129;p19"/>
          <p:cNvSpPr txBox="1"/>
          <p:nvPr/>
        </p:nvSpPr>
        <p:spPr>
          <a:xfrm>
            <a:off x="2492400" y="1099125"/>
            <a:ext cx="9613500" cy="5666100"/>
          </a:xfrm>
          <a:prstGeom prst="rect">
            <a:avLst/>
          </a:prstGeom>
          <a:noFill/>
          <a:ln>
            <a:noFill/>
          </a:ln>
        </p:spPr>
        <p:txBody>
          <a:bodyPr spcFirstLastPara="1" wrap="square" lIns="91425" tIns="91425" rIns="91425" bIns="91425" anchor="t" anchorCtr="0">
            <a:noAutofit/>
          </a:bodyPr>
          <a:lstStyle/>
          <a:p>
            <a:pPr marL="0" marR="28575" lvl="0" indent="0" algn="just" rtl="0">
              <a:lnSpc>
                <a:spcPct val="150000"/>
              </a:lnSpc>
              <a:spcBef>
                <a:spcPts val="0"/>
              </a:spcBef>
              <a:spcAft>
                <a:spcPts val="0"/>
              </a:spcAft>
              <a:buNone/>
            </a:pPr>
            <a:r>
              <a:rPr lang="en-IN" sz="1600" b="1">
                <a:solidFill>
                  <a:schemeClr val="dk1"/>
                </a:solidFill>
                <a:latin typeface="Times New Roman"/>
                <a:ea typeface="Times New Roman"/>
                <a:cs typeface="Times New Roman"/>
                <a:sym typeface="Times New Roman"/>
              </a:rPr>
              <a:t>CUMTGAN: An instance-level controllable U-Net GAN for facial makeup transfer</a:t>
            </a:r>
            <a:endParaRPr sz="1600" b="1">
              <a:solidFill>
                <a:schemeClr val="dk1"/>
              </a:solidFill>
              <a:latin typeface="Times New Roman"/>
              <a:ea typeface="Times New Roman"/>
              <a:cs typeface="Times New Roman"/>
              <a:sym typeface="Times New Roman"/>
            </a:endParaRPr>
          </a:p>
          <a:p>
            <a:pPr marL="457200" marR="28575" lvl="0" indent="-317500" algn="just" rtl="0">
              <a:lnSpc>
                <a:spcPct val="150000"/>
              </a:lnSpc>
              <a:spcBef>
                <a:spcPts val="0"/>
              </a:spcBef>
              <a:spcAft>
                <a:spcPts val="0"/>
              </a:spcAft>
              <a:buClr>
                <a:schemeClr val="dk1"/>
              </a:buClr>
              <a:buSzPts val="1400"/>
              <a:buFont typeface="Times New Roman"/>
              <a:buAutoNum type="arabicPeriod"/>
            </a:pPr>
            <a:r>
              <a:rPr lang="en-IN" b="1">
                <a:solidFill>
                  <a:schemeClr val="dk1"/>
                </a:solidFill>
                <a:latin typeface="Times New Roman"/>
                <a:ea typeface="Times New Roman"/>
                <a:cs typeface="Times New Roman"/>
                <a:sym typeface="Times New Roman"/>
              </a:rPr>
              <a:t>CUMTGAN Makeup Transfe</a:t>
            </a:r>
            <a:r>
              <a:rPr lang="en-IN">
                <a:solidFill>
                  <a:schemeClr val="dk1"/>
                </a:solidFill>
                <a:latin typeface="Times New Roman"/>
                <a:ea typeface="Times New Roman"/>
                <a:cs typeface="Times New Roman"/>
                <a:sym typeface="Times New Roman"/>
              </a:rPr>
              <a:t>r: CUMTGAN is an advanced GAN for precise facial makeup transfer.</a:t>
            </a:r>
            <a:endParaRPr>
              <a:solidFill>
                <a:schemeClr val="dk1"/>
              </a:solidFill>
              <a:latin typeface="Times New Roman"/>
              <a:ea typeface="Times New Roman"/>
              <a:cs typeface="Times New Roman"/>
              <a:sym typeface="Times New Roman"/>
            </a:endParaRPr>
          </a:p>
          <a:p>
            <a:pPr marL="457200" marR="28575" lvl="0" indent="-317500" algn="just" rtl="0">
              <a:lnSpc>
                <a:spcPct val="150000"/>
              </a:lnSpc>
              <a:spcBef>
                <a:spcPts val="0"/>
              </a:spcBef>
              <a:spcAft>
                <a:spcPts val="0"/>
              </a:spcAft>
              <a:buClr>
                <a:schemeClr val="dk1"/>
              </a:buClr>
              <a:buSzPts val="1400"/>
              <a:buFont typeface="Times New Roman"/>
              <a:buAutoNum type="arabicPeriod"/>
            </a:pPr>
            <a:r>
              <a:rPr lang="en-IN" b="1">
                <a:solidFill>
                  <a:schemeClr val="dk1"/>
                </a:solidFill>
                <a:latin typeface="Times New Roman"/>
                <a:ea typeface="Times New Roman"/>
                <a:cs typeface="Times New Roman"/>
                <a:sym typeface="Times New Roman"/>
              </a:rPr>
              <a:t>Controlled Makeup Styles</a:t>
            </a:r>
            <a:r>
              <a:rPr lang="en-IN">
                <a:solidFill>
                  <a:schemeClr val="dk1"/>
                </a:solidFill>
                <a:latin typeface="Times New Roman"/>
                <a:ea typeface="Times New Roman"/>
                <a:cs typeface="Times New Roman"/>
                <a:sym typeface="Times New Roman"/>
              </a:rPr>
              <a:t>: It allows users to control makeup shades and styles.</a:t>
            </a:r>
            <a:endParaRPr>
              <a:solidFill>
                <a:schemeClr val="dk1"/>
              </a:solidFill>
              <a:latin typeface="Times New Roman"/>
              <a:ea typeface="Times New Roman"/>
              <a:cs typeface="Times New Roman"/>
              <a:sym typeface="Times New Roman"/>
            </a:endParaRPr>
          </a:p>
          <a:p>
            <a:pPr marL="457200" marR="28575" lvl="0" indent="-317500" algn="just" rtl="0">
              <a:lnSpc>
                <a:spcPct val="150000"/>
              </a:lnSpc>
              <a:spcBef>
                <a:spcPts val="0"/>
              </a:spcBef>
              <a:spcAft>
                <a:spcPts val="0"/>
              </a:spcAft>
              <a:buClr>
                <a:schemeClr val="dk1"/>
              </a:buClr>
              <a:buSzPts val="1400"/>
              <a:buFont typeface="Times New Roman"/>
              <a:buAutoNum type="arabicPeriod"/>
            </a:pPr>
            <a:r>
              <a:rPr lang="en-IN" b="1">
                <a:solidFill>
                  <a:schemeClr val="dk1"/>
                </a:solidFill>
                <a:latin typeface="Times New Roman"/>
                <a:ea typeface="Times New Roman"/>
                <a:cs typeface="Times New Roman"/>
                <a:sym typeface="Times New Roman"/>
              </a:rPr>
              <a:t>New Evaluation Method</a:t>
            </a:r>
            <a:r>
              <a:rPr lang="en-IN">
                <a:solidFill>
                  <a:schemeClr val="dk1"/>
                </a:solidFill>
                <a:latin typeface="Times New Roman"/>
                <a:ea typeface="Times New Roman"/>
                <a:cs typeface="Times New Roman"/>
                <a:sym typeface="Times New Roman"/>
              </a:rPr>
              <a:t>: The paper introduces a novel evaluation method for assessing makeup transfer quality.</a:t>
            </a:r>
            <a:endParaRPr>
              <a:solidFill>
                <a:schemeClr val="dk1"/>
              </a:solidFill>
              <a:latin typeface="Times New Roman"/>
              <a:ea typeface="Times New Roman"/>
              <a:cs typeface="Times New Roman"/>
              <a:sym typeface="Times New Roman"/>
            </a:endParaRPr>
          </a:p>
          <a:p>
            <a:pPr marL="457200" marR="28575" lvl="0" indent="-317500" algn="just" rtl="0">
              <a:lnSpc>
                <a:spcPct val="150000"/>
              </a:lnSpc>
              <a:spcBef>
                <a:spcPts val="0"/>
              </a:spcBef>
              <a:spcAft>
                <a:spcPts val="0"/>
              </a:spcAft>
              <a:buClr>
                <a:schemeClr val="dk1"/>
              </a:buClr>
              <a:buSzPts val="1400"/>
              <a:buFont typeface="Times New Roman"/>
              <a:buAutoNum type="arabicPeriod"/>
            </a:pPr>
            <a:r>
              <a:rPr lang="en-IN" b="1">
                <a:solidFill>
                  <a:schemeClr val="dk1"/>
                </a:solidFill>
                <a:latin typeface="Times New Roman"/>
                <a:ea typeface="Times New Roman"/>
                <a:cs typeface="Times New Roman"/>
                <a:sym typeface="Times New Roman"/>
              </a:rPr>
              <a:t>Key Contributions</a:t>
            </a:r>
            <a:r>
              <a:rPr lang="en-IN">
                <a:solidFill>
                  <a:schemeClr val="dk1"/>
                </a:solidFill>
                <a:latin typeface="Times New Roman"/>
                <a:ea typeface="Times New Roman"/>
                <a:cs typeface="Times New Roman"/>
                <a:sym typeface="Times New Roman"/>
              </a:rPr>
              <a:t>: CUMTGAN's key strengths include convergence, generalization, and a unique Superimposed Module.</a:t>
            </a:r>
            <a:endParaRPr>
              <a:solidFill>
                <a:schemeClr val="dk1"/>
              </a:solidFill>
              <a:latin typeface="Times New Roman"/>
              <a:ea typeface="Times New Roman"/>
              <a:cs typeface="Times New Roman"/>
              <a:sym typeface="Times New Roman"/>
            </a:endParaRPr>
          </a:p>
          <a:p>
            <a:pPr marL="457200" marR="28575" lvl="0" indent="-317500" algn="just" rtl="0">
              <a:lnSpc>
                <a:spcPct val="150000"/>
              </a:lnSpc>
              <a:spcBef>
                <a:spcPts val="0"/>
              </a:spcBef>
              <a:spcAft>
                <a:spcPts val="0"/>
              </a:spcAft>
              <a:buClr>
                <a:schemeClr val="dk1"/>
              </a:buClr>
              <a:buSzPts val="1400"/>
              <a:buFont typeface="Times New Roman"/>
              <a:buAutoNum type="arabicPeriod"/>
            </a:pPr>
            <a:r>
              <a:rPr lang="en-IN" b="1">
                <a:solidFill>
                  <a:schemeClr val="dk1"/>
                </a:solidFill>
                <a:latin typeface="Times New Roman"/>
                <a:ea typeface="Times New Roman"/>
                <a:cs typeface="Times New Roman"/>
                <a:sym typeface="Times New Roman"/>
              </a:rPr>
              <a:t>Effective Makeup Transfer</a:t>
            </a:r>
            <a:r>
              <a:rPr lang="en-IN">
                <a:solidFill>
                  <a:schemeClr val="dk1"/>
                </a:solidFill>
                <a:latin typeface="Times New Roman"/>
                <a:ea typeface="Times New Roman"/>
                <a:cs typeface="Times New Roman"/>
                <a:sym typeface="Times New Roman"/>
              </a:rPr>
              <a:t>: The study demonstrates effective makeup transfer across different skin tones with favorable user study results.</a:t>
            </a:r>
            <a:endParaRPr>
              <a:solidFill>
                <a:schemeClr val="dk1"/>
              </a:solidFill>
              <a:latin typeface="Times New Roman"/>
              <a:ea typeface="Times New Roman"/>
              <a:cs typeface="Times New Roman"/>
              <a:sym typeface="Times New Roman"/>
            </a:endParaRPr>
          </a:p>
          <a:p>
            <a:pPr marL="0" marR="28575" lvl="0" indent="0" algn="just" rtl="0">
              <a:lnSpc>
                <a:spcPct val="150000"/>
              </a:lnSpc>
              <a:spcBef>
                <a:spcPts val="0"/>
              </a:spcBef>
              <a:spcAft>
                <a:spcPts val="0"/>
              </a:spcAft>
              <a:buClr>
                <a:schemeClr val="dk1"/>
              </a:buClr>
              <a:buSzPts val="1600"/>
              <a:buFont typeface="Arial"/>
              <a:buNone/>
            </a:pPr>
            <a:r>
              <a:rPr lang="en-IN" sz="1500" b="1">
                <a:solidFill>
                  <a:schemeClr val="dk1"/>
                </a:solidFill>
                <a:latin typeface="Times New Roman"/>
                <a:ea typeface="Times New Roman"/>
                <a:cs typeface="Times New Roman"/>
                <a:sym typeface="Times New Roman"/>
              </a:rPr>
              <a:t>Paired CycleGAN: Asymmetric Style Transfer for Applying and Removing Makeup</a:t>
            </a:r>
            <a:endParaRPr sz="1500" b="1">
              <a:solidFill>
                <a:schemeClr val="dk1"/>
              </a:solidFill>
              <a:latin typeface="Times New Roman"/>
              <a:ea typeface="Times New Roman"/>
              <a:cs typeface="Times New Roman"/>
              <a:sym typeface="Times New Roman"/>
            </a:endParaRPr>
          </a:p>
          <a:p>
            <a:pPr marL="457200" marR="28575" lvl="0" indent="-323850" algn="just" rtl="0">
              <a:lnSpc>
                <a:spcPct val="150000"/>
              </a:lnSpc>
              <a:spcBef>
                <a:spcPts val="400"/>
              </a:spcBef>
              <a:spcAft>
                <a:spcPts val="0"/>
              </a:spcAft>
              <a:buClr>
                <a:schemeClr val="dk1"/>
              </a:buClr>
              <a:buSzPts val="1500"/>
              <a:buFont typeface="Times New Roman"/>
              <a:buAutoNum type="arabicPeriod"/>
            </a:pPr>
            <a:r>
              <a:rPr lang="en-IN" sz="1500" b="1">
                <a:solidFill>
                  <a:schemeClr val="dk1"/>
                </a:solidFill>
                <a:latin typeface="Times New Roman"/>
                <a:ea typeface="Times New Roman"/>
                <a:cs typeface="Times New Roman"/>
                <a:sym typeface="Times New Roman"/>
              </a:rPr>
              <a:t>Paired CycleGAN for Makeup</a:t>
            </a:r>
            <a:r>
              <a:rPr lang="en-IN" sz="1500">
                <a:solidFill>
                  <a:schemeClr val="dk1"/>
                </a:solidFill>
                <a:latin typeface="Times New Roman"/>
                <a:ea typeface="Times New Roman"/>
                <a:cs typeface="Times New Roman"/>
                <a:sym typeface="Times New Roman"/>
              </a:rPr>
              <a:t>: This study explores loss terms' importance in makeup transfer networks and finds that removing specific losses affects eyeshadow placement, identity preservation, saturation, and color vividness.</a:t>
            </a:r>
            <a:endParaRPr sz="1500">
              <a:solidFill>
                <a:schemeClr val="dk1"/>
              </a:solidFill>
              <a:latin typeface="Times New Roman"/>
              <a:ea typeface="Times New Roman"/>
              <a:cs typeface="Times New Roman"/>
              <a:sym typeface="Times New Roman"/>
            </a:endParaRPr>
          </a:p>
          <a:p>
            <a:pPr marL="457200" marR="28575" lvl="0" indent="-323850" algn="just" rtl="0">
              <a:lnSpc>
                <a:spcPct val="150000"/>
              </a:lnSpc>
              <a:spcBef>
                <a:spcPts val="0"/>
              </a:spcBef>
              <a:spcAft>
                <a:spcPts val="0"/>
              </a:spcAft>
              <a:buClr>
                <a:schemeClr val="dk1"/>
              </a:buClr>
              <a:buSzPts val="1500"/>
              <a:buFont typeface="Times New Roman"/>
              <a:buAutoNum type="arabicPeriod"/>
            </a:pPr>
            <a:r>
              <a:rPr lang="en-IN" sz="1500" b="1">
                <a:solidFill>
                  <a:schemeClr val="dk1"/>
                </a:solidFill>
                <a:latin typeface="Times New Roman"/>
                <a:ea typeface="Times New Roman"/>
                <a:cs typeface="Times New Roman"/>
                <a:sym typeface="Times New Roman"/>
              </a:rPr>
              <a:t>Effective Architecture</a:t>
            </a:r>
            <a:r>
              <a:rPr lang="en-IN" sz="1500">
                <a:solidFill>
                  <a:schemeClr val="dk1"/>
                </a:solidFill>
                <a:latin typeface="Times New Roman"/>
                <a:ea typeface="Times New Roman"/>
                <a:cs typeface="Times New Roman"/>
                <a:sym typeface="Times New Roman"/>
              </a:rPr>
              <a:t>: The DRN architecture outperforms the Unet architecture in faithfully reproducing makeup properties on lips and eyes, including color and shine, without the need for explicit facial feature alignment.</a:t>
            </a:r>
            <a:endParaRPr sz="1500">
              <a:solidFill>
                <a:schemeClr val="dk1"/>
              </a:solidFill>
              <a:latin typeface="Times New Roman"/>
              <a:ea typeface="Times New Roman"/>
              <a:cs typeface="Times New Roman"/>
              <a:sym typeface="Times New Roman"/>
            </a:endParaRPr>
          </a:p>
          <a:p>
            <a:pPr marL="457200" marR="28575" lvl="0" indent="-323850" algn="just" rtl="0">
              <a:lnSpc>
                <a:spcPct val="150000"/>
              </a:lnSpc>
              <a:spcBef>
                <a:spcPts val="0"/>
              </a:spcBef>
              <a:spcAft>
                <a:spcPts val="0"/>
              </a:spcAft>
              <a:buClr>
                <a:schemeClr val="dk1"/>
              </a:buClr>
              <a:buSzPts val="1500"/>
              <a:buFont typeface="Times New Roman"/>
              <a:buAutoNum type="arabicPeriod"/>
            </a:pPr>
            <a:r>
              <a:rPr lang="en-IN" sz="1500" b="1">
                <a:solidFill>
                  <a:schemeClr val="dk1"/>
                </a:solidFill>
                <a:latin typeface="Times New Roman"/>
                <a:ea typeface="Times New Roman"/>
                <a:cs typeface="Times New Roman"/>
                <a:sym typeface="Times New Roman"/>
              </a:rPr>
              <a:t>Skin Tone Adaptation</a:t>
            </a:r>
            <a:r>
              <a:rPr lang="en-IN" sz="1500">
                <a:solidFill>
                  <a:schemeClr val="dk1"/>
                </a:solidFill>
                <a:latin typeface="Times New Roman"/>
                <a:ea typeface="Times New Roman"/>
                <a:cs typeface="Times New Roman"/>
                <a:sym typeface="Times New Roman"/>
              </a:rPr>
              <a:t>: The network successfully transfers makeup styles across various skin tones while preserving identity details, as evidenced by a favorable user study. However, extreme makeup styles not seen during training present challenges.</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p:nvPr/>
        </p:nvSpPr>
        <p:spPr>
          <a:xfrm>
            <a:off x="3483200" y="510875"/>
            <a:ext cx="3622500" cy="66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200" b="1" u="sng">
                <a:latin typeface="Times New Roman"/>
                <a:ea typeface="Times New Roman"/>
                <a:cs typeface="Times New Roman"/>
                <a:sym typeface="Times New Roman"/>
              </a:rPr>
              <a:t>METHODOLOGY</a:t>
            </a:r>
            <a:endParaRPr sz="3200" b="1" u="sng">
              <a:latin typeface="Times New Roman"/>
              <a:ea typeface="Times New Roman"/>
              <a:cs typeface="Times New Roman"/>
              <a:sym typeface="Times New Roman"/>
            </a:endParaRPr>
          </a:p>
        </p:txBody>
      </p:sp>
      <p:pic>
        <p:nvPicPr>
          <p:cNvPr id="135" name="Google Shape;135;p20"/>
          <p:cNvPicPr preferRelativeResize="0"/>
          <p:nvPr/>
        </p:nvPicPr>
        <p:blipFill rotWithShape="1">
          <a:blip r:embed="rId3">
            <a:alphaModFix/>
          </a:blip>
          <a:srcRect/>
          <a:stretch/>
        </p:blipFill>
        <p:spPr>
          <a:xfrm>
            <a:off x="269875" y="404091"/>
            <a:ext cx="2508250" cy="1727200"/>
          </a:xfrm>
          <a:prstGeom prst="rect">
            <a:avLst/>
          </a:prstGeom>
          <a:noFill/>
          <a:ln>
            <a:noFill/>
          </a:ln>
        </p:spPr>
      </p:pic>
      <p:sp>
        <p:nvSpPr>
          <p:cNvPr id="136" name="Google Shape;136;p20"/>
          <p:cNvSpPr txBox="1"/>
          <p:nvPr/>
        </p:nvSpPr>
        <p:spPr>
          <a:xfrm>
            <a:off x="650200" y="2291150"/>
            <a:ext cx="11362800" cy="13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000">
                <a:latin typeface="Times New Roman"/>
                <a:ea typeface="Times New Roman"/>
                <a:cs typeface="Times New Roman"/>
                <a:sym typeface="Times New Roman"/>
              </a:rPr>
              <a:t>→ Disentangled Makeup Transfer with GAN is a technique that aims to separate the makeup style from other facial attributes and transfer it onto facial images in a realistic and controllable manner. </a:t>
            </a:r>
            <a:endParaRPr sz="2000">
              <a:latin typeface="Times New Roman"/>
              <a:ea typeface="Times New Roman"/>
              <a:cs typeface="Times New Roman"/>
              <a:sym typeface="Times New Roman"/>
            </a:endParaRPr>
          </a:p>
          <a:p>
            <a:pPr marL="0" lvl="0" indent="0" algn="l" rtl="0">
              <a:spcBef>
                <a:spcPts val="0"/>
              </a:spcBef>
              <a:spcAft>
                <a:spcPts val="0"/>
              </a:spcAft>
              <a:buNone/>
            </a:pPr>
            <a:endParaRPr sz="2000">
              <a:latin typeface="Times New Roman"/>
              <a:ea typeface="Times New Roman"/>
              <a:cs typeface="Times New Roman"/>
              <a:sym typeface="Times New Roman"/>
            </a:endParaRPr>
          </a:p>
          <a:p>
            <a:pPr marL="0" lvl="0" indent="0" algn="l" rtl="0">
              <a:spcBef>
                <a:spcPts val="0"/>
              </a:spcBef>
              <a:spcAft>
                <a:spcPts val="0"/>
              </a:spcAft>
              <a:buNone/>
            </a:pPr>
            <a:r>
              <a:rPr lang="en-IN" sz="2000">
                <a:latin typeface="Times New Roman"/>
                <a:ea typeface="Times New Roman"/>
                <a:cs typeface="Times New Roman"/>
                <a:sym typeface="Times New Roman"/>
              </a:rPr>
              <a:t>→ The methodology involves several key steps, including dataset preparation, makeup encoding, makeup decoding, GAN architecture design, training procedure, and evaluation metrics. A total of 1,04,000 images were used, taken from kaggle as well as scraped from the internet .</a:t>
            </a:r>
            <a:endParaRPr sz="2000">
              <a:latin typeface="Times New Roman"/>
              <a:ea typeface="Times New Roman"/>
              <a:cs typeface="Times New Roman"/>
              <a:sym typeface="Times New Roman"/>
            </a:endParaRPr>
          </a:p>
          <a:p>
            <a:pPr marL="0" lvl="0" indent="0" algn="l" rtl="0">
              <a:spcBef>
                <a:spcPts val="0"/>
              </a:spcBef>
              <a:spcAft>
                <a:spcPts val="0"/>
              </a:spcAft>
              <a:buNone/>
            </a:pPr>
            <a:endParaRPr sz="20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p:txBody>
      </p:sp>
      <p:pic>
        <p:nvPicPr>
          <p:cNvPr id="137" name="Google Shape;137;p20"/>
          <p:cNvPicPr preferRelativeResize="0"/>
          <p:nvPr/>
        </p:nvPicPr>
        <p:blipFill>
          <a:blip r:embed="rId4">
            <a:alphaModFix/>
          </a:blip>
          <a:stretch>
            <a:fillRect/>
          </a:stretch>
        </p:blipFill>
        <p:spPr>
          <a:xfrm>
            <a:off x="1935050" y="4146400"/>
            <a:ext cx="8793100" cy="2133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 calcmode="lin" valueType="num">
                                      <p:cBhvr additive="base">
                                        <p:cTn id="7" dur="100"/>
                                        <p:tgtEl>
                                          <p:spTgt spid="1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ctrTitle"/>
          </p:nvPr>
        </p:nvSpPr>
        <p:spPr>
          <a:xfrm>
            <a:off x="2117766" y="558142"/>
            <a:ext cx="9144000" cy="1175656"/>
          </a:xfrm>
          <a:prstGeom prst="rect">
            <a:avLst/>
          </a:prstGeom>
          <a:noFill/>
          <a:ln>
            <a:noFill/>
          </a:ln>
        </p:spPr>
        <p:txBody>
          <a:bodyPr spcFirstLastPara="1" wrap="square" lIns="91425" tIns="45700" rIns="91425" bIns="45700" anchor="b" anchorCtr="0">
            <a:normAutofit fontScale="90000"/>
          </a:bodyPr>
          <a:lstStyle/>
          <a:p>
            <a:pPr marL="0" lvl="0" indent="457200" algn="ctr" rtl="0">
              <a:lnSpc>
                <a:spcPct val="150000"/>
              </a:lnSpc>
              <a:spcBef>
                <a:spcPts val="0"/>
              </a:spcBef>
              <a:spcAft>
                <a:spcPts val="0"/>
              </a:spcAft>
              <a:buClr>
                <a:schemeClr val="dk1"/>
              </a:buClr>
              <a:buSzPct val="100000"/>
              <a:buFont typeface="Times New Roman"/>
              <a:buNone/>
            </a:pPr>
            <a:br>
              <a:rPr lang="en-IN" sz="1800" b="1">
                <a:latin typeface="Times New Roman"/>
                <a:ea typeface="Times New Roman"/>
                <a:cs typeface="Times New Roman"/>
                <a:sym typeface="Times New Roman"/>
              </a:rPr>
            </a:br>
            <a:endParaRPr/>
          </a:p>
        </p:txBody>
      </p:sp>
      <p:pic>
        <p:nvPicPr>
          <p:cNvPr id="143" name="Google Shape;143;p21"/>
          <p:cNvPicPr preferRelativeResize="0"/>
          <p:nvPr/>
        </p:nvPicPr>
        <p:blipFill rotWithShape="1">
          <a:blip r:embed="rId3">
            <a:alphaModFix/>
          </a:blip>
          <a:srcRect l="14229" r="-11828"/>
          <a:stretch/>
        </p:blipFill>
        <p:spPr>
          <a:xfrm>
            <a:off x="157050" y="63800"/>
            <a:ext cx="2189175" cy="1727200"/>
          </a:xfrm>
          <a:prstGeom prst="rect">
            <a:avLst/>
          </a:prstGeom>
          <a:noFill/>
          <a:ln>
            <a:noFill/>
          </a:ln>
        </p:spPr>
      </p:pic>
      <p:sp>
        <p:nvSpPr>
          <p:cNvPr id="144" name="Google Shape;144;p21"/>
          <p:cNvSpPr txBox="1"/>
          <p:nvPr/>
        </p:nvSpPr>
        <p:spPr>
          <a:xfrm>
            <a:off x="3811978" y="256395"/>
            <a:ext cx="5264100" cy="1077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i="0" u="none" strike="noStrike" cap="none">
                <a:solidFill>
                  <a:schemeClr val="dk1"/>
                </a:solidFill>
                <a:latin typeface="Times New Roman"/>
                <a:ea typeface="Times New Roman"/>
                <a:cs typeface="Times New Roman"/>
                <a:sym typeface="Times New Roman"/>
              </a:rPr>
              <a:t>METHODOLOGY</a:t>
            </a:r>
            <a:endParaRPr sz="32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a:solidFill>
                <a:schemeClr val="dk1"/>
              </a:solidFill>
              <a:latin typeface="Times New Roman"/>
              <a:ea typeface="Times New Roman"/>
              <a:cs typeface="Times New Roman"/>
              <a:sym typeface="Times New Roman"/>
            </a:endParaRPr>
          </a:p>
        </p:txBody>
      </p:sp>
      <p:sp>
        <p:nvSpPr>
          <p:cNvPr id="145" name="Google Shape;145;p21"/>
          <p:cNvSpPr txBox="1"/>
          <p:nvPr/>
        </p:nvSpPr>
        <p:spPr>
          <a:xfrm>
            <a:off x="1884526" y="773375"/>
            <a:ext cx="9831300" cy="55053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IN" sz="1500" b="0" i="0" u="none" strike="noStrike" cap="none" dirty="0">
                <a:solidFill>
                  <a:schemeClr val="dk1"/>
                </a:solidFill>
                <a:latin typeface="Proxima Nova Semibold"/>
                <a:ea typeface="Proxima Nova Semibold"/>
                <a:cs typeface="Proxima Nova Semibold"/>
                <a:sym typeface="Proxima Nova Semibold"/>
              </a:rPr>
              <a:t>Dataset Preparation:</a:t>
            </a:r>
            <a:endParaRPr sz="1500" b="0" i="0" u="none" strike="noStrike" cap="none" dirty="0">
              <a:solidFill>
                <a:schemeClr val="dk1"/>
              </a:solidFill>
              <a:latin typeface="Proxima Nova Semibold"/>
              <a:ea typeface="Proxima Nova Semibold"/>
              <a:cs typeface="Proxima Nova Semibold"/>
              <a:sym typeface="Proxima Nova Semibold"/>
            </a:endParaRPr>
          </a:p>
          <a:p>
            <a:pPr marL="0" marR="0" lvl="0" indent="0" algn="just" rtl="0">
              <a:lnSpc>
                <a:spcPct val="100000"/>
              </a:lnSpc>
              <a:spcBef>
                <a:spcPts val="0"/>
              </a:spcBef>
              <a:spcAft>
                <a:spcPts val="0"/>
              </a:spcAft>
              <a:buClr>
                <a:srgbClr val="000000"/>
              </a:buClr>
              <a:buSzPts val="1200"/>
              <a:buFont typeface="Arial"/>
              <a:buNone/>
            </a:pPr>
            <a:r>
              <a:rPr lang="en-IN" sz="1500" b="0" i="0" u="none" strike="noStrike" cap="none" dirty="0">
                <a:solidFill>
                  <a:schemeClr val="dk1"/>
                </a:solidFill>
                <a:latin typeface="Proxima Nova"/>
                <a:ea typeface="Proxima Nova"/>
                <a:cs typeface="Proxima Nova"/>
                <a:sym typeface="Proxima Nova"/>
              </a:rPr>
              <a:t>Collect and prepare diverse facial image dataset with </a:t>
            </a:r>
            <a:r>
              <a:rPr lang="en-IN" sz="1500" b="0" i="0" u="none" strike="noStrike" cap="none" dirty="0" err="1">
                <a:solidFill>
                  <a:schemeClr val="dk1"/>
                </a:solidFill>
                <a:latin typeface="Proxima Nova"/>
                <a:ea typeface="Proxima Nova"/>
                <a:cs typeface="Proxima Nova"/>
                <a:sym typeface="Proxima Nova"/>
              </a:rPr>
              <a:t>labeled</a:t>
            </a:r>
            <a:r>
              <a:rPr lang="en-IN" sz="1500" b="0" i="0" u="none" strike="noStrike" cap="none" dirty="0">
                <a:solidFill>
                  <a:schemeClr val="dk1"/>
                </a:solidFill>
                <a:latin typeface="Proxima Nova"/>
                <a:ea typeface="Proxima Nova"/>
                <a:cs typeface="Proxima Nova"/>
                <a:sym typeface="Proxima Nova"/>
              </a:rPr>
              <a:t> and annotated makeup styles, lighting conditions, and poses to facilitate training. The images were compressed using python </a:t>
            </a:r>
            <a:r>
              <a:rPr lang="en-IN" sz="1500" b="0" i="0" u="none" strike="noStrike" cap="none" dirty="0" err="1">
                <a:solidFill>
                  <a:schemeClr val="dk1"/>
                </a:solidFill>
                <a:latin typeface="Proxima Nova"/>
                <a:ea typeface="Proxima Nova"/>
                <a:cs typeface="Proxima Nova"/>
                <a:sym typeface="Proxima Nova"/>
              </a:rPr>
              <a:t>opencv</a:t>
            </a:r>
            <a:r>
              <a:rPr lang="en-IN" sz="1500" b="0" i="0" u="none" strike="noStrike" cap="none" dirty="0">
                <a:solidFill>
                  <a:schemeClr val="dk1"/>
                </a:solidFill>
                <a:latin typeface="Proxima Nova"/>
                <a:ea typeface="Proxima Nova"/>
                <a:cs typeface="Proxima Nova"/>
                <a:sym typeface="Proxima Nova"/>
              </a:rPr>
              <a:t> library into 256 x 256 pixels to easily fit the training model and to reduce the training time as well.</a:t>
            </a:r>
            <a:endParaRPr sz="1500" b="0" i="0" u="none" strike="noStrike" cap="none" dirty="0">
              <a:solidFill>
                <a:schemeClr val="dk1"/>
              </a:solidFill>
              <a:latin typeface="Proxima Nova"/>
              <a:ea typeface="Proxima Nova"/>
              <a:cs typeface="Proxima Nova"/>
              <a:sym typeface="Proxima Nova"/>
            </a:endParaRPr>
          </a:p>
          <a:p>
            <a:pPr marL="0" marR="0" lvl="0" indent="0" algn="just" rtl="0">
              <a:lnSpc>
                <a:spcPct val="100000"/>
              </a:lnSpc>
              <a:spcBef>
                <a:spcPts val="0"/>
              </a:spcBef>
              <a:spcAft>
                <a:spcPts val="0"/>
              </a:spcAft>
              <a:buClr>
                <a:srgbClr val="000000"/>
              </a:buClr>
              <a:buSzPts val="1200"/>
              <a:buFont typeface="Arial"/>
              <a:buNone/>
            </a:pPr>
            <a:endParaRPr sz="1500" b="0" i="0" u="none" strike="noStrike" cap="none" dirty="0">
              <a:solidFill>
                <a:schemeClr val="dk1"/>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600"/>
              <a:buFont typeface="Arial"/>
              <a:buNone/>
            </a:pPr>
            <a:r>
              <a:rPr lang="en-IN" sz="1500" b="0" i="0" u="none" strike="noStrike" cap="none" dirty="0">
                <a:solidFill>
                  <a:schemeClr val="dk1"/>
                </a:solidFill>
                <a:latin typeface="Proxima Nova Semibold"/>
                <a:ea typeface="Proxima Nova Semibold"/>
                <a:cs typeface="Proxima Nova Semibold"/>
                <a:sym typeface="Proxima Nova Semibold"/>
              </a:rPr>
              <a:t>Makeup Encoding:</a:t>
            </a:r>
            <a:endParaRPr sz="1500" b="0" i="0" u="none" strike="noStrike" cap="none" dirty="0">
              <a:solidFill>
                <a:schemeClr val="dk1"/>
              </a:solidFill>
              <a:latin typeface="Proxima Nova Semibold"/>
              <a:ea typeface="Proxima Nova Semibold"/>
              <a:cs typeface="Proxima Nova Semibold"/>
              <a:sym typeface="Proxima Nova Semibold"/>
            </a:endParaRPr>
          </a:p>
          <a:p>
            <a:pPr marL="0" marR="0" lvl="0" indent="0" algn="just" rtl="0">
              <a:lnSpc>
                <a:spcPct val="115000"/>
              </a:lnSpc>
              <a:spcBef>
                <a:spcPts val="0"/>
              </a:spcBef>
              <a:spcAft>
                <a:spcPts val="0"/>
              </a:spcAft>
              <a:buClr>
                <a:schemeClr val="dk1"/>
              </a:buClr>
              <a:buSzPts val="1100"/>
              <a:buFont typeface="Arial"/>
              <a:buNone/>
            </a:pPr>
            <a:r>
              <a:rPr lang="en-IN" sz="1500" b="0" i="0" u="none" strike="noStrike" cap="none" dirty="0">
                <a:solidFill>
                  <a:schemeClr val="dk1"/>
                </a:solidFill>
                <a:latin typeface="Proxima Nova"/>
                <a:ea typeface="Proxima Nova"/>
                <a:cs typeface="Proxima Nova"/>
                <a:sym typeface="Proxima Nova"/>
              </a:rPr>
              <a:t>Extract and represent makeup style from facial images in a latent space to separate it from other facial attributes. Use techniques like feature extraction algorithms or deep learning models for makeup encoding.</a:t>
            </a:r>
            <a:endParaRPr sz="1500" b="0" i="0" u="none" strike="noStrike" cap="none" dirty="0">
              <a:solidFill>
                <a:schemeClr val="dk1"/>
              </a:solidFill>
              <a:latin typeface="Proxima Nova"/>
              <a:ea typeface="Proxima Nova"/>
              <a:cs typeface="Proxima Nova"/>
              <a:sym typeface="Proxima Nova"/>
            </a:endParaRPr>
          </a:p>
          <a:p>
            <a:pPr marL="0" marR="0" lvl="0" indent="0" algn="just" rtl="0">
              <a:lnSpc>
                <a:spcPct val="115000"/>
              </a:lnSpc>
              <a:spcBef>
                <a:spcPts val="0"/>
              </a:spcBef>
              <a:spcAft>
                <a:spcPts val="0"/>
              </a:spcAft>
              <a:buClr>
                <a:schemeClr val="dk1"/>
              </a:buClr>
              <a:buSzPts val="1100"/>
              <a:buFont typeface="Arial"/>
              <a:buNone/>
            </a:pPr>
            <a:endParaRPr sz="1500" b="0" i="0" u="none" strike="noStrike" cap="none" dirty="0">
              <a:solidFill>
                <a:schemeClr val="dk1"/>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600"/>
              <a:buFont typeface="Arial"/>
              <a:buNone/>
            </a:pPr>
            <a:r>
              <a:rPr lang="en-IN" sz="1500" b="0" i="0" u="none" strike="noStrike" cap="none" dirty="0">
                <a:solidFill>
                  <a:schemeClr val="dk1"/>
                </a:solidFill>
                <a:latin typeface="Proxima Nova Semibold"/>
                <a:ea typeface="Proxima Nova Semibold"/>
                <a:cs typeface="Proxima Nova Semibold"/>
                <a:sym typeface="Proxima Nova Semibold"/>
              </a:rPr>
              <a:t>Makeup Decoding:</a:t>
            </a:r>
            <a:endParaRPr sz="1500" b="0" i="0" u="none" strike="noStrike" cap="none" dirty="0">
              <a:solidFill>
                <a:schemeClr val="dk1"/>
              </a:solidFill>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rgbClr val="000000"/>
              </a:buClr>
              <a:buSzPts val="1600"/>
              <a:buFont typeface="Arial"/>
              <a:buNone/>
            </a:pPr>
            <a:r>
              <a:rPr lang="en-IN" sz="1500" b="0" i="0" u="none" strike="noStrike" cap="none" dirty="0">
                <a:solidFill>
                  <a:schemeClr val="dk1"/>
                </a:solidFill>
                <a:latin typeface="Proxima Nova"/>
                <a:ea typeface="Proxima Nova"/>
                <a:cs typeface="Proxima Nova"/>
                <a:sym typeface="Proxima Nova"/>
              </a:rPr>
              <a:t>Reconstruct makeup style from latent representation to generate realistic and visually appealing makeup that can be applied to new facial images. Use techniques like generative models or image synthesis algorithms for makeup decoding.</a:t>
            </a:r>
            <a:endParaRPr sz="1500" b="0" i="0" u="none" strike="noStrike" cap="none" dirty="0">
              <a:solidFill>
                <a:schemeClr val="dk1"/>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600"/>
              <a:buFont typeface="Arial"/>
              <a:buNone/>
            </a:pPr>
            <a:endParaRPr sz="15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IN" sz="1500" b="0" i="0" u="none" strike="noStrike" cap="none" dirty="0">
                <a:solidFill>
                  <a:schemeClr val="dk1"/>
                </a:solidFill>
                <a:latin typeface="Proxima Nova Semibold"/>
                <a:ea typeface="Proxima Nova Semibold"/>
                <a:cs typeface="Proxima Nova Semibold"/>
                <a:sym typeface="Proxima Nova Semibold"/>
              </a:rPr>
              <a:t>GAN Architecture for Makeup Transfer: </a:t>
            </a:r>
            <a:endParaRPr sz="1500" b="0" i="0" u="none" strike="noStrike" cap="none" dirty="0">
              <a:solidFill>
                <a:schemeClr val="dk1"/>
              </a:solidFill>
              <a:latin typeface="Proxima Nova Semibold"/>
              <a:ea typeface="Proxima Nova Semibold"/>
              <a:cs typeface="Proxima Nova Semibold"/>
              <a:sym typeface="Proxima Nova Semibold"/>
            </a:endParaRPr>
          </a:p>
          <a:p>
            <a:pPr marL="0" marR="0" lvl="0" indent="0" algn="just" rtl="0">
              <a:lnSpc>
                <a:spcPct val="100000"/>
              </a:lnSpc>
              <a:spcBef>
                <a:spcPts val="0"/>
              </a:spcBef>
              <a:spcAft>
                <a:spcPts val="0"/>
              </a:spcAft>
              <a:buClr>
                <a:srgbClr val="000000"/>
              </a:buClr>
              <a:buSzPts val="1400"/>
              <a:buFont typeface="Arial"/>
              <a:buNone/>
            </a:pPr>
            <a:r>
              <a:rPr lang="en-IN" sz="1500" b="0" i="0" u="none" strike="noStrike" cap="none" dirty="0">
                <a:solidFill>
                  <a:schemeClr val="dk1"/>
                </a:solidFill>
                <a:latin typeface="Proxima Nova"/>
                <a:ea typeface="Proxima Nova"/>
                <a:cs typeface="Proxima Nova"/>
                <a:sym typeface="Proxima Nova"/>
              </a:rPr>
              <a:t>GAN architecture is vital for makeup transfer. It includes a generator and discriminator network. The generator uses makeup-encoded representation to synthesize images with desired makeup. The discriminator evaluates realism and improves generator performance.</a:t>
            </a:r>
            <a:endParaRPr sz="1500" b="0" i="0" u="none" strike="noStrike" cap="none" dirty="0">
              <a:solidFill>
                <a:schemeClr val="dk1"/>
              </a:solidFill>
              <a:latin typeface="Proxima Nova"/>
              <a:ea typeface="Proxima Nova"/>
              <a:cs typeface="Proxima Nova"/>
              <a:sym typeface="Proxima Nova"/>
            </a:endParaRPr>
          </a:p>
          <a:p>
            <a:pPr marL="0" marR="0" lvl="0" indent="0" algn="just" rtl="0">
              <a:lnSpc>
                <a:spcPct val="100000"/>
              </a:lnSpc>
              <a:spcBef>
                <a:spcPts val="0"/>
              </a:spcBef>
              <a:spcAft>
                <a:spcPts val="0"/>
              </a:spcAft>
              <a:buClr>
                <a:srgbClr val="000000"/>
              </a:buClr>
              <a:buSzPts val="1400"/>
              <a:buFont typeface="Arial"/>
              <a:buNone/>
            </a:pPr>
            <a:endParaRPr sz="1500" b="0" i="0" u="none" strike="noStrike" cap="none" dirty="0">
              <a:solidFill>
                <a:schemeClr val="dk1"/>
              </a:solidFill>
              <a:latin typeface="Proxima Nova"/>
              <a:ea typeface="Proxima Nova"/>
              <a:cs typeface="Proxima Nova"/>
              <a:sym typeface="Proxima Nova"/>
            </a:endParaRPr>
          </a:p>
          <a:p>
            <a:pPr marL="0" marR="0" lvl="0" indent="0" algn="l" rtl="0">
              <a:lnSpc>
                <a:spcPct val="100000"/>
              </a:lnSpc>
              <a:spcBef>
                <a:spcPts val="0"/>
              </a:spcBef>
              <a:spcAft>
                <a:spcPts val="0"/>
              </a:spcAft>
              <a:buClr>
                <a:schemeClr val="dk1"/>
              </a:buClr>
              <a:buSzPts val="1600"/>
              <a:buFont typeface="Arial"/>
              <a:buNone/>
            </a:pPr>
            <a:r>
              <a:rPr lang="en-IN" sz="1500" b="0" i="0" u="none" strike="noStrike" cap="none" dirty="0">
                <a:solidFill>
                  <a:schemeClr val="dk1"/>
                </a:solidFill>
                <a:latin typeface="Proxima Nova Semibold"/>
                <a:ea typeface="Proxima Nova Semibold"/>
                <a:cs typeface="Proxima Nova Semibold"/>
                <a:sym typeface="Proxima Nova Semibold"/>
              </a:rPr>
              <a:t>Training Procedure:</a:t>
            </a:r>
            <a:endParaRPr sz="1500" b="0" i="0" u="none" strike="noStrike" cap="none" dirty="0">
              <a:solidFill>
                <a:schemeClr val="dk1"/>
              </a:solidFill>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rgbClr val="000000"/>
              </a:buClr>
              <a:buSzPts val="1600"/>
              <a:buFont typeface="Arial"/>
              <a:buNone/>
            </a:pPr>
            <a:r>
              <a:rPr lang="en-IN" sz="1500" b="0" i="0" u="none" strike="noStrike" cap="none" dirty="0">
                <a:solidFill>
                  <a:schemeClr val="dk1"/>
                </a:solidFill>
                <a:latin typeface="Proxima Nova"/>
                <a:ea typeface="Proxima Nova"/>
                <a:cs typeface="Proxima Nova"/>
                <a:sym typeface="Proxima Nova"/>
              </a:rPr>
              <a:t>Training optimizes GAN architecture for makeup transfer. It includes adversarial training where generator and discriminator networks compete. Training uses prepared dataset with forward and backward passes to update parameters. Yields benchmarks like Cityscapes, PASCAL VOC, and ADE20K.</a:t>
            </a:r>
            <a:endParaRPr sz="15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1246</Words>
  <Application>Microsoft Office PowerPoint</Application>
  <PresentationFormat>Widescreen</PresentationFormat>
  <Paragraphs>85</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Proxima Nova</vt:lpstr>
      <vt:lpstr>Arial</vt:lpstr>
      <vt:lpstr>Calibri</vt:lpstr>
      <vt:lpstr>Proxima Nova Semibold</vt:lpstr>
      <vt:lpstr>Office Theme</vt:lpstr>
      <vt:lpstr> MINOR PROJECT PRESENTATION  ON  VIRTUAL MAKEUP TRY-ON     BACHELOR OF TECHNOLOGY   Submitted by:  Naqeeb Ahmed (F4-046)            Sakshi (F5-064) Under Guidance of : Dr. SURENDER DHIMAN ASSISTANT PROFESSOR ECE department   Dr. AKHILESH DAS GUPTA INSTITUTE OF TECHNOLOGY &amp; MANAGEMENT (A Unit of BBD Group) Approved by AICTE and Affiliated with GGSIP University FC-26, Shastri Park, New Delhi-110 053</vt:lpstr>
      <vt:lpstr> </vt:lpstr>
      <vt:lpstr> </vt:lpstr>
      <vt:lpstr> </vt:lpstr>
      <vt:lpstr> </vt:lpstr>
      <vt:lpstr>PowerPoint Presentation</vt:lpstr>
      <vt:lpstr>PowerPoint Presentation</vt:lpstr>
      <vt:lpstr>PowerPoint Presentation</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PRESENTATION  ON  VIRTUAL MAKEUP TRY-ON     BACHELOR OF TECHNOLOGY   Submitted by:  Naqeeb Ahmed (F4-046)            Sakshi (F5-064) Under Guidance of : Dr. SURENDER DHIMAN ASSISTANT PROFESSOR ECE department   Dr. AKHILESH DAS GUPTA INSTITUTE OF TECHNOLOGY &amp; MANAGEMENT (A Unit of BBD Group) Approved by AICTE and Affiliated with GGSIP University FC-26, Shastri Park, New Delhi-110 053</dc:title>
  <dc:creator>Naqeeb Ahmed</dc:creator>
  <cp:lastModifiedBy>Naqeeb Ahmed</cp:lastModifiedBy>
  <cp:revision>1</cp:revision>
  <dcterms:modified xsi:type="dcterms:W3CDTF">2023-09-18T21:19:28Z</dcterms:modified>
</cp:coreProperties>
</file>