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2A5D5B-8B4D-487F-9F4D-B03D5D1809B7}">
  <a:tblStyle styleId="{2D2A5D5B-8B4D-487F-9F4D-B03D5D1809B7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EAFC"/>
          </a:solidFill>
        </a:fill>
      </a:tcStyle>
    </a:wholeTbl>
    <a:band1H>
      <a:tcTxStyle b="off" i="off"/>
      <a:tcStyle>
        <a:fill>
          <a:solidFill>
            <a:srgbClr val="DED3F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ED3FA"/>
          </a:solidFill>
        </a:fill>
      </a:tcStyle>
    </a:band1V>
    <a:band2V>
      <a:tcTxStyle b="off" i="off"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5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5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5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 rot="5400000">
            <a:off x="10158984" y="1792224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 rot="5400000">
            <a:off x="8951976" y="3227832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2" name="Google Shape;122;p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 rot="10371525">
              <a:off x="263767" y="443825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1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1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11"/>
          <p:cNvSpPr txBox="1"/>
          <p:nvPr>
            <p:ph type="title"/>
          </p:nvPr>
        </p:nvSpPr>
        <p:spPr>
          <a:xfrm>
            <a:off x="1154954" y="4969927"/>
            <a:ext cx="882565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1"/>
          <p:cNvSpPr/>
          <p:nvPr>
            <p:ph idx="2" type="pic"/>
          </p:nvPr>
        </p:nvSpPr>
        <p:spPr>
          <a:xfrm>
            <a:off x="1154954" y="685800"/>
            <a:ext cx="8825659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1154954" y="5536665"/>
            <a:ext cx="8825658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4" name="Google Shape;134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 showMasterSp="0">
  <p:cSld name="Title and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Google Shape;140;p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 rot="-589932">
              <a:off x="8490951" y="2714874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455612" y="2801319"/>
              <a:ext cx="11277600" cy="3602637"/>
            </a:xfrm>
            <a:custGeom>
              <a:rect b="b" l="l" r="r" t="t"/>
              <a:pathLst>
                <a:path extrusionOk="0" h="7946" w="1000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12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12"/>
          <p:cNvSpPr txBox="1"/>
          <p:nvPr>
            <p:ph type="title"/>
          </p:nvPr>
        </p:nvSpPr>
        <p:spPr>
          <a:xfrm>
            <a:off x="1148798" y="1063417"/>
            <a:ext cx="8831816" cy="1372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" type="body"/>
          </p:nvPr>
        </p:nvSpPr>
        <p:spPr>
          <a:xfrm>
            <a:off x="1154954" y="3543300"/>
            <a:ext cx="8825659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51" name="Google Shape;151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 showMasterSp="0">
  <p:cSld name="Quote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7" name="Google Shape;157;p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 rot="-589932">
              <a:off x="8490951" y="41851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13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13"/>
          <p:cNvSpPr txBox="1"/>
          <p:nvPr/>
        </p:nvSpPr>
        <p:spPr>
          <a:xfrm>
            <a:off x="881566" y="607336"/>
            <a:ext cx="80191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3"/>
          <p:cNvSpPr txBox="1"/>
          <p:nvPr/>
        </p:nvSpPr>
        <p:spPr>
          <a:xfrm>
            <a:off x="9884458" y="2613787"/>
            <a:ext cx="65276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3"/>
          <p:cNvSpPr txBox="1"/>
          <p:nvPr>
            <p:ph type="title"/>
          </p:nvPr>
        </p:nvSpPr>
        <p:spPr>
          <a:xfrm>
            <a:off x="1581878" y="982134"/>
            <a:ext cx="8453906" cy="269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1945945" y="3678766"/>
            <a:ext cx="773121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0" name="Google Shape;170;p13"/>
          <p:cNvSpPr txBox="1"/>
          <p:nvPr>
            <p:ph idx="2" type="body"/>
          </p:nvPr>
        </p:nvSpPr>
        <p:spPr>
          <a:xfrm>
            <a:off x="1154954" y="5029199"/>
            <a:ext cx="9244897" cy="9978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71" name="Google Shape;171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 showMasterSp="0">
  <p:cSld name="Name Card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7" name="Google Shape;177;p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rot="-589932">
              <a:off x="8490951" y="4193583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55612" y="4241801"/>
              <a:ext cx="11277600" cy="2337161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1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14"/>
          <p:cNvSpPr txBox="1"/>
          <p:nvPr>
            <p:ph type="title"/>
          </p:nvPr>
        </p:nvSpPr>
        <p:spPr>
          <a:xfrm>
            <a:off x="1154954" y="2370667"/>
            <a:ext cx="8825660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1154954" y="5024967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5" name="Google Shape;195;p15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6" name="Google Shape;196;p15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7" name="Google Shape;197;p15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98" name="Google Shape;198;p15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99" name="Google Shape;199;p15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00" name="Google Shape;200;p15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5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08" name="Google Shape;208;p16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209" name="Google Shape;209;p16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0" name="Google Shape;210;p16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1" name="Google Shape;211;p16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212" name="Google Shape;212;p16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213" name="Google Shape;213;p16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14" name="Google Shape;214;p16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215" name="Google Shape;215;p16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216" name="Google Shape;216;p16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6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6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4" name="Google Shape;224;p17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9" name="Google Shape;229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 rot="5101749">
              <a:off x="6294738" y="457773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 rot="5400000">
              <a:off x="44492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18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18"/>
          <p:cNvSpPr txBox="1"/>
          <p:nvPr>
            <p:ph type="title"/>
          </p:nvPr>
        </p:nvSpPr>
        <p:spPr>
          <a:xfrm rot="5400000">
            <a:off x="6915923" y="2947780"/>
            <a:ext cx="4748590" cy="14099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1" type="body"/>
          </p:nvPr>
        </p:nvSpPr>
        <p:spPr>
          <a:xfrm rot="5400000">
            <a:off x="1908672" y="524749"/>
            <a:ext cx="4748590" cy="625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1" name="Google Shape;241;p18"/>
          <p:cNvSpPr txBox="1"/>
          <p:nvPr>
            <p:ph idx="10" type="dt"/>
          </p:nvPr>
        </p:nvSpPr>
        <p:spPr>
          <a:xfrm>
            <a:off x="10653104" y="6391838"/>
            <a:ext cx="992135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" name="Google Shape;40;p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3787244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4"/>
            <p:cNvSpPr/>
            <p:nvPr/>
          </p:nvSpPr>
          <p:spPr>
            <a:xfrm rot="-5677511">
              <a:off x="4698352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4"/>
          <p:cNvSpPr txBox="1"/>
          <p:nvPr>
            <p:ph type="title"/>
          </p:nvPr>
        </p:nvSpPr>
        <p:spPr>
          <a:xfrm>
            <a:off x="1154954" y="2677645"/>
            <a:ext cx="435102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895559" y="2677644"/>
            <a:ext cx="3757545" cy="2283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6" name="Google Shape;66;p6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6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9" name="Google Shape;69;p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4" name="Google Shape;84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 rot="-5677511">
              <a:off x="3140485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 rot="-5400000">
              <a:off x="2229377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9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9"/>
          <p:cNvSpPr txBox="1"/>
          <p:nvPr>
            <p:ph type="title"/>
          </p:nvPr>
        </p:nvSpPr>
        <p:spPr>
          <a:xfrm>
            <a:off x="1154955" y="1295400"/>
            <a:ext cx="279315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5781146" y="1447800"/>
            <a:ext cx="519006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2" type="body"/>
          </p:nvPr>
        </p:nvSpPr>
        <p:spPr>
          <a:xfrm>
            <a:off x="1154954" y="3129280"/>
            <a:ext cx="2793158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7" name="Google Shape;97;p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3" name="Google Shape;103;p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 rot="-5677511">
              <a:off x="4203594" y="1826078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 rot="-5400000">
              <a:off x="3295432" y="2801721"/>
              <a:ext cx="6053670" cy="1254558"/>
            </a:xfrm>
            <a:custGeom>
              <a:rect b="b" l="l" r="r" t="t"/>
              <a:pathLst>
                <a:path extrusionOk="0" h="8000" w="10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10"/>
          <p:cNvSpPr txBox="1"/>
          <p:nvPr>
            <p:ph type="title"/>
          </p:nvPr>
        </p:nvSpPr>
        <p:spPr>
          <a:xfrm>
            <a:off x="1154955" y="1693333"/>
            <a:ext cx="3865134" cy="17356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/>
          <p:nvPr>
            <p:ph idx="2" type="pic"/>
          </p:nvPr>
        </p:nvSpPr>
        <p:spPr>
          <a:xfrm>
            <a:off x="6547870" y="1143000"/>
            <a:ext cx="3227193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1154954" y="3657600"/>
            <a:ext cx="385921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6" name="Google Shape;116;p1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588"/>
                  </a:srgbClr>
                </a:gs>
                <a:gs pos="36000">
                  <a:srgbClr val="9B6BF2">
                    <a:alpha val="9411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450"/>
                  </a:srgbClr>
                </a:gs>
                <a:gs pos="36000">
                  <a:srgbClr val="9B6BF2">
                    <a:alpha val="7450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274"/>
                  </a:srgbClr>
                </a:gs>
                <a:gs pos="36000">
                  <a:srgbClr val="9B6BF2">
                    <a:alpha val="5490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333"/>
                  </a:srgbClr>
                </a:gs>
                <a:gs pos="36000">
                  <a:srgbClr val="9B6BF2">
                    <a:alpha val="6274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Google Shape;20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900"/>
              <a:buFont typeface="Century Gothic"/>
              <a:buNone/>
            </a:pPr>
            <a:r>
              <a:rPr b="1" lang="en-US" sz="7900"/>
              <a:t>INTRODUCTION TO MYSQL</a:t>
            </a:r>
            <a:endParaRPr b="1" sz="7900"/>
          </a:p>
        </p:txBody>
      </p:sp>
      <p:sp>
        <p:nvSpPr>
          <p:cNvPr id="250" name="Google Shape;250;p19"/>
          <p:cNvSpPr txBox="1"/>
          <p:nvPr>
            <p:ph idx="1" type="subTitle"/>
          </p:nvPr>
        </p:nvSpPr>
        <p:spPr>
          <a:xfrm>
            <a:off x="7205377" y="5879788"/>
            <a:ext cx="4382720" cy="38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PRESENTER : </a:t>
            </a:r>
            <a:r>
              <a:rPr lang="en-US">
                <a:solidFill>
                  <a:schemeClr val="lt1"/>
                </a:solidFill>
              </a:rPr>
              <a:t>SYED MUHAMMAD TAHA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Introduction to MySQL</a:t>
            </a:r>
            <a:endParaRPr/>
          </a:p>
        </p:txBody>
      </p:sp>
      <p:sp>
        <p:nvSpPr>
          <p:cNvPr id="256" name="Google Shape;256;p20"/>
          <p:cNvSpPr txBox="1"/>
          <p:nvPr>
            <p:ph idx="1" type="body"/>
          </p:nvPr>
        </p:nvSpPr>
        <p:spPr>
          <a:xfrm>
            <a:off x="1154954" y="2603500"/>
            <a:ext cx="9322190" cy="13104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MySQL is an open source </a:t>
            </a:r>
            <a:r>
              <a:rPr b="1" lang="en-US">
                <a:solidFill>
                  <a:srgbClr val="7030A0"/>
                </a:solidFill>
              </a:rPr>
              <a:t>R</a:t>
            </a:r>
            <a:r>
              <a:rPr lang="en-US"/>
              <a:t>elational </a:t>
            </a:r>
            <a:r>
              <a:rPr b="1" lang="en-US">
                <a:solidFill>
                  <a:srgbClr val="7030A0"/>
                </a:solidFill>
              </a:rPr>
              <a:t>D</a:t>
            </a:r>
            <a:r>
              <a:rPr lang="en-US"/>
              <a:t>atabase </a:t>
            </a:r>
            <a:r>
              <a:rPr b="1" lang="en-US">
                <a:solidFill>
                  <a:srgbClr val="7030A0"/>
                </a:solidFill>
              </a:rPr>
              <a:t>M</a:t>
            </a:r>
            <a:r>
              <a:rPr lang="en-US"/>
              <a:t>anagement </a:t>
            </a:r>
            <a:r>
              <a:rPr b="1" lang="en-US">
                <a:solidFill>
                  <a:srgbClr val="7030A0"/>
                </a:solidFill>
              </a:rPr>
              <a:t>S</a:t>
            </a:r>
            <a:r>
              <a:rPr lang="en-US"/>
              <a:t>ystem (RDBMS).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is use to Manage </a:t>
            </a:r>
            <a:r>
              <a:rPr b="1" lang="en-US">
                <a:solidFill>
                  <a:srgbClr val="7030A0"/>
                </a:solidFill>
              </a:rPr>
              <a:t>D</a:t>
            </a:r>
            <a:r>
              <a:rPr lang="en-US"/>
              <a:t>atabases.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solidFill>
                  <a:srgbClr val="7030A0"/>
                </a:solidFill>
              </a:rPr>
              <a:t>D</a:t>
            </a:r>
            <a:r>
              <a:rPr lang="en-US"/>
              <a:t>atabase is a </a:t>
            </a:r>
            <a:r>
              <a:rPr b="1" lang="en-US">
                <a:solidFill>
                  <a:srgbClr val="7030A0"/>
                </a:solidFill>
              </a:rPr>
              <a:t>S</a:t>
            </a:r>
            <a:r>
              <a:rPr lang="en-US"/>
              <a:t>tructured collection of data /  collection of </a:t>
            </a:r>
            <a:r>
              <a:rPr b="1" lang="en-US">
                <a:solidFill>
                  <a:srgbClr val="7030A0"/>
                </a:solidFill>
              </a:rPr>
              <a:t>O</a:t>
            </a:r>
            <a:r>
              <a:rPr lang="en-US"/>
              <a:t>rganized data. </a:t>
            </a:r>
            <a:endParaRPr/>
          </a:p>
        </p:txBody>
      </p:sp>
      <p:graphicFrame>
        <p:nvGraphicFramePr>
          <p:cNvPr id="257" name="Google Shape;257;p20"/>
          <p:cNvGraphicFramePr/>
          <p:nvPr/>
        </p:nvGraphicFramePr>
        <p:xfrm>
          <a:off x="1946542" y="42490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{2D2A5D5B-8B4D-487F-9F4D-B03D5D1809B7}</a:tableStyleId>
              </a:tblPr>
              <a:tblGrid>
                <a:gridCol w="2709325"/>
                <a:gridCol w="2709325"/>
                <a:gridCol w="2709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Age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Gender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Ezaan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24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Male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Rafay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26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Male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Anum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22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Female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00"/>
              <a:buFont typeface="Century Gothic"/>
              <a:buNone/>
            </a:pPr>
            <a:r>
              <a:rPr lang="en-US" sz="3400"/>
              <a:t>What is Database Management System</a:t>
            </a:r>
            <a:endParaRPr sz="3400"/>
          </a:p>
        </p:txBody>
      </p:sp>
      <p:sp>
        <p:nvSpPr>
          <p:cNvPr id="263" name="Google Shape;263;p21"/>
          <p:cNvSpPr txBox="1"/>
          <p:nvPr>
            <p:ph idx="1" type="body"/>
          </p:nvPr>
        </p:nvSpPr>
        <p:spPr>
          <a:xfrm>
            <a:off x="1154954" y="2603500"/>
            <a:ext cx="9142728" cy="40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Database Management System is a software program use to store and management databases.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Database Management System is responsible to store , access , edit and delete data from database.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helps to manage data in two ways 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By Providing interface to manage data.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By supporting connectivity to other application that can be used to manage data.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</a:pPr>
            <a:r>
              <a:rPr lang="en-US" sz="3000"/>
              <a:t>How Data Is Managed By Other Applications</a:t>
            </a:r>
            <a:endParaRPr sz="3000"/>
          </a:p>
        </p:txBody>
      </p:sp>
      <p:sp>
        <p:nvSpPr>
          <p:cNvPr id="269" name="Google Shape;269;p22"/>
          <p:cNvSpPr/>
          <p:nvPr/>
        </p:nvSpPr>
        <p:spPr>
          <a:xfrm>
            <a:off x="606752" y="2854296"/>
            <a:ext cx="3589233" cy="495656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709301" y="2917458"/>
            <a:ext cx="2888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Enter Your Name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p22"/>
          <p:cNvSpPr/>
          <p:nvPr/>
        </p:nvSpPr>
        <p:spPr>
          <a:xfrm>
            <a:off x="622418" y="3613447"/>
            <a:ext cx="3589233" cy="495656"/>
          </a:xfrm>
          <a:prstGeom prst="rect">
            <a:avLst/>
          </a:prstGeom>
          <a:solidFill>
            <a:schemeClr val="lt1"/>
          </a:solidFill>
          <a:ln cap="rnd" cmpd="sng" w="19050">
            <a:solidFill>
              <a:srgbClr val="820C4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22"/>
          <p:cNvSpPr txBox="1"/>
          <p:nvPr/>
        </p:nvSpPr>
        <p:spPr>
          <a:xfrm>
            <a:off x="724967" y="3676609"/>
            <a:ext cx="2888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Enter Your Age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622418" y="4338950"/>
            <a:ext cx="20353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Gender : 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622418" y="4708282"/>
            <a:ext cx="814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Male </a:t>
            </a:r>
            <a:endParaRPr b="0" i="0" sz="1800" u="none" cap="none" strike="noStrike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75" name="Google Shape;275;p22"/>
          <p:cNvGrpSpPr/>
          <p:nvPr/>
        </p:nvGrpSpPr>
        <p:grpSpPr>
          <a:xfrm>
            <a:off x="1689769" y="4721938"/>
            <a:ext cx="1299410" cy="369332"/>
            <a:chOff x="622418" y="4708282"/>
            <a:chExt cx="1018227" cy="369332"/>
          </a:xfrm>
        </p:grpSpPr>
        <p:sp>
          <p:nvSpPr>
            <p:cNvPr id="276" name="Google Shape;276;p22"/>
            <p:cNvSpPr txBox="1"/>
            <p:nvPr/>
          </p:nvSpPr>
          <p:spPr>
            <a:xfrm>
              <a:off x="622418" y="4708282"/>
              <a:ext cx="1018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7030A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Female</a:t>
              </a:r>
              <a:endParaRPr b="0" i="0" sz="1800" u="none" cap="none" strike="noStrike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1435322" y="4840332"/>
              <a:ext cx="121518" cy="1618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1446518" y="4856250"/>
              <a:ext cx="99124" cy="126703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79" name="Google Shape;279;p22"/>
          <p:cNvSpPr/>
          <p:nvPr/>
        </p:nvSpPr>
        <p:spPr>
          <a:xfrm>
            <a:off x="1398714" y="4838070"/>
            <a:ext cx="155075" cy="1618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p22"/>
          <p:cNvSpPr/>
          <p:nvPr/>
        </p:nvSpPr>
        <p:spPr>
          <a:xfrm>
            <a:off x="1413002" y="4853988"/>
            <a:ext cx="126497" cy="126703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p22"/>
          <p:cNvSpPr/>
          <p:nvPr/>
        </p:nvSpPr>
        <p:spPr>
          <a:xfrm>
            <a:off x="724967" y="5283200"/>
            <a:ext cx="1281633" cy="397933"/>
          </a:xfrm>
          <a:prstGeom prst="rect">
            <a:avLst/>
          </a:prstGeom>
          <a:gradFill>
            <a:gsLst>
              <a:gs pos="0">
                <a:srgbClr val="DD68D9"/>
              </a:gs>
              <a:gs pos="100000">
                <a:srgbClr val="AD2DA9"/>
              </a:gs>
            </a:gsLst>
            <a:lin ang="5400000" scaled="0"/>
          </a:gradFill>
          <a:ln cap="rnd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SUBMIT</a:t>
            </a:r>
            <a:endParaRPr b="1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82" name="Google Shape;282;p22"/>
          <p:cNvGraphicFramePr/>
          <p:nvPr/>
        </p:nvGraphicFramePr>
        <p:xfrm>
          <a:off x="4614334" y="28542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{2D2A5D5B-8B4D-487F-9F4D-B03D5D1809B7}</a:tableStyleId>
              </a:tblPr>
              <a:tblGrid>
                <a:gridCol w="2265975"/>
                <a:gridCol w="2265975"/>
                <a:gridCol w="2265975"/>
              </a:tblGrid>
              <a:tr h="43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Age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Gender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Ezaan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24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Male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Rafay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26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Male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Anum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Female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Mubashir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21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Male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Umar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27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Male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Hamza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19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Male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Sana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22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Female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Overview of MySQL</a:t>
            </a:r>
            <a:endParaRPr/>
          </a:p>
        </p:txBody>
      </p:sp>
      <p:sp>
        <p:nvSpPr>
          <p:cNvPr id="288" name="Google Shape;288;p23"/>
          <p:cNvSpPr txBox="1"/>
          <p:nvPr>
            <p:ph idx="1" type="body"/>
          </p:nvPr>
        </p:nvSpPr>
        <p:spPr>
          <a:xfrm>
            <a:off x="1154954" y="2603500"/>
            <a:ext cx="9309846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MySQL is an open source </a:t>
            </a:r>
            <a:r>
              <a:rPr b="1" lang="en-US">
                <a:solidFill>
                  <a:srgbClr val="7030A0"/>
                </a:solidFill>
              </a:rPr>
              <a:t>R</a:t>
            </a:r>
            <a:r>
              <a:rPr lang="en-US"/>
              <a:t>elational </a:t>
            </a:r>
            <a:r>
              <a:rPr b="1" lang="en-US">
                <a:solidFill>
                  <a:srgbClr val="7030A0"/>
                </a:solidFill>
              </a:rPr>
              <a:t>D</a:t>
            </a:r>
            <a:r>
              <a:rPr lang="en-US"/>
              <a:t>atabase </a:t>
            </a:r>
            <a:r>
              <a:rPr b="1" lang="en-US">
                <a:solidFill>
                  <a:srgbClr val="7030A0"/>
                </a:solidFill>
              </a:rPr>
              <a:t>M</a:t>
            </a:r>
            <a:r>
              <a:rPr lang="en-US"/>
              <a:t>anagement </a:t>
            </a:r>
            <a:r>
              <a:rPr b="1" lang="en-US">
                <a:solidFill>
                  <a:srgbClr val="7030A0"/>
                </a:solidFill>
              </a:rPr>
              <a:t>S</a:t>
            </a:r>
            <a:r>
              <a:rPr lang="en-US"/>
              <a:t>ystem (RDBMS).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DBMS and RDBMS perform the same task of storing and manage data.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Key difference between DBMS and RDBMS is 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RDBMS splits large amount of data into smaller tables and establishes relationship between the tables.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DBMS stores large amount of data in a single table.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Overview of MySQL</a:t>
            </a:r>
            <a:endParaRPr/>
          </a:p>
        </p:txBody>
      </p:sp>
      <p:sp>
        <p:nvSpPr>
          <p:cNvPr id="294" name="Google Shape;294;p24"/>
          <p:cNvSpPr txBox="1"/>
          <p:nvPr>
            <p:ph idx="1" type="body"/>
          </p:nvPr>
        </p:nvSpPr>
        <p:spPr>
          <a:xfrm>
            <a:off x="1154954" y="2603500"/>
            <a:ext cx="9309846" cy="38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MySQL is Developed by Michael Widenius in 1995.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MySQL stands for My Structured Query Language.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It is an Open Source.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It is written in C and C++.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It is compatible with different operating system.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It has support for password encryption.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It has support for user account privileges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/>
              <a:t>Handles large databases that have up to 5 billion rows.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