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57" r:id="rId3"/>
    <p:sldId id="294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04E"/>
    <a:srgbClr val="F1D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82" y="2535383"/>
            <a:ext cx="12288982" cy="191192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6982" y="865906"/>
            <a:ext cx="4544291" cy="2535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b="1" dirty="0" smtClean="0">
                <a:latin typeface="Roman times"/>
              </a:rPr>
              <a:t>     </a:t>
            </a:r>
            <a:r>
              <a:rPr lang="en-US" sz="13300" b="1" u="sng" dirty="0" smtClean="0">
                <a:solidFill>
                  <a:srgbClr val="FF0000"/>
                </a:solidFill>
                <a:latin typeface="Roman times"/>
              </a:rPr>
              <a:t>TOPIC</a:t>
            </a:r>
            <a:r>
              <a:rPr lang="en-US" sz="13300" b="1" dirty="0" smtClean="0">
                <a:solidFill>
                  <a:srgbClr val="FF0000"/>
                </a:solidFill>
                <a:latin typeface="Roman times"/>
              </a:rPr>
              <a:t>:</a:t>
            </a:r>
            <a:r>
              <a:rPr lang="en-US" sz="9600" dirty="0" smtClean="0">
                <a:solidFill>
                  <a:srgbClr val="FF0000"/>
                </a:solidFill>
              </a:rPr>
              <a:t/>
            </a:r>
            <a:br>
              <a:rPr lang="en-US" sz="9600" dirty="0" smtClean="0">
                <a:solidFill>
                  <a:srgbClr val="FF0000"/>
                </a:solidFill>
              </a:rPr>
            </a:br>
            <a:r>
              <a:rPr lang="en-US" sz="9600" b="1" dirty="0" smtClean="0">
                <a:latin typeface="Roman times"/>
              </a:rPr>
              <a:t/>
            </a:r>
            <a:br>
              <a:rPr lang="en-US" sz="9600" b="1" dirty="0" smtClean="0">
                <a:latin typeface="Roman times"/>
              </a:rPr>
            </a:b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4" y="-5172"/>
            <a:ext cx="11998036" cy="686834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-665017" y="2535383"/>
            <a:ext cx="8478982" cy="2535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b="1" dirty="0" smtClean="0">
                <a:latin typeface="Roman times"/>
              </a:rPr>
              <a:t>     </a:t>
            </a:r>
            <a:r>
              <a:rPr lang="en-US" sz="13300" b="1" dirty="0" smtClean="0">
                <a:solidFill>
                  <a:srgbClr val="FFFF00"/>
                </a:solidFill>
                <a:latin typeface="Roman times"/>
              </a:rPr>
              <a:t>Reading Skills</a:t>
            </a:r>
            <a:r>
              <a:rPr lang="en-US" sz="9600" dirty="0" smtClean="0">
                <a:solidFill>
                  <a:srgbClr val="FF0000"/>
                </a:solidFill>
              </a:rPr>
              <a:t/>
            </a:r>
            <a:br>
              <a:rPr lang="en-US" sz="9600" dirty="0" smtClean="0">
                <a:solidFill>
                  <a:srgbClr val="FF0000"/>
                </a:solidFill>
              </a:rPr>
            </a:br>
            <a:r>
              <a:rPr lang="en-US" sz="9600" b="1" dirty="0" smtClean="0">
                <a:latin typeface="Roman times"/>
              </a:rPr>
              <a:t/>
            </a:r>
            <a:br>
              <a:rPr lang="en-US" sz="9600" b="1" dirty="0" smtClean="0">
                <a:latin typeface="Roman times"/>
              </a:rPr>
            </a:br>
            <a:endParaRPr lang="en-US" dirty="0"/>
          </a:p>
        </p:txBody>
      </p:sp>
      <p:pic>
        <p:nvPicPr>
          <p:cNvPr id="12" name="Picture 4" descr="Golden vintage luxury l letter logo design Vector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3"/>
          <a:stretch/>
        </p:blipFill>
        <p:spPr bwMode="auto">
          <a:xfrm>
            <a:off x="1193681" y="0"/>
            <a:ext cx="10067876" cy="686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418" y="5035250"/>
            <a:ext cx="9144000" cy="6477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925782" y="4768547"/>
            <a:ext cx="8243454" cy="1122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D8B0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….SEVEN LEGENDS….</a:t>
            </a:r>
            <a:endParaRPr lang="en-US" sz="6000" b="1" dirty="0">
              <a:solidFill>
                <a:srgbClr val="D8B0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6982" y="5172"/>
            <a:ext cx="1669473" cy="68631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7272" y="-5172"/>
            <a:ext cx="1415714" cy="6863172"/>
          </a:xfrm>
          <a:prstGeom prst="rect">
            <a:avLst/>
          </a:prstGeom>
        </p:spPr>
      </p:pic>
      <p:sp>
        <p:nvSpPr>
          <p:cNvPr id="17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20436" y="55418"/>
            <a:ext cx="6816436" cy="1468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Skimming:</a:t>
            </a:r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endParaRPr lang="en-US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5127" y="1932709"/>
            <a:ext cx="10941787" cy="492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Skimming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refers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to looking only for the general or main ideas, and works best with non-fiction (or factual) material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.</a:t>
            </a:r>
          </a:p>
          <a:p>
            <a:pPr algn="l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When skimming, your overall understanding is reduced because you do not read everything.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You read only what is important to your purpose.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Skimming takes place while reading and allows you to look for details in addition to the main ideas.</a:t>
            </a:r>
          </a:p>
        </p:txBody>
      </p:sp>
    </p:spTree>
    <p:extLst>
      <p:ext uri="{BB962C8B-B14F-4D97-AF65-F5344CB8AC3E}">
        <p14:creationId xmlns:p14="http://schemas.microsoft.com/office/powerpoint/2010/main" val="267612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 descr="https://o.remove.bg/downloads/eb3bab17-3344-4d53-a865-b4436965fa51/image-removebg-preview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14" y="520083"/>
            <a:ext cx="1936461" cy="261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77138" y="3429000"/>
            <a:ext cx="10889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r>
              <a:rPr lang="en-US" sz="5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M.OWAIS SHABBIR</a:t>
            </a:r>
            <a:endParaRPr lang="en-US" sz="54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3324" y="4404206"/>
            <a:ext cx="25699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(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47880)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</p:txBody>
      </p:sp>
    </p:spTree>
    <p:extLst>
      <p:ext uri="{BB962C8B-B14F-4D97-AF65-F5344CB8AC3E}">
        <p14:creationId xmlns:p14="http://schemas.microsoft.com/office/powerpoint/2010/main" val="223346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20437" y="55418"/>
            <a:ext cx="9725891" cy="1468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Intensive Reading:</a:t>
            </a:r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endParaRPr lang="en-US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5127" y="1932709"/>
            <a:ext cx="10941787" cy="459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Symbol" panose="05050102010706020507" pitchFamily="18" charset="2"/>
              <a:buChar char="Þ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It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is a combination of two words. First is "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Intensive</a:t>
            </a:r>
            <a:r>
              <a:rPr lang="ar-A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شدید) 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) and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second is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“ Reading</a:t>
            </a:r>
            <a:r>
              <a:rPr lang="ar-A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پڑھنا)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)”.</a:t>
            </a:r>
          </a:p>
          <a:p>
            <a:pPr marL="457200" indent="-457200" algn="l">
              <a:buFont typeface="Symbol" panose="05050102010706020507" pitchFamily="18" charset="2"/>
              <a:buChar char="Þ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Intensive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reading involves learners reading in detail(Word by Word) with specific learning aims. This type of reading requires a complete attention. 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 marL="457200" indent="-457200" algn="l">
              <a:buFont typeface="Symbol" panose="05050102010706020507" pitchFamily="18" charset="2"/>
              <a:buChar char="Þ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Examples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: 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 algn="l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              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1-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Result Card</a:t>
            </a:r>
          </a:p>
          <a:p>
            <a:pPr algn="l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              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2-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Exam paper</a:t>
            </a:r>
          </a:p>
          <a:p>
            <a:pPr algn="l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              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3- Reading Comprehension</a:t>
            </a:r>
          </a:p>
        </p:txBody>
      </p:sp>
    </p:spTree>
    <p:extLst>
      <p:ext uri="{BB962C8B-B14F-4D97-AF65-F5344CB8AC3E}">
        <p14:creationId xmlns:p14="http://schemas.microsoft.com/office/powerpoint/2010/main" val="3071700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 descr="https://o.remove.bg/downloads/eb3bab17-3344-4d53-a865-b4436965fa51/image-removebg-preview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14" y="520083"/>
            <a:ext cx="1936461" cy="261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2217" y="3324784"/>
            <a:ext cx="10889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r>
              <a:rPr lang="en-US" sz="5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MUHAMMAD ZAIN UL ABIDIN</a:t>
            </a:r>
            <a:endParaRPr lang="en-US" sz="54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3324" y="4404206"/>
            <a:ext cx="25699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(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49337)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</p:txBody>
      </p:sp>
    </p:spTree>
    <p:extLst>
      <p:ext uri="{BB962C8B-B14F-4D97-AF65-F5344CB8AC3E}">
        <p14:creationId xmlns:p14="http://schemas.microsoft.com/office/powerpoint/2010/main" val="1470084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20437" y="55418"/>
            <a:ext cx="9725891" cy="1468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Extensive Reading:</a:t>
            </a:r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endParaRPr lang="en-US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4073" y="1932709"/>
            <a:ext cx="11412841" cy="492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You don’t have to analyze each part of the reading material or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you’re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not sure what the author wanted to say.</a:t>
            </a:r>
          </a:p>
          <a:p>
            <a:pPr algn="l" fontAlgn="base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Reading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extensively implies you are reading to get the bigger picture, enjoy the story, and pass the time. </a:t>
            </a:r>
          </a:p>
          <a:p>
            <a:pPr algn="l" fontAlgn="base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While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you are absorbing a certain material for pleasure, you still want to take in new knowledge and engross yourself in the story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.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6904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2" descr="https://o.remove.bg/downloads/eb3bab17-3344-4d53-a865-b4436965fa51/image-removebg-preview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14" y="520083"/>
            <a:ext cx="1936461" cy="261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83526" y="3324784"/>
            <a:ext cx="10889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r>
              <a:rPr lang="en-US" sz="5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TALHA ALEEM</a:t>
            </a:r>
            <a:endParaRPr lang="en-US" sz="54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3324" y="4404206"/>
            <a:ext cx="25699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(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47697)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</p:txBody>
      </p:sp>
    </p:spTree>
    <p:extLst>
      <p:ext uri="{BB962C8B-B14F-4D97-AF65-F5344CB8AC3E}">
        <p14:creationId xmlns:p14="http://schemas.microsoft.com/office/powerpoint/2010/main" val="2363082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634837" y="0"/>
            <a:ext cx="9725891" cy="1468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Vocabulary:</a:t>
            </a:r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endParaRPr lang="en-US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5855" y="1877290"/>
            <a:ext cx="11026565" cy="492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It is a essential skill of reading.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This reading skill is necessary to understand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meaning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of words, their definitions, and their context.</a:t>
            </a:r>
          </a:p>
          <a:p>
            <a:pPr algn="l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Importance: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Vocabulary plays a crucial role in reading skills.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A rich vocabulary allows a reader to easily understand the meaning of words in a text.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Building a strong vocabulary is therefore a key aspect of developing strong reading skills.</a:t>
            </a:r>
          </a:p>
        </p:txBody>
      </p:sp>
    </p:spTree>
    <p:extLst>
      <p:ext uri="{BB962C8B-B14F-4D97-AF65-F5344CB8AC3E}">
        <p14:creationId xmlns:p14="http://schemas.microsoft.com/office/powerpoint/2010/main" val="18568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 descr="https://o.remove.bg/downloads/eb3bab17-3344-4d53-a865-b4436965fa51/image-removebg-preview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14" y="520083"/>
            <a:ext cx="1936461" cy="261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83526" y="3324784"/>
            <a:ext cx="10889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r>
              <a:rPr lang="en-US" sz="5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FEROZ JAMAL</a:t>
            </a:r>
            <a:endParaRPr lang="en-US" sz="54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3324" y="4404206"/>
            <a:ext cx="25699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(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48635)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</p:txBody>
      </p:sp>
    </p:spTree>
    <p:extLst>
      <p:ext uri="{BB962C8B-B14F-4D97-AF65-F5344CB8AC3E}">
        <p14:creationId xmlns:p14="http://schemas.microsoft.com/office/powerpoint/2010/main" val="2785306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634837" y="0"/>
            <a:ext cx="14062364" cy="1468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Common Reading Problems:</a:t>
            </a:r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endParaRPr lang="en-US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5855" y="2043546"/>
            <a:ext cx="11026565" cy="492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Poor Vision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l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poses problems for almost everyone with low vision because the print size in everyday text is too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small.</a:t>
            </a:r>
          </a:p>
          <a:p>
            <a:pPr algn="l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Poor comprehension skills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l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may also have trouble comprehending what you're reading if you are disinterested or bored.</a:t>
            </a:r>
          </a:p>
          <a:p>
            <a:pPr algn="l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88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9709" y="1350819"/>
            <a:ext cx="11026565" cy="492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Lack of focus</a:t>
            </a:r>
          </a:p>
          <a:p>
            <a:pPr algn="l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 mental and physical health problems, stress, the use of some medications, and a lack of sleep </a:t>
            </a:r>
          </a:p>
          <a:p>
            <a:pPr algn="l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 with </a:t>
            </a:r>
            <a:r>
              <a:rPr lang="en-US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Decoding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l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Trouble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sounding out words and recognizing words out of context and confusion between letters and the sounds they represent.</a:t>
            </a:r>
          </a:p>
          <a:p>
            <a:pPr algn="l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2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2526" y="1418311"/>
            <a:ext cx="77147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Topic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99406" y="3470089"/>
            <a:ext cx="8393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---(READING SKILLS)---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361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802 Thank You Blue Stock Video Footage - 4K and HD Video Clips |  Shutterstock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2" y="0"/>
            <a:ext cx="1219414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1011382" y="1946563"/>
            <a:ext cx="9357158" cy="468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Muhammad Shoaib Mustafa </a:t>
            </a:r>
            <a:r>
              <a:rPr lang="en-US" sz="36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(Leader)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Muhammad Rehmat Ali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Hamza Chughtai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6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M.Owais</a:t>
            </a: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r>
              <a:rPr lang="en-US" sz="36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Shabbir</a:t>
            </a: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Muhammad Zain Ul Abidin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Talha Aleem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Feroz Jamal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1891" y="512617"/>
            <a:ext cx="6101339" cy="1122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Team Members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:</a:t>
            </a:r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endParaRPr lang="en-US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</p:txBody>
      </p:sp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53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 descr="https://o.remove.bg/downloads/eb3bab17-3344-4d53-a865-b4436965fa51/image-removebg-preview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14" y="520083"/>
            <a:ext cx="1936461" cy="261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23454" y="3353728"/>
            <a:ext cx="10889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r>
              <a:rPr lang="en-US" sz="5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MUHAMMAD SHOAIB MUSTAFA</a:t>
            </a:r>
            <a:endParaRPr lang="en-US" sz="54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83324" y="4404206"/>
            <a:ext cx="25699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(48068)</a:t>
            </a:r>
          </a:p>
        </p:txBody>
      </p:sp>
    </p:spTree>
    <p:extLst>
      <p:ext uri="{BB962C8B-B14F-4D97-AF65-F5344CB8AC3E}">
        <p14:creationId xmlns:p14="http://schemas.microsoft.com/office/powerpoint/2010/main" val="1225907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3345" y="0"/>
            <a:ext cx="6816436" cy="1468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What is Reading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?</a:t>
            </a:r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endParaRPr lang="en-US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45" y="2043546"/>
            <a:ext cx="10941787" cy="492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Reading is the mean of thinking with another mind. It forces you to stretch your on.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When we read, we use our eyes to receive written symbols (letters, punctuation marks and spaces) &amp;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We use our brain to convert them into words, sentences and paragraphs that communicate something to us.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</p:txBody>
      </p:sp>
    </p:spTree>
    <p:extLst>
      <p:ext uri="{BB962C8B-B14F-4D97-AF65-F5344CB8AC3E}">
        <p14:creationId xmlns:p14="http://schemas.microsoft.com/office/powerpoint/2010/main" val="2576061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3345" y="0"/>
            <a:ext cx="6816436" cy="1468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Skills of Reading:</a:t>
            </a:r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endParaRPr lang="en-US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2043546"/>
            <a:ext cx="10941787" cy="492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Reading skills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are abilities that pertain to a person's capacity to read, comprehend, interpret and decode written language and texts.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Examples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Reading Comprehension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Advance Reading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Letters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Email and other written massages</a:t>
            </a:r>
          </a:p>
        </p:txBody>
      </p:sp>
    </p:spTree>
    <p:extLst>
      <p:ext uri="{BB962C8B-B14F-4D97-AF65-F5344CB8AC3E}">
        <p14:creationId xmlns:p14="http://schemas.microsoft.com/office/powerpoint/2010/main" val="3544692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 descr="https://o.remove.bg/downloads/eb3bab17-3344-4d53-a865-b4436965fa51/image-removebg-preview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14" y="520083"/>
            <a:ext cx="1936461" cy="261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5538" y="3485882"/>
            <a:ext cx="10889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r>
              <a:rPr lang="en-US" sz="5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MUHAMMAD REHMAT ALI</a:t>
            </a:r>
            <a:endParaRPr lang="en-US" sz="54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3324" y="4404206"/>
            <a:ext cx="25699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(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47959)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</p:txBody>
      </p:sp>
    </p:spTree>
    <p:extLst>
      <p:ext uri="{BB962C8B-B14F-4D97-AF65-F5344CB8AC3E}">
        <p14:creationId xmlns:p14="http://schemas.microsoft.com/office/powerpoint/2010/main" val="3175595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20436" y="55418"/>
            <a:ext cx="6816436" cy="14685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Scanning:</a:t>
            </a:r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endParaRPr lang="en-US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7418" y="1932709"/>
            <a:ext cx="10941787" cy="492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To scan is to read quickly in order to locate specific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information.</a:t>
            </a:r>
          </a:p>
          <a:p>
            <a:pPr algn="l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 algn="l"/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Steps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involved in scanning: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Decide exactly what information you are looking for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Move eyes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as quickly as possible down the page until you find the information you need. 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When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you find what you need, do not read further</a:t>
            </a:r>
          </a:p>
        </p:txBody>
      </p:sp>
    </p:spTree>
    <p:extLst>
      <p:ext uri="{BB962C8B-B14F-4D97-AF65-F5344CB8AC3E}">
        <p14:creationId xmlns:p14="http://schemas.microsoft.com/office/powerpoint/2010/main" val="30222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86038"/>
            <a:ext cx="12192000" cy="1994973"/>
          </a:xfrm>
          <a:prstGeom prst="rect">
            <a:avLst/>
          </a:prstGeom>
        </p:spPr>
      </p:pic>
      <p:sp>
        <p:nvSpPr>
          <p:cNvPr id="10" name="Frame 5"/>
          <p:cNvSpPr/>
          <p:nvPr/>
        </p:nvSpPr>
        <p:spPr>
          <a:xfrm>
            <a:off x="152400" y="166255"/>
            <a:ext cx="11859491" cy="6470071"/>
          </a:xfrm>
          <a:custGeom>
            <a:avLst/>
            <a:gdLst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08759 w 11859491"/>
              <a:gd name="connsiteY5" fmla="*/ 808759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08759 w 11859491"/>
              <a:gd name="connsiteY9" fmla="*/ 808759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08759 w 11859491"/>
              <a:gd name="connsiteY6" fmla="*/ 5661312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050732 w 11859491"/>
              <a:gd name="connsiteY8" fmla="*/ 808759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050732 w 11859491"/>
              <a:gd name="connsiteY7" fmla="*/ 5661312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  <a:gd name="connsiteX0" fmla="*/ 0 w 11859491"/>
              <a:gd name="connsiteY0" fmla="*/ 0 h 6470071"/>
              <a:gd name="connsiteX1" fmla="*/ 11859491 w 11859491"/>
              <a:gd name="connsiteY1" fmla="*/ 0 h 6470071"/>
              <a:gd name="connsiteX2" fmla="*/ 11859491 w 11859491"/>
              <a:gd name="connsiteY2" fmla="*/ 6470071 h 6470071"/>
              <a:gd name="connsiteX3" fmla="*/ 0 w 11859491"/>
              <a:gd name="connsiteY3" fmla="*/ 6470071 h 6470071"/>
              <a:gd name="connsiteX4" fmla="*/ 0 w 11859491"/>
              <a:gd name="connsiteY4" fmla="*/ 0 h 6470071"/>
              <a:gd name="connsiteX5" fmla="*/ 88323 w 11859491"/>
              <a:gd name="connsiteY5" fmla="*/ 102177 h 6470071"/>
              <a:gd name="connsiteX6" fmla="*/ 88322 w 11859491"/>
              <a:gd name="connsiteY6" fmla="*/ 6381748 h 6470071"/>
              <a:gd name="connsiteX7" fmla="*/ 11715750 w 11859491"/>
              <a:gd name="connsiteY7" fmla="*/ 6381748 h 6470071"/>
              <a:gd name="connsiteX8" fmla="*/ 11743459 w 11859491"/>
              <a:gd name="connsiteY8" fmla="*/ 102177 h 6470071"/>
              <a:gd name="connsiteX9" fmla="*/ 88323 w 11859491"/>
              <a:gd name="connsiteY9" fmla="*/ 102177 h 647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59491" h="6470071">
                <a:moveTo>
                  <a:pt x="0" y="0"/>
                </a:moveTo>
                <a:lnTo>
                  <a:pt x="11859491" y="0"/>
                </a:lnTo>
                <a:lnTo>
                  <a:pt x="11859491" y="6470071"/>
                </a:lnTo>
                <a:lnTo>
                  <a:pt x="0" y="6470071"/>
                </a:lnTo>
                <a:lnTo>
                  <a:pt x="0" y="0"/>
                </a:lnTo>
                <a:close/>
                <a:moveTo>
                  <a:pt x="88323" y="102177"/>
                </a:moveTo>
                <a:cubicBezTo>
                  <a:pt x="88323" y="2195367"/>
                  <a:pt x="88322" y="4288558"/>
                  <a:pt x="88322" y="6381748"/>
                </a:cubicBezTo>
                <a:lnTo>
                  <a:pt x="11715750" y="6381748"/>
                </a:lnTo>
                <a:lnTo>
                  <a:pt x="11743459" y="102177"/>
                </a:lnTo>
                <a:lnTo>
                  <a:pt x="88323" y="10217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2" descr="https://o.remove.bg/downloads/eb3bab17-3344-4d53-a865-b4436965fa51/image-removebg-preview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14" y="520083"/>
            <a:ext cx="1936461" cy="261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03065" y="3429000"/>
            <a:ext cx="10889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 </a:t>
            </a:r>
            <a:r>
              <a:rPr lang="en-US" sz="5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HAMZA CHUGHTAI</a:t>
            </a:r>
            <a:endParaRPr lang="en-US" sz="54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3324" y="4404206"/>
            <a:ext cx="25699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(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man times"/>
              </a:rPr>
              <a:t>48534)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man times"/>
            </a:endParaRPr>
          </a:p>
        </p:txBody>
      </p:sp>
    </p:spTree>
    <p:extLst>
      <p:ext uri="{BB962C8B-B14F-4D97-AF65-F5344CB8AC3E}">
        <p14:creationId xmlns:p14="http://schemas.microsoft.com/office/powerpoint/2010/main" val="1763247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129</TotalTime>
  <Words>438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Roman times</vt:lpstr>
      <vt:lpstr>Symbol</vt:lpstr>
      <vt:lpstr>Trebuchet MS</vt:lpstr>
      <vt:lpstr>Wingdings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</dc:creator>
  <cp:lastModifiedBy>khan</cp:lastModifiedBy>
  <cp:revision>16</cp:revision>
  <dcterms:created xsi:type="dcterms:W3CDTF">2023-02-07T22:10:17Z</dcterms:created>
  <dcterms:modified xsi:type="dcterms:W3CDTF">2023-02-08T08:52:37Z</dcterms:modified>
</cp:coreProperties>
</file>