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80" r:id="rId6"/>
    <p:sldId id="273" r:id="rId7"/>
    <p:sldId id="261" r:id="rId8"/>
    <p:sldId id="270" r:id="rId9"/>
    <p:sldId id="263" r:id="rId10"/>
    <p:sldId id="262" r:id="rId11"/>
    <p:sldId id="271" r:id="rId12"/>
    <p:sldId id="264" r:id="rId13"/>
    <p:sldId id="272" r:id="rId14"/>
    <p:sldId id="260" r:id="rId15"/>
    <p:sldId id="274" r:id="rId16"/>
    <p:sldId id="265" r:id="rId17"/>
    <p:sldId id="275" r:id="rId18"/>
    <p:sldId id="276" r:id="rId19"/>
    <p:sldId id="266" r:id="rId20"/>
    <p:sldId id="267" r:id="rId21"/>
    <p:sldId id="26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12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E381AE-45AA-4380-A343-FD4D18BCCE95}"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615461877"/>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381AE-45AA-4380-A343-FD4D18BCCE95}"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193478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381AE-45AA-4380-A343-FD4D18BCCE95}"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4F2-8BF2-4F89-A44F-0DAFB00FD390}"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325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381AE-45AA-4380-A343-FD4D18BCCE95}"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399565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381AE-45AA-4380-A343-FD4D18BCCE95}"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4F2-8BF2-4F89-A44F-0DAFB00FD390}"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862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381AE-45AA-4380-A343-FD4D18BCCE95}"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744423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381AE-45AA-4380-A343-FD4D18BCCE95}"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1738681833"/>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381AE-45AA-4380-A343-FD4D18BCCE95}"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2199775644"/>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381AE-45AA-4380-A343-FD4D18BCCE95}"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3025847509"/>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381AE-45AA-4380-A343-FD4D18BCCE95}"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2542627600"/>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381AE-45AA-4380-A343-FD4D18BCCE95}"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4007418318"/>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E381AE-45AA-4380-A343-FD4D18BCCE95}"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3610913509"/>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E381AE-45AA-4380-A343-FD4D18BCCE95}"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135978523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381AE-45AA-4380-A343-FD4D18BCCE95}"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3423075809"/>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8E381AE-45AA-4380-A343-FD4D18BCCE95}"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3220131859"/>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381AE-45AA-4380-A343-FD4D18BCCE95}"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84F2-8BF2-4F89-A44F-0DAFB00FD390}" type="slidenum">
              <a:rPr lang="en-US" smtClean="0"/>
              <a:t>‹#›</a:t>
            </a:fld>
            <a:endParaRPr lang="en-US"/>
          </a:p>
        </p:txBody>
      </p:sp>
    </p:spTree>
    <p:extLst>
      <p:ext uri="{BB962C8B-B14F-4D97-AF65-F5344CB8AC3E}">
        <p14:creationId xmlns:p14="http://schemas.microsoft.com/office/powerpoint/2010/main" val="115474522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E381AE-45AA-4380-A343-FD4D18BCCE95}" type="datetimeFigureOut">
              <a:rPr lang="en-US" smtClean="0"/>
              <a:t>2/7/2023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0D184F2-8BF2-4F89-A44F-0DAFB00FD390}" type="slidenum">
              <a:rPr lang="en-US" smtClean="0"/>
              <a:t>‹#›</a:t>
            </a:fld>
            <a:endParaRPr lang="en-US"/>
          </a:p>
        </p:txBody>
      </p:sp>
    </p:spTree>
    <p:extLst>
      <p:ext uri="{BB962C8B-B14F-4D97-AF65-F5344CB8AC3E}">
        <p14:creationId xmlns:p14="http://schemas.microsoft.com/office/powerpoint/2010/main" val="3526492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cover/>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900" b="1" i="1" u="sng" dirty="0"/>
              <a:t>“English (composition &amp; comprehension)”</a:t>
            </a:r>
            <a:r>
              <a:rPr lang="en-US" dirty="0"/>
              <a:t/>
            </a:r>
            <a:br>
              <a:rPr lang="en-US" dirty="0"/>
            </a:br>
            <a:endParaRPr lang="en-US" dirty="0"/>
          </a:p>
        </p:txBody>
      </p:sp>
      <p:sp>
        <p:nvSpPr>
          <p:cNvPr id="3" name="Subtitle 2"/>
          <p:cNvSpPr>
            <a:spLocks noGrp="1"/>
          </p:cNvSpPr>
          <p:nvPr>
            <p:ph type="subTitle" idx="1"/>
          </p:nvPr>
        </p:nvSpPr>
        <p:spPr>
          <a:xfrm>
            <a:off x="990600" y="4050836"/>
            <a:ext cx="5826719" cy="1096899"/>
          </a:xfrm>
        </p:spPr>
        <p:txBody>
          <a:bodyPr>
            <a:normAutofit/>
          </a:bodyPr>
          <a:lstStyle/>
          <a:p>
            <a:r>
              <a:rPr lang="en-US" sz="2400" b="1" i="1" dirty="0"/>
              <a:t>“</a:t>
            </a:r>
            <a:r>
              <a:rPr lang="en-US" sz="2400" b="1" i="1" u="sng" dirty="0">
                <a:effectLst>
                  <a:outerShdw blurRad="38100" dist="38100" dir="2700000" algn="tl">
                    <a:srgbClr val="000000">
                      <a:alpha val="43137"/>
                    </a:srgbClr>
                  </a:outerShdw>
                </a:effectLst>
              </a:rPr>
              <a:t>Reading comprehension</a:t>
            </a:r>
            <a:r>
              <a:rPr lang="en-US" sz="2400" b="1" i="1" dirty="0"/>
              <a:t>”</a:t>
            </a:r>
          </a:p>
        </p:txBody>
      </p:sp>
    </p:spTree>
    <p:extLst>
      <p:ext uri="{BB962C8B-B14F-4D97-AF65-F5344CB8AC3E}">
        <p14:creationId xmlns:p14="http://schemas.microsoft.com/office/powerpoint/2010/main" val="153585972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a:t>“Disadvantages  of reading comprehension</a:t>
            </a:r>
            <a:r>
              <a:rPr lang="en-US" b="1" i="1" dirty="0"/>
              <a:t>:”</a:t>
            </a:r>
            <a:br>
              <a:rPr lang="en-US" b="1" i="1" dirty="0"/>
            </a:br>
            <a:endParaRPr lang="en-US" b="1" i="1" dirty="0"/>
          </a:p>
        </p:txBody>
      </p:sp>
      <p:sp>
        <p:nvSpPr>
          <p:cNvPr id="3" name="Content Placeholder 2"/>
          <p:cNvSpPr>
            <a:spLocks noGrp="1"/>
          </p:cNvSpPr>
          <p:nvPr>
            <p:ph idx="1"/>
          </p:nvPr>
        </p:nvSpPr>
        <p:spPr/>
        <p:txBody>
          <a:bodyPr>
            <a:normAutofit/>
          </a:bodyPr>
          <a:lstStyle/>
          <a:p>
            <a:pPr marL="0" indent="0">
              <a:buNone/>
            </a:pPr>
            <a:r>
              <a:rPr lang="en-US" sz="2800" i="1" dirty="0"/>
              <a:t>The reading comprehension has both pros and cons.</a:t>
            </a:r>
          </a:p>
          <a:p>
            <a:r>
              <a:rPr lang="en-US" sz="2800" i="1" dirty="0"/>
              <a:t>Consume Time. ...</a:t>
            </a:r>
          </a:p>
          <a:p>
            <a:r>
              <a:rPr lang="en-US" sz="2800" i="1" dirty="0"/>
              <a:t>Require Will Power. ...</a:t>
            </a:r>
          </a:p>
          <a:p>
            <a:r>
              <a:rPr lang="en-US" sz="2800" i="1" dirty="0"/>
              <a:t>Eat Up Storage. ...</a:t>
            </a:r>
          </a:p>
          <a:p>
            <a:r>
              <a:rPr lang="en-US" sz="2800" i="1" dirty="0"/>
              <a:t>People Call You A Nerd. ...</a:t>
            </a:r>
          </a:p>
          <a:p>
            <a:r>
              <a:rPr lang="en-US" sz="2800" i="1" dirty="0"/>
              <a:t>Weaken Your Eyesight. ...</a:t>
            </a:r>
          </a:p>
          <a:p>
            <a:pPr marL="0" indent="0">
              <a:buNone/>
            </a:pPr>
            <a:endParaRPr lang="en-US" sz="2800" i="1" dirty="0"/>
          </a:p>
          <a:p>
            <a:pPr marL="0" indent="0">
              <a:buNone/>
            </a:pPr>
            <a:endParaRPr lang="en-US" dirty="0"/>
          </a:p>
        </p:txBody>
      </p:sp>
    </p:spTree>
    <p:extLst>
      <p:ext uri="{BB962C8B-B14F-4D97-AF65-F5344CB8AC3E}">
        <p14:creationId xmlns:p14="http://schemas.microsoft.com/office/powerpoint/2010/main" val="369227698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73162"/>
          </a:xfrm>
        </p:spPr>
        <p:txBody>
          <a:bodyPr>
            <a:normAutofit/>
          </a:bodyPr>
          <a:lstStyle/>
          <a:p>
            <a:r>
              <a:rPr lang="en-US" sz="4000" b="1" i="1" dirty="0"/>
              <a:t>“Abdullah Liaqat__48273”</a:t>
            </a:r>
          </a:p>
        </p:txBody>
      </p:sp>
    </p:spTree>
    <p:extLst>
      <p:ext uri="{BB962C8B-B14F-4D97-AF65-F5344CB8AC3E}">
        <p14:creationId xmlns:p14="http://schemas.microsoft.com/office/powerpoint/2010/main" val="221425784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u="sng" dirty="0"/>
              <a:t>Guidelines:</a:t>
            </a:r>
            <a:endParaRPr lang="en-US" sz="4000" b="1" i="1" dirty="0"/>
          </a:p>
        </p:txBody>
      </p:sp>
      <p:sp>
        <p:nvSpPr>
          <p:cNvPr id="3" name="Content Placeholder 2"/>
          <p:cNvSpPr>
            <a:spLocks noGrp="1"/>
          </p:cNvSpPr>
          <p:nvPr>
            <p:ph idx="1"/>
          </p:nvPr>
        </p:nvSpPr>
        <p:spPr/>
        <p:txBody>
          <a:bodyPr>
            <a:normAutofit fontScale="85000" lnSpcReduction="10000"/>
          </a:bodyPr>
          <a:lstStyle/>
          <a:p>
            <a:pPr marL="0" indent="0">
              <a:buNone/>
            </a:pPr>
            <a:endParaRPr lang="en-US" sz="2400" dirty="0"/>
          </a:p>
          <a:p>
            <a:pPr>
              <a:buFont typeface="Wingdings" panose="05000000000000000000" pitchFamily="2" charset="2"/>
              <a:buChar char="Ø"/>
            </a:pPr>
            <a:r>
              <a:rPr lang="en-US" sz="1400" dirty="0"/>
              <a:t> </a:t>
            </a:r>
            <a:r>
              <a:rPr lang="en-US" sz="2800" dirty="0"/>
              <a:t>Read the passage fast in order to form a general idea of its theme and main idea. </a:t>
            </a:r>
          </a:p>
          <a:p>
            <a:pPr>
              <a:buFont typeface="Wingdings" panose="05000000000000000000" pitchFamily="2" charset="2"/>
              <a:buChar char="Ø"/>
            </a:pPr>
            <a:r>
              <a:rPr lang="en-US" sz="2800" dirty="0"/>
              <a:t>Read the passage more slowly with two aims to confirm it your first impression is right to understand key idea. </a:t>
            </a:r>
          </a:p>
          <a:p>
            <a:pPr>
              <a:buFont typeface="Wingdings" panose="05000000000000000000" pitchFamily="2" charset="2"/>
              <a:buChar char="Ø"/>
            </a:pPr>
            <a:r>
              <a:rPr lang="en-US" sz="2800" dirty="0"/>
              <a:t>Read the question based on the passage and write the number of question against the line that contain the answer of that question.</a:t>
            </a:r>
          </a:p>
        </p:txBody>
      </p:sp>
    </p:spTree>
    <p:extLst>
      <p:ext uri="{BB962C8B-B14F-4D97-AF65-F5344CB8AC3E}">
        <p14:creationId xmlns:p14="http://schemas.microsoft.com/office/powerpoint/2010/main" val="302862167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a:bodyPr>
          <a:lstStyle/>
          <a:p>
            <a:r>
              <a:rPr lang="en-US" sz="4000" b="1" i="1" dirty="0"/>
              <a:t>“</a:t>
            </a:r>
            <a:r>
              <a:rPr lang="en-US" sz="4000" b="1" i="1" dirty="0" err="1"/>
              <a:t>Muneeb</a:t>
            </a:r>
            <a:r>
              <a:rPr lang="en-US" sz="4000" b="1" i="1" dirty="0"/>
              <a:t> </a:t>
            </a:r>
            <a:r>
              <a:rPr lang="en-US" sz="4000" b="1" i="1" dirty="0" err="1"/>
              <a:t>Asif</a:t>
            </a:r>
            <a:r>
              <a:rPr lang="en-US" sz="4000" b="1" i="1" dirty="0"/>
              <a:t> __48969”</a:t>
            </a:r>
          </a:p>
        </p:txBody>
      </p:sp>
    </p:spTree>
    <p:extLst>
      <p:ext uri="{BB962C8B-B14F-4D97-AF65-F5344CB8AC3E}">
        <p14:creationId xmlns:p14="http://schemas.microsoft.com/office/powerpoint/2010/main" val="189755959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09599" y="-1524000"/>
            <a:ext cx="6347713" cy="457200"/>
          </a:xfrm>
        </p:spPr>
        <p:txBody>
          <a:bodyPr>
            <a:normAutofit fontScale="90000"/>
          </a:bodyPr>
          <a:lstStyle/>
          <a:p>
            <a:endParaRPr lang="en-US" dirty="0"/>
          </a:p>
        </p:txBody>
      </p:sp>
      <p:sp>
        <p:nvSpPr>
          <p:cNvPr id="3" name="Content Placeholder 2"/>
          <p:cNvSpPr>
            <a:spLocks noGrp="1"/>
          </p:cNvSpPr>
          <p:nvPr>
            <p:ph idx="1"/>
          </p:nvPr>
        </p:nvSpPr>
        <p:spPr>
          <a:xfrm>
            <a:off x="457200" y="1752600"/>
            <a:ext cx="8229600" cy="4525963"/>
          </a:xfrm>
        </p:spPr>
        <p:txBody>
          <a:bodyPr>
            <a:normAutofit fontScale="92500" lnSpcReduction="10000"/>
          </a:bodyPr>
          <a:lstStyle/>
          <a:p>
            <a:pPr marL="0" lvl="0" indent="0">
              <a:buNone/>
            </a:pPr>
            <a:r>
              <a:rPr lang="en-US" sz="3900" b="1" i="1" dirty="0"/>
              <a:t>“</a:t>
            </a:r>
            <a:r>
              <a:rPr lang="en-US" sz="3900" b="1" i="1" dirty="0">
                <a:effectLst>
                  <a:outerShdw blurRad="38100" dist="38100" dir="2700000" algn="tl">
                    <a:srgbClr val="000000">
                      <a:alpha val="43137"/>
                    </a:srgbClr>
                  </a:outerShdw>
                </a:effectLst>
              </a:rPr>
              <a:t>While answering the questions you should know the following points</a:t>
            </a:r>
            <a:r>
              <a:rPr lang="en-US" sz="3900" b="1" i="1" dirty="0"/>
              <a:t>:” </a:t>
            </a:r>
            <a:endParaRPr lang="en-US" sz="4500" dirty="0"/>
          </a:p>
          <a:p>
            <a:pPr lvl="0"/>
            <a:r>
              <a:rPr lang="en-US" sz="2200" i="1" dirty="0"/>
              <a:t>Do not use bullets in answer of questions. </a:t>
            </a:r>
          </a:p>
          <a:p>
            <a:pPr lvl="0"/>
            <a:r>
              <a:rPr lang="en-US" sz="2200" i="1" dirty="0"/>
              <a:t>Use simple vocabulary. </a:t>
            </a:r>
          </a:p>
          <a:p>
            <a:pPr lvl="0"/>
            <a:r>
              <a:rPr lang="en-US" sz="2200" i="1" dirty="0"/>
              <a:t>Your answer should be short. </a:t>
            </a:r>
          </a:p>
          <a:p>
            <a:pPr lvl="0"/>
            <a:r>
              <a:rPr lang="en-US" sz="2200" i="1" dirty="0"/>
              <a:t>Minimum two to three line. </a:t>
            </a:r>
          </a:p>
          <a:p>
            <a:pPr lvl="0"/>
            <a:r>
              <a:rPr lang="en-US" sz="2200" i="1" dirty="0"/>
              <a:t>Maximum four lines. </a:t>
            </a:r>
          </a:p>
          <a:p>
            <a:pPr lvl="0"/>
            <a:r>
              <a:rPr lang="en-US" sz="2200" i="1" dirty="0"/>
              <a:t>Don't copy the answer from the passage.  </a:t>
            </a:r>
          </a:p>
          <a:p>
            <a:pPr lvl="0"/>
            <a:r>
              <a:rPr lang="en-US" sz="2200" i="1" dirty="0"/>
              <a:t>Answer should be in your own words.  </a:t>
            </a:r>
          </a:p>
          <a:p>
            <a:pPr lvl="0"/>
            <a:r>
              <a:rPr lang="en-US" sz="2200" i="1" dirty="0"/>
              <a:t>Answer should be correct </a:t>
            </a:r>
            <a:r>
              <a:rPr lang="en-US" sz="2200" i="1" dirty="0" err="1"/>
              <a:t>Grammarly</a:t>
            </a:r>
            <a:r>
              <a:rPr lang="en-US" sz="2400" dirty="0"/>
              <a:t>.</a:t>
            </a:r>
          </a:p>
          <a:p>
            <a:pPr lvl="0"/>
            <a:endParaRPr lang="en-US" sz="4500" dirty="0"/>
          </a:p>
          <a:p>
            <a:endParaRPr lang="en-US" sz="4500" dirty="0"/>
          </a:p>
        </p:txBody>
      </p:sp>
    </p:spTree>
    <p:extLst>
      <p:ext uri="{BB962C8B-B14F-4D97-AF65-F5344CB8AC3E}">
        <p14:creationId xmlns:p14="http://schemas.microsoft.com/office/powerpoint/2010/main" val="61717575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8229600" cy="1143000"/>
          </a:xfrm>
        </p:spPr>
        <p:txBody>
          <a:bodyPr>
            <a:normAutofit/>
          </a:bodyPr>
          <a:lstStyle/>
          <a:p>
            <a:r>
              <a:rPr lang="en-US" sz="4000" b="1" i="1" dirty="0"/>
              <a:t>“</a:t>
            </a:r>
            <a:r>
              <a:rPr lang="en-US" sz="4000" b="1" i="1" dirty="0" err="1"/>
              <a:t>Hamza</a:t>
            </a:r>
            <a:r>
              <a:rPr lang="en-US" sz="4000" b="1" i="1" dirty="0"/>
              <a:t> Manzoor__48530”</a:t>
            </a:r>
          </a:p>
        </p:txBody>
      </p:sp>
    </p:spTree>
    <p:extLst>
      <p:ext uri="{BB962C8B-B14F-4D97-AF65-F5344CB8AC3E}">
        <p14:creationId xmlns:p14="http://schemas.microsoft.com/office/powerpoint/2010/main" val="1734290502"/>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600200"/>
          </a:xfrm>
        </p:spPr>
        <p:txBody>
          <a:bodyPr>
            <a:normAutofit/>
          </a:bodyPr>
          <a:lstStyle/>
          <a:p>
            <a:r>
              <a:rPr lang="en-US" sz="4000" b="1" i="1" u="sng" dirty="0"/>
              <a:t>“</a:t>
            </a:r>
            <a:r>
              <a:rPr lang="en-US" sz="4000" b="1" i="1" u="sng" dirty="0">
                <a:effectLst>
                  <a:outerShdw blurRad="38100" dist="38100" dir="2700000" algn="tl">
                    <a:srgbClr val="000000">
                      <a:alpha val="43137"/>
                    </a:srgbClr>
                  </a:outerShdw>
                </a:effectLst>
              </a:rPr>
              <a:t>Examples to be solve:”</a:t>
            </a:r>
          </a:p>
        </p:txBody>
      </p:sp>
      <p:sp>
        <p:nvSpPr>
          <p:cNvPr id="3" name="Content Placeholder 2"/>
          <p:cNvSpPr>
            <a:spLocks noGrp="1"/>
          </p:cNvSpPr>
          <p:nvPr>
            <p:ph idx="1"/>
          </p:nvPr>
        </p:nvSpPr>
        <p:spPr>
          <a:xfrm>
            <a:off x="457200" y="1905000"/>
            <a:ext cx="8229600" cy="4525963"/>
          </a:xfrm>
        </p:spPr>
        <p:txBody>
          <a:bodyPr>
            <a:normAutofit fontScale="92500" lnSpcReduction="10000"/>
          </a:bodyPr>
          <a:lstStyle/>
          <a:p>
            <a:pPr marL="0" indent="0">
              <a:buNone/>
            </a:pPr>
            <a:r>
              <a:rPr lang="en-US" sz="3800" i="1" dirty="0"/>
              <a:t>The passage can be asked by asking questions and by Multiple choices.</a:t>
            </a:r>
          </a:p>
          <a:p>
            <a:pPr marL="0" indent="0">
              <a:buNone/>
            </a:pPr>
            <a:r>
              <a:rPr lang="en-US" sz="3800" b="1" i="1" dirty="0">
                <a:effectLst>
                  <a:outerShdw blurRad="38100" dist="38100" dir="2700000" algn="tl">
                    <a:srgbClr val="000000">
                      <a:alpha val="43137"/>
                    </a:srgbClr>
                  </a:outerShdw>
                </a:effectLst>
              </a:rPr>
              <a:t>Passage 1</a:t>
            </a:r>
            <a:r>
              <a:rPr lang="en-US" sz="3800" i="1" dirty="0"/>
              <a:t>:</a:t>
            </a:r>
          </a:p>
          <a:p>
            <a:pPr marL="0" indent="0">
              <a:buNone/>
            </a:pPr>
            <a:r>
              <a:rPr lang="en-US" i="1" dirty="0"/>
              <a:t>It is difficult to reconcile the ideas of different schools of thought on the question of education. Some people maintain that pupils of school should concentrate on a narrow range of subjects which will benefit them directly in their subsequent careers. Others contend that they should study a wide range of subjects so that they not only have the specialized knowledge necessary for their chosen careers but also sound general knowledge about the world they will have to work and live in. Supporters of the first theory state that the greatest contributions to civilization are made by those who are expert in their trade or profession. Those on the other side say that, unless they have a broad general education, the experts will be too narrow in their outlook to have sympathy with their fellows or a proper sense of responsibility towards humanity as a whole.</a:t>
            </a:r>
          </a:p>
        </p:txBody>
      </p:sp>
    </p:spTree>
    <p:extLst>
      <p:ext uri="{BB962C8B-B14F-4D97-AF65-F5344CB8AC3E}">
        <p14:creationId xmlns:p14="http://schemas.microsoft.com/office/powerpoint/2010/main" val="1865809485"/>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1143000"/>
          </a:xfrm>
        </p:spPr>
        <p:txBody>
          <a:bodyPr/>
          <a:lstStyle/>
          <a:p>
            <a:endParaRPr lang="en-US" dirty="0"/>
          </a:p>
        </p:txBody>
      </p:sp>
      <p:sp>
        <p:nvSpPr>
          <p:cNvPr id="3" name="Content Placeholder 2"/>
          <p:cNvSpPr>
            <a:spLocks noGrp="1"/>
          </p:cNvSpPr>
          <p:nvPr>
            <p:ph idx="1"/>
          </p:nvPr>
        </p:nvSpPr>
        <p:spPr>
          <a:xfrm>
            <a:off x="457200" y="1219200"/>
            <a:ext cx="6347714" cy="3880773"/>
          </a:xfrm>
        </p:spPr>
        <p:txBody>
          <a:bodyPr>
            <a:noAutofit/>
          </a:bodyPr>
          <a:lstStyle/>
          <a:p>
            <a:pPr marL="0" indent="0">
              <a:buNone/>
            </a:pPr>
            <a:r>
              <a:rPr lang="en-US" sz="1600" b="1" i="1" dirty="0"/>
              <a:t>Question 1</a:t>
            </a:r>
          </a:p>
          <a:p>
            <a:pPr marL="0" indent="0">
              <a:buNone/>
            </a:pPr>
            <a:r>
              <a:rPr lang="en-US" sz="1100" i="1" dirty="0"/>
              <a:t>What is the passage about?</a:t>
            </a:r>
          </a:p>
          <a:p>
            <a:pPr marL="0" indent="0">
              <a:buNone/>
            </a:pPr>
            <a:r>
              <a:rPr lang="en-US" sz="1600" b="1" i="1" dirty="0"/>
              <a:t>Answer:</a:t>
            </a:r>
          </a:p>
          <a:p>
            <a:pPr marL="0" indent="0">
              <a:buNone/>
            </a:pPr>
            <a:r>
              <a:rPr lang="en-US" sz="1100" i="1" dirty="0"/>
              <a:t>Projecting two different ideas about education. </a:t>
            </a:r>
          </a:p>
          <a:p>
            <a:pPr marL="0" indent="0">
              <a:buNone/>
            </a:pPr>
            <a:r>
              <a:rPr lang="en-US" sz="1100" i="1" dirty="0"/>
              <a:t>             or </a:t>
            </a:r>
          </a:p>
          <a:p>
            <a:pPr marL="0" indent="0">
              <a:buNone/>
            </a:pPr>
            <a:r>
              <a:rPr lang="en-US" sz="1100" i="1" dirty="0"/>
              <a:t>Explaining different ideas about education.</a:t>
            </a:r>
          </a:p>
          <a:p>
            <a:pPr marL="0" indent="0">
              <a:buNone/>
            </a:pPr>
            <a:r>
              <a:rPr lang="en-US" sz="1600" b="1" i="1" dirty="0"/>
              <a:t>Question 2</a:t>
            </a:r>
          </a:p>
          <a:p>
            <a:pPr marL="0" indent="0">
              <a:buNone/>
            </a:pPr>
            <a:r>
              <a:rPr lang="en-US" sz="1100" i="1" dirty="0"/>
              <a:t>According to the passage which one of the following statements is true about broad general knowledge?</a:t>
            </a:r>
          </a:p>
          <a:p>
            <a:pPr marL="0" indent="0">
              <a:buNone/>
            </a:pPr>
            <a:r>
              <a:rPr lang="en-US" sz="1100" b="1" i="1" dirty="0"/>
              <a:t>Answer:</a:t>
            </a:r>
          </a:p>
          <a:p>
            <a:pPr marL="0" indent="0">
              <a:buNone/>
            </a:pPr>
            <a:r>
              <a:rPr lang="en-US" sz="1100" i="1" dirty="0"/>
              <a:t>It broadens one's outlook or ideas.</a:t>
            </a:r>
          </a:p>
          <a:p>
            <a:pPr marL="0" indent="0">
              <a:buNone/>
            </a:pPr>
            <a:r>
              <a:rPr lang="en-US" sz="1200" b="1" i="1" dirty="0"/>
              <a:t>Question 3</a:t>
            </a:r>
          </a:p>
          <a:p>
            <a:pPr marL="0" indent="0">
              <a:buNone/>
            </a:pPr>
            <a:r>
              <a:rPr lang="en-US" sz="1200" i="1" dirty="0"/>
              <a:t>Supporters of the first theory would not agree with?</a:t>
            </a:r>
          </a:p>
          <a:p>
            <a:pPr marL="0" indent="0">
              <a:buNone/>
            </a:pPr>
            <a:r>
              <a:rPr lang="en-US" sz="1200" b="1" i="1" dirty="0"/>
              <a:t>Answer:</a:t>
            </a:r>
          </a:p>
          <a:p>
            <a:pPr marL="0" indent="0">
              <a:buNone/>
            </a:pPr>
            <a:r>
              <a:rPr lang="en-US" sz="1200" i="1" dirty="0"/>
              <a:t>   students should not undertake any specialized </a:t>
            </a:r>
            <a:r>
              <a:rPr lang="en-US" sz="1100" i="1" dirty="0"/>
              <a:t>work.</a:t>
            </a:r>
          </a:p>
          <a:p>
            <a:pPr marL="0" indent="0">
              <a:buNone/>
            </a:pPr>
            <a:endParaRPr lang="en-US" sz="800" dirty="0"/>
          </a:p>
        </p:txBody>
      </p:sp>
    </p:spTree>
    <p:extLst>
      <p:ext uri="{BB962C8B-B14F-4D97-AF65-F5344CB8AC3E}">
        <p14:creationId xmlns:p14="http://schemas.microsoft.com/office/powerpoint/2010/main" val="86870271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066800"/>
            <a:ext cx="8229600" cy="1341438"/>
          </a:xfrm>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400" b="1" i="1" dirty="0"/>
              <a:t>Question 4</a:t>
            </a:r>
          </a:p>
          <a:p>
            <a:pPr marL="0" indent="0">
              <a:buNone/>
            </a:pPr>
            <a:r>
              <a:rPr lang="en-US" sz="2000" i="1" dirty="0"/>
              <a:t>Which statement is true about the comics?</a:t>
            </a:r>
          </a:p>
          <a:p>
            <a:r>
              <a:rPr lang="en-US" sz="2000" b="1" i="1" dirty="0"/>
              <a:t>Option A</a:t>
            </a:r>
            <a:r>
              <a:rPr lang="en-US" sz="2000" i="1" dirty="0"/>
              <a:t>:      The comics appeal to all kinds of people and enjoy a lower readership on the whole</a:t>
            </a:r>
          </a:p>
          <a:p>
            <a:r>
              <a:rPr lang="en-US" sz="2000" b="1" i="1" dirty="0"/>
              <a:t>Option B</a:t>
            </a:r>
            <a:r>
              <a:rPr lang="en-US" sz="2000" i="1" dirty="0"/>
              <a:t>:      The comics appeal to some kinds of people and enjoy a higher readership on the whole</a:t>
            </a:r>
          </a:p>
          <a:p>
            <a:r>
              <a:rPr lang="en-US" sz="2000" b="1" i="1" dirty="0"/>
              <a:t>Option C</a:t>
            </a:r>
            <a:r>
              <a:rPr lang="en-US" sz="2000" i="1" dirty="0"/>
              <a:t>:      The comics appeal to all kinds of people and enjoy a higher readership on the whole</a:t>
            </a:r>
          </a:p>
          <a:p>
            <a:r>
              <a:rPr lang="en-US" sz="2000" b="1" i="1" dirty="0"/>
              <a:t>Option D</a:t>
            </a:r>
            <a:r>
              <a:rPr lang="en-US" sz="2000" i="1" dirty="0"/>
              <a:t>:      The comics appeal to all kinds of people but do not enjoy a higher readership on the whole</a:t>
            </a:r>
            <a:endParaRPr lang="en-US" sz="2400" i="1" dirty="0"/>
          </a:p>
          <a:p>
            <a:pPr marL="0" indent="0">
              <a:buNone/>
            </a:pPr>
            <a:r>
              <a:rPr lang="en-US" sz="2400" b="1" dirty="0"/>
              <a:t>Answer:</a:t>
            </a:r>
          </a:p>
          <a:p>
            <a:pPr marL="0" indent="0">
              <a:buNone/>
            </a:pPr>
            <a:r>
              <a:rPr lang="en-US" sz="2400" b="1" dirty="0"/>
              <a:t>Option c is correct.</a:t>
            </a:r>
            <a:endParaRPr lang="en-US" sz="2400" dirty="0"/>
          </a:p>
          <a:p>
            <a:pPr marL="0" indent="0">
              <a:buNone/>
            </a:pPr>
            <a:r>
              <a:rPr lang="en-US" sz="2200" i="1" dirty="0"/>
              <a:t>The comics appeal to all kinds of people and enjoy a higher readership on the whole</a:t>
            </a:r>
          </a:p>
          <a:p>
            <a:pPr marL="0" indent="0">
              <a:buNone/>
            </a:pPr>
            <a:endParaRPr lang="en-US" sz="2400" dirty="0"/>
          </a:p>
          <a:p>
            <a:endParaRPr lang="en-US" dirty="0"/>
          </a:p>
        </p:txBody>
      </p:sp>
    </p:spTree>
    <p:extLst>
      <p:ext uri="{BB962C8B-B14F-4D97-AF65-F5344CB8AC3E}">
        <p14:creationId xmlns:p14="http://schemas.microsoft.com/office/powerpoint/2010/main" val="335231611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8229600" cy="1143000"/>
          </a:xfrm>
        </p:spPr>
        <p:txBody>
          <a:bodyPr>
            <a:normAutofit/>
          </a:bodyPr>
          <a:lstStyle/>
          <a:p>
            <a:r>
              <a:rPr lang="en-US" sz="4000" b="1" i="1" dirty="0"/>
              <a:t>“</a:t>
            </a:r>
            <a:r>
              <a:rPr lang="en-US" sz="4000" b="1" i="1" dirty="0" err="1"/>
              <a:t>Shakeel</a:t>
            </a:r>
            <a:r>
              <a:rPr lang="en-US" sz="4000" b="1" i="1" dirty="0"/>
              <a:t> Ahmad__48237”</a:t>
            </a:r>
          </a:p>
        </p:txBody>
      </p:sp>
    </p:spTree>
    <p:extLst>
      <p:ext uri="{BB962C8B-B14F-4D97-AF65-F5344CB8AC3E}">
        <p14:creationId xmlns:p14="http://schemas.microsoft.com/office/powerpoint/2010/main" val="305728621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Group name:</a:t>
            </a:r>
            <a:br>
              <a:rPr lang="en-US" b="1" i="1" dirty="0"/>
            </a:br>
            <a:r>
              <a:rPr lang="en-US" b="1" i="1" dirty="0"/>
              <a:t>“</a:t>
            </a:r>
            <a:r>
              <a:rPr lang="en-US" b="1" i="1" u="sng" dirty="0"/>
              <a:t>Gladiators</a:t>
            </a:r>
            <a:r>
              <a:rPr lang="en-US" u="sng"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i="1" u="sng" dirty="0">
                <a:effectLst>
                  <a:outerShdw blurRad="38100" dist="38100" dir="2700000" algn="tl">
                    <a:srgbClr val="000000">
                      <a:alpha val="43137"/>
                    </a:srgbClr>
                  </a:outerShdw>
                </a:effectLst>
              </a:rPr>
              <a:t>From:</a:t>
            </a:r>
          </a:p>
          <a:p>
            <a:pPr marL="0" indent="0">
              <a:buNone/>
            </a:pPr>
            <a:r>
              <a:rPr lang="en-US" b="1" i="1" u="sng" dirty="0">
                <a:effectLst>
                  <a:outerShdw blurRad="38100" dist="38100" dir="2700000" algn="tl">
                    <a:srgbClr val="000000">
                      <a:alpha val="43137"/>
                    </a:srgbClr>
                  </a:outerShdw>
                </a:effectLst>
              </a:rPr>
              <a:t>Group members</a:t>
            </a:r>
            <a:r>
              <a:rPr lang="en-US" dirty="0"/>
              <a:t>:</a:t>
            </a:r>
          </a:p>
          <a:p>
            <a:r>
              <a:rPr lang="en-US" sz="2400" i="1" dirty="0"/>
              <a:t>Sufyan Ashraf    48634.</a:t>
            </a:r>
          </a:p>
          <a:p>
            <a:r>
              <a:rPr lang="en-US" sz="2400" i="1" dirty="0"/>
              <a:t>Abdullah     48533.</a:t>
            </a:r>
          </a:p>
          <a:p>
            <a:r>
              <a:rPr lang="en-US" sz="2400" i="1" dirty="0" err="1"/>
              <a:t>Muneeb</a:t>
            </a:r>
            <a:r>
              <a:rPr lang="en-US" sz="2400" i="1" dirty="0"/>
              <a:t> </a:t>
            </a:r>
            <a:r>
              <a:rPr lang="en-US" sz="2400" i="1" dirty="0" err="1"/>
              <a:t>Asif</a:t>
            </a:r>
            <a:r>
              <a:rPr lang="en-US" sz="2400" i="1" dirty="0"/>
              <a:t>     48969.</a:t>
            </a:r>
          </a:p>
          <a:p>
            <a:r>
              <a:rPr lang="en-US" sz="2400" i="1" dirty="0" err="1"/>
              <a:t>Maaz</a:t>
            </a:r>
            <a:r>
              <a:rPr lang="en-US" sz="2400" i="1" dirty="0"/>
              <a:t> Hassan </a:t>
            </a:r>
            <a:r>
              <a:rPr lang="en-US" sz="2400" i="1" dirty="0" err="1"/>
              <a:t>Waheed</a:t>
            </a:r>
            <a:r>
              <a:rPr lang="en-US" sz="2400" i="1" dirty="0"/>
              <a:t>     47553.</a:t>
            </a:r>
          </a:p>
          <a:p>
            <a:r>
              <a:rPr lang="en-US" sz="2400" i="1" dirty="0"/>
              <a:t>Abdullah </a:t>
            </a:r>
            <a:r>
              <a:rPr lang="en-US" sz="2400" i="1" dirty="0" err="1"/>
              <a:t>Liaqat</a:t>
            </a:r>
            <a:r>
              <a:rPr lang="en-US" sz="2400" i="1" dirty="0"/>
              <a:t>       48273.</a:t>
            </a:r>
          </a:p>
          <a:p>
            <a:r>
              <a:rPr lang="en-US" sz="2400" i="1" dirty="0" err="1"/>
              <a:t>Hamza</a:t>
            </a:r>
            <a:r>
              <a:rPr lang="en-US" sz="2400" i="1" dirty="0"/>
              <a:t> </a:t>
            </a:r>
            <a:r>
              <a:rPr lang="en-US" sz="2400" i="1" dirty="0" err="1"/>
              <a:t>manzoor</a:t>
            </a:r>
            <a:r>
              <a:rPr lang="en-US" sz="2400" i="1" dirty="0"/>
              <a:t> 48530.</a:t>
            </a:r>
          </a:p>
          <a:p>
            <a:r>
              <a:rPr lang="en-US" sz="2400" i="1" dirty="0" err="1"/>
              <a:t>Shakeel</a:t>
            </a:r>
            <a:r>
              <a:rPr lang="en-US" sz="2400" i="1" dirty="0"/>
              <a:t> Ahmad  48237.</a:t>
            </a:r>
          </a:p>
        </p:txBody>
      </p:sp>
    </p:spTree>
    <p:extLst>
      <p:ext uri="{BB962C8B-B14F-4D97-AF65-F5344CB8AC3E}">
        <p14:creationId xmlns:p14="http://schemas.microsoft.com/office/powerpoint/2010/main" val="2330599270"/>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t>
            </a:r>
            <a:r>
              <a:rPr lang="en-US" sz="4000" b="1" i="1" u="sng" dirty="0">
                <a:effectLst>
                  <a:outerShdw blurRad="38100" dist="38100" dir="2700000" algn="tl">
                    <a:srgbClr val="000000">
                      <a:alpha val="43137"/>
                    </a:srgbClr>
                  </a:outerShdw>
                </a:effectLst>
              </a:rPr>
              <a:t>Multiple choice type</a:t>
            </a:r>
            <a:r>
              <a:rPr lang="en-US" sz="4000" b="1" i="1" u="sng" dirty="0"/>
              <a:t>”:</a:t>
            </a:r>
            <a:endParaRPr lang="en-US" b="1" i="1" u="sng" dirty="0"/>
          </a:p>
        </p:txBody>
      </p:sp>
      <p:sp>
        <p:nvSpPr>
          <p:cNvPr id="3" name="Content Placeholder 2"/>
          <p:cNvSpPr>
            <a:spLocks noGrp="1"/>
          </p:cNvSpPr>
          <p:nvPr>
            <p:ph idx="1"/>
          </p:nvPr>
        </p:nvSpPr>
        <p:spPr/>
        <p:txBody>
          <a:bodyPr>
            <a:normAutofit fontScale="40000" lnSpcReduction="20000"/>
          </a:bodyPr>
          <a:lstStyle/>
          <a:p>
            <a:r>
              <a:rPr lang="en-US" sz="3400" b="1" i="1" dirty="0">
                <a:effectLst>
                  <a:outerShdw blurRad="38100" dist="38100" dir="2700000" algn="tl">
                    <a:srgbClr val="000000">
                      <a:alpha val="43137"/>
                    </a:srgbClr>
                  </a:outerShdw>
                </a:effectLst>
              </a:rPr>
              <a:t>Passage 2:</a:t>
            </a:r>
          </a:p>
          <a:p>
            <a:pPr marL="0" indent="0">
              <a:buNone/>
            </a:pPr>
            <a:r>
              <a:rPr lang="en-US" sz="2900" i="1" dirty="0"/>
              <a:t>A new discovery has prompted astronomers to rethink one of their most basic assumptions regarding the types of solar systems that can support life .</a:t>
            </a:r>
          </a:p>
          <a:p>
            <a:pPr marL="0" indent="0">
              <a:buNone/>
            </a:pPr>
            <a:r>
              <a:rPr lang="en-US" sz="2900" i="1" dirty="0"/>
              <a:t>previously ,astronomers believed that any solar system containing more than one sun would produce an orbit too volatile to support an earth-like planet .</a:t>
            </a:r>
          </a:p>
          <a:p>
            <a:pPr marL="0" indent="0">
              <a:buNone/>
            </a:pPr>
            <a:r>
              <a:rPr lang="en-US" sz="2900" i="1" dirty="0"/>
              <a:t>However , recent images from the </a:t>
            </a:r>
            <a:r>
              <a:rPr lang="en-US" sz="2900" i="1" dirty="0" err="1"/>
              <a:t>kepler</a:t>
            </a:r>
            <a:r>
              <a:rPr lang="en-US" sz="2900" i="1" dirty="0"/>
              <a:t> spacecraft have uncovered evidence of a two-star system_ What astronomers call a binary system _with a stable </a:t>
            </a:r>
          </a:p>
          <a:p>
            <a:pPr marL="0" indent="0">
              <a:buNone/>
            </a:pPr>
            <a:r>
              <a:rPr lang="en-US" sz="2900" i="1" dirty="0"/>
              <a:t>orbit containing at least one planetary body.</a:t>
            </a:r>
          </a:p>
          <a:p>
            <a:pPr marL="0" indent="0">
              <a:buNone/>
            </a:pPr>
            <a:r>
              <a:rPr lang="en-US" sz="2900" i="1" dirty="0"/>
              <a:t>Using passage Answer the following Question. </a:t>
            </a:r>
          </a:p>
          <a:p>
            <a:pPr marL="0" indent="0">
              <a:buNone/>
            </a:pPr>
            <a:r>
              <a:rPr lang="en-US" sz="2900" b="1" i="1" dirty="0"/>
              <a:t>1.The target audience for this passage would most likely include</a:t>
            </a:r>
          </a:p>
          <a:p>
            <a:r>
              <a:rPr lang="en-US" sz="2900" b="1" i="1" dirty="0"/>
              <a:t>a.</a:t>
            </a:r>
            <a:r>
              <a:rPr lang="en-US" sz="2900" i="1" dirty="0"/>
              <a:t> Scientist  who wants to evaluate a peer’s recent research</a:t>
            </a:r>
          </a:p>
          <a:p>
            <a:r>
              <a:rPr lang="en-US" sz="2900" b="1" i="1" dirty="0"/>
              <a:t>b. </a:t>
            </a:r>
            <a:r>
              <a:rPr lang="en-US" sz="2900" i="1" dirty="0"/>
              <a:t>Dentist who has a general interest in science and astronomy </a:t>
            </a:r>
          </a:p>
          <a:p>
            <a:r>
              <a:rPr lang="en-US" sz="2900" b="1" i="1" dirty="0"/>
              <a:t>c.</a:t>
            </a:r>
            <a:r>
              <a:rPr lang="en-US" sz="2900" i="1" dirty="0"/>
              <a:t> Third grade student who is learning the basics of astronomy </a:t>
            </a:r>
          </a:p>
          <a:p>
            <a:r>
              <a:rPr lang="en-US" sz="2900" b="1" i="1" dirty="0"/>
              <a:t>d.</a:t>
            </a:r>
            <a:r>
              <a:rPr lang="en-US" sz="2900" i="1" dirty="0"/>
              <a:t> Government official who is assessing the success of the </a:t>
            </a:r>
            <a:r>
              <a:rPr lang="en-US" sz="2900" i="1" dirty="0" err="1"/>
              <a:t>Kepler</a:t>
            </a:r>
            <a:r>
              <a:rPr lang="en-US" sz="2900" i="1" dirty="0"/>
              <a:t> project </a:t>
            </a:r>
          </a:p>
        </p:txBody>
      </p:sp>
    </p:spTree>
    <p:extLst>
      <p:ext uri="{BB962C8B-B14F-4D97-AF65-F5344CB8AC3E}">
        <p14:creationId xmlns:p14="http://schemas.microsoft.com/office/powerpoint/2010/main" val="3968594087"/>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143000"/>
          </a:xfrm>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sz="2900" b="1" i="1" dirty="0"/>
              <a:t>2.As used in the passage , it can be inferred that volatile belongs to which of the following word groups?</a:t>
            </a:r>
          </a:p>
          <a:p>
            <a:r>
              <a:rPr lang="en-US" sz="2900" b="1" i="1" dirty="0"/>
              <a:t>a. </a:t>
            </a:r>
            <a:r>
              <a:rPr lang="en-US" sz="2900" i="1" dirty="0"/>
              <a:t>Dangerous , hazardous ,troubling </a:t>
            </a:r>
          </a:p>
          <a:p>
            <a:r>
              <a:rPr lang="en-US" sz="2900" b="1" i="1" dirty="0"/>
              <a:t>b. </a:t>
            </a:r>
            <a:r>
              <a:rPr lang="en-US" sz="2900" i="1" dirty="0"/>
              <a:t>Explosive ,charged ,detonative </a:t>
            </a:r>
          </a:p>
          <a:p>
            <a:r>
              <a:rPr lang="en-US" sz="2900" b="1" i="1" dirty="0"/>
              <a:t>c. </a:t>
            </a:r>
            <a:r>
              <a:rPr lang="en-US" sz="2900" i="1" dirty="0"/>
              <a:t>Irregular ,abnormal , weird</a:t>
            </a:r>
          </a:p>
          <a:p>
            <a:r>
              <a:rPr lang="en-US" sz="2900" b="1" i="1" dirty="0"/>
              <a:t>d. </a:t>
            </a:r>
            <a:r>
              <a:rPr lang="en-US" sz="2900" i="1" dirty="0"/>
              <a:t>Unstable , unpredictable ,uneven</a:t>
            </a:r>
          </a:p>
          <a:p>
            <a:pPr marL="0" indent="0">
              <a:buNone/>
            </a:pPr>
            <a:r>
              <a:rPr lang="en-US" sz="2900" b="1" i="1" dirty="0"/>
              <a:t>3.</a:t>
            </a:r>
            <a:r>
              <a:rPr lang="en-US" sz="2900" i="1" dirty="0"/>
              <a:t> </a:t>
            </a:r>
            <a:r>
              <a:rPr lang="en-US" sz="2900" b="1" i="1" dirty="0"/>
              <a:t>Based on information presented in the passage ,it can be concluded that</a:t>
            </a:r>
          </a:p>
          <a:p>
            <a:r>
              <a:rPr lang="en-US" sz="2900" b="1" i="1" dirty="0"/>
              <a:t>a. </a:t>
            </a:r>
            <a:r>
              <a:rPr lang="en-US" sz="2900" i="1" dirty="0"/>
              <a:t>Solar systems mirror our own in order to support life </a:t>
            </a:r>
          </a:p>
          <a:p>
            <a:r>
              <a:rPr lang="en-US" sz="2900" b="1" i="1" dirty="0"/>
              <a:t>b. </a:t>
            </a:r>
            <a:r>
              <a:rPr lang="en-US" sz="2900" i="1" dirty="0"/>
              <a:t>Life likely exists outside our own solar system </a:t>
            </a:r>
          </a:p>
          <a:p>
            <a:r>
              <a:rPr lang="en-US" sz="2900" b="1" i="1" dirty="0"/>
              <a:t>c. </a:t>
            </a:r>
            <a:r>
              <a:rPr lang="en-US" sz="2900" i="1" dirty="0"/>
              <a:t>Life in solar systems other than our own is likely to be hazardous</a:t>
            </a:r>
          </a:p>
          <a:p>
            <a:r>
              <a:rPr lang="en-US" sz="2900" b="1" i="1" dirty="0"/>
              <a:t>d. </a:t>
            </a:r>
            <a:r>
              <a:rPr lang="en-US" sz="2900" i="1" dirty="0"/>
              <a:t>Binary solar systems may harbor life </a:t>
            </a:r>
          </a:p>
          <a:p>
            <a:endParaRPr lang="en-US" dirty="0"/>
          </a:p>
        </p:txBody>
      </p:sp>
    </p:spTree>
    <p:extLst>
      <p:ext uri="{BB962C8B-B14F-4D97-AF65-F5344CB8AC3E}">
        <p14:creationId xmlns:p14="http://schemas.microsoft.com/office/powerpoint/2010/main" val="184841378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14600"/>
            <a:ext cx="7772400" cy="1362075"/>
          </a:xfrm>
        </p:spPr>
        <p:txBody>
          <a:bodyPr/>
          <a:lstStyle/>
          <a:p>
            <a:r>
              <a:rPr lang="en-US" dirty="0"/>
              <a:t>“</a:t>
            </a:r>
            <a:r>
              <a:rPr lang="en-US" i="1" dirty="0">
                <a:effectLst>
                  <a:outerShdw blurRad="38100" dist="38100" dir="2700000" algn="tl">
                    <a:srgbClr val="000000">
                      <a:alpha val="43137"/>
                    </a:srgbClr>
                  </a:outerShdw>
                </a:effectLst>
              </a:rPr>
              <a:t>Group leader”</a:t>
            </a:r>
          </a:p>
        </p:txBody>
      </p:sp>
      <p:sp>
        <p:nvSpPr>
          <p:cNvPr id="3" name="Text Placeholder 2"/>
          <p:cNvSpPr>
            <a:spLocks noGrp="1"/>
          </p:cNvSpPr>
          <p:nvPr>
            <p:ph type="body" idx="1"/>
          </p:nvPr>
        </p:nvSpPr>
        <p:spPr>
          <a:xfrm>
            <a:off x="32657" y="2286000"/>
            <a:ext cx="7772400" cy="1500187"/>
          </a:xfrm>
        </p:spPr>
        <p:txBody>
          <a:bodyPr>
            <a:normAutofit/>
          </a:bodyPr>
          <a:lstStyle/>
          <a:p>
            <a:r>
              <a:rPr lang="en-US" sz="3200" b="1" i="1" dirty="0" err="1"/>
              <a:t>Sufyan</a:t>
            </a:r>
            <a:r>
              <a:rPr lang="en-US" sz="3200" b="1" i="1" dirty="0"/>
              <a:t> Ashraf__48634.</a:t>
            </a:r>
          </a:p>
        </p:txBody>
      </p:sp>
    </p:spTree>
    <p:extLst>
      <p:ext uri="{BB962C8B-B14F-4D97-AF65-F5344CB8AC3E}">
        <p14:creationId xmlns:p14="http://schemas.microsoft.com/office/powerpoint/2010/main" val="333687100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337"/>
            <a:ext cx="8229600" cy="1143000"/>
          </a:xfrm>
        </p:spPr>
        <p:txBody>
          <a:bodyPr>
            <a:normAutofit fontScale="90000"/>
          </a:bodyPr>
          <a:lstStyle/>
          <a:p>
            <a:r>
              <a:rPr lang="en-US" sz="4000" b="1" i="1" u="sng" dirty="0"/>
              <a:t>“Reading </a:t>
            </a:r>
            <a:br>
              <a:rPr lang="en-US" sz="4000" b="1" i="1" u="sng" dirty="0"/>
            </a:br>
            <a:r>
              <a:rPr lang="en-US" sz="4000" b="1" i="1" u="sng" dirty="0"/>
              <a:t>Comprehension:”</a:t>
            </a:r>
          </a:p>
        </p:txBody>
      </p:sp>
      <p:sp>
        <p:nvSpPr>
          <p:cNvPr id="3" name="Content Placeholder 2"/>
          <p:cNvSpPr>
            <a:spLocks noGrp="1"/>
          </p:cNvSpPr>
          <p:nvPr>
            <p:ph idx="1"/>
          </p:nvPr>
        </p:nvSpPr>
        <p:spPr/>
        <p:txBody>
          <a:bodyPr>
            <a:normAutofit fontScale="55000" lnSpcReduction="20000"/>
          </a:bodyPr>
          <a:lstStyle/>
          <a:p>
            <a:pPr marL="0" marR="0" indent="0">
              <a:lnSpc>
                <a:spcPct val="107000"/>
              </a:lnSpc>
              <a:spcBef>
                <a:spcPts val="0"/>
              </a:spcBef>
              <a:spcAft>
                <a:spcPts val="800"/>
              </a:spcAft>
              <a:buNone/>
            </a:pPr>
            <a:r>
              <a:rPr lang="en-US" sz="3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It consists of two words: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Reading</a:t>
            </a:r>
          </a:p>
          <a:p>
            <a:pPr marL="0" marR="0" lvl="0" indent="0">
              <a:lnSpc>
                <a:spcPct val="107000"/>
              </a:lnSpc>
              <a:spcBef>
                <a:spcPts val="0"/>
              </a:spcBef>
              <a:spcAft>
                <a:spcPts val="0"/>
              </a:spcAft>
              <a:buNone/>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3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Comprehension</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Comprehension is the ability to understand something.</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nSpc>
                <a:spcPct val="107000"/>
              </a:lnSpc>
              <a:spcBef>
                <a:spcPts val="0"/>
              </a:spcBef>
              <a:spcAft>
                <a:spcPts val="0"/>
              </a:spcAft>
              <a:buNone/>
            </a:pPr>
            <a:r>
              <a:rPr lang="en-US" sz="3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6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Reading comprehension</a:t>
            </a:r>
            <a:r>
              <a:rPr lang="en-US" sz="3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means to read a given passage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To understand a given passage or paragraph.</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To analyze the passage.  </a:t>
            </a:r>
          </a:p>
          <a:p>
            <a:pPr marL="342900" marR="0" lvl="0" indent="-342900">
              <a:lnSpc>
                <a:spcPct val="107000"/>
              </a:lnSpc>
              <a:spcBef>
                <a:spcPts val="0"/>
              </a:spcBef>
              <a:spcAft>
                <a:spcPts val="0"/>
              </a:spcAft>
              <a:buFont typeface="Wingdings" panose="05000000000000000000" pitchFamily="2" charset="2"/>
              <a:buChar char=""/>
            </a:pPr>
            <a:endParaRPr lang="en-US" sz="3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endParaRPr lang="en-US" sz="3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endParaRPr>
          </a:p>
          <a:p>
            <a:pPr marL="11430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dirty="0"/>
          </a:p>
          <a:p>
            <a:pPr marL="0" indent="0">
              <a:buNone/>
            </a:pPr>
            <a:endParaRPr lang="en-US" sz="2000" dirty="0"/>
          </a:p>
        </p:txBody>
      </p:sp>
    </p:spTree>
    <p:extLst>
      <p:ext uri="{BB962C8B-B14F-4D97-AF65-F5344CB8AC3E}">
        <p14:creationId xmlns:p14="http://schemas.microsoft.com/office/powerpoint/2010/main" val="116948302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D2B46-2C2C-4308-CEFB-1851EAC8A681}"/>
              </a:ext>
            </a:extLst>
          </p:cNvPr>
          <p:cNvSpPr>
            <a:spLocks noGrp="1"/>
          </p:cNvSpPr>
          <p:nvPr>
            <p:ph type="title"/>
          </p:nvPr>
        </p:nvSpPr>
        <p:spPr/>
        <p:txBody>
          <a:bodyPr>
            <a:normAutofit fontScale="90000"/>
          </a:bodyPr>
          <a:lstStyle/>
          <a:p>
            <a:r>
              <a:rPr lang="en-US" sz="4400" b="1" i="1" u="sng" dirty="0"/>
              <a:t>“Reading </a:t>
            </a:r>
            <a:br>
              <a:rPr lang="en-US" sz="4400" b="1" i="1" u="sng" dirty="0"/>
            </a:br>
            <a:r>
              <a:rPr lang="en-US" sz="4400" b="1" i="1" u="sng" dirty="0"/>
              <a:t>Comprehension:”</a:t>
            </a:r>
            <a:endParaRPr lang="en-US" dirty="0"/>
          </a:p>
        </p:txBody>
      </p:sp>
      <p:sp>
        <p:nvSpPr>
          <p:cNvPr id="3" name="Content Placeholder 2">
            <a:extLst>
              <a:ext uri="{FF2B5EF4-FFF2-40B4-BE49-F238E27FC236}">
                <a16:creationId xmlns:a16="http://schemas.microsoft.com/office/drawing/2014/main" xmlns="" id="{E930AB00-8DAE-1E41-5260-A3BCE7D48350}"/>
              </a:ext>
            </a:extLst>
          </p:cNvPr>
          <p:cNvSpPr>
            <a:spLocks noGrp="1"/>
          </p:cNvSpPr>
          <p:nvPr>
            <p:ph idx="1"/>
          </p:nvPr>
        </p:nvSpPr>
        <p:spPr/>
        <p:txBody>
          <a:bodyPr>
            <a:normAutofit fontScale="85000" lnSpcReduction="20000"/>
          </a:bodyPr>
          <a:lstStyle/>
          <a:p>
            <a:pPr marL="342900" marR="0" lvl="0" indent="-342900">
              <a:lnSpc>
                <a:spcPct val="107000"/>
              </a:lnSpc>
              <a:spcBef>
                <a:spcPts val="0"/>
              </a:spcBef>
              <a:spcAft>
                <a:spcPts val="0"/>
              </a:spcAft>
              <a:buFont typeface="Wingdings" panose="05000000000000000000" pitchFamily="2" charset="2"/>
              <a:buChar char=""/>
            </a:pPr>
            <a:r>
              <a:rPr lang="en-US" sz="3000" b="0" i="0" dirty="0">
                <a:solidFill>
                  <a:srgbClr val="202124"/>
                </a:solidFill>
                <a:effectLst/>
                <a:latin typeface="arial" panose="020B0604020202020204" pitchFamily="34" charset="0"/>
              </a:rPr>
              <a:t>Reading comprehension is</a:t>
            </a:r>
            <a:r>
              <a:rPr lang="en-US" sz="3000" i="0" dirty="0">
                <a:solidFill>
                  <a:srgbClr val="202124"/>
                </a:solidFill>
                <a:effectLst/>
                <a:latin typeface="arial" panose="020B0604020202020204" pitchFamily="34" charset="0"/>
              </a:rPr>
              <a:t> the ability to read text, process it and understand its meaning.</a:t>
            </a:r>
            <a:endParaRPr lang="en-US" sz="30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0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In reading comprehension</a:t>
            </a:r>
            <a:endParaRPr lang="en-US" sz="3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0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after the paragraph you are asked some questions.</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0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Questions may be in the form of MCQs.</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0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You have to read these questions</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0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After reading you have to answer these questions.</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186701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8229600" cy="1143000"/>
          </a:xfrm>
        </p:spPr>
        <p:txBody>
          <a:bodyPr>
            <a:normAutofit fontScale="90000"/>
          </a:bodyPr>
          <a:lstStyle/>
          <a:p>
            <a:r>
              <a:rPr lang="en-US" sz="4000" b="1" i="1" dirty="0"/>
              <a:t>“Abdullah     48533”</a:t>
            </a:r>
            <a:r>
              <a:rPr lang="en-US" sz="4000" i="1" dirty="0"/>
              <a:t/>
            </a:r>
            <a:br>
              <a:rPr lang="en-US" sz="4000" i="1" dirty="0"/>
            </a:br>
            <a:endParaRPr lang="en-US" sz="4000" dirty="0"/>
          </a:p>
        </p:txBody>
      </p:sp>
    </p:spTree>
    <p:extLst>
      <p:ext uri="{BB962C8B-B14F-4D97-AF65-F5344CB8AC3E}">
        <p14:creationId xmlns:p14="http://schemas.microsoft.com/office/powerpoint/2010/main" val="328139717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b="1" i="1" dirty="0"/>
              <a:t>Techniques to understand a paragraph:</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a:p>
          <a:p>
            <a:pPr marL="0" indent="0">
              <a:buNone/>
            </a:pPr>
            <a:r>
              <a:rPr lang="en-US" dirty="0"/>
              <a:t>To understand a paragraph we use techniques of scanning and skimming:</a:t>
            </a:r>
          </a:p>
          <a:p>
            <a:pPr>
              <a:buClr>
                <a:schemeClr val="tx1"/>
              </a:buClr>
              <a:buFont typeface="Wingdings" pitchFamily="2" charset="2"/>
              <a:buChar char="§"/>
            </a:pPr>
            <a:r>
              <a:rPr lang="en-US" b="1" dirty="0"/>
              <a:t>Scanning</a:t>
            </a:r>
            <a:r>
              <a:rPr lang="en-US" dirty="0"/>
              <a:t> is a reading technique in which scanning you have a question in your mind and you read a passage only to find the answer, ignoring unrelated information.</a:t>
            </a:r>
          </a:p>
          <a:p>
            <a:pPr>
              <a:buClr>
                <a:schemeClr val="tx1"/>
              </a:buClr>
              <a:buFont typeface="Wingdings" pitchFamily="2" charset="2"/>
              <a:buChar char="§"/>
            </a:pPr>
            <a:r>
              <a:rPr lang="en-US" b="1" dirty="0"/>
              <a:t>Skimming </a:t>
            </a:r>
            <a:r>
              <a:rPr lang="en-US" dirty="0"/>
              <a:t>is the a technique of fast reading in which we read the text for gathering the basic idea about that text</a:t>
            </a:r>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a:buClr>
                <a:schemeClr val="tx1"/>
              </a:buClr>
              <a:buFont typeface="Wingdings" pitchFamily="2" charset="2"/>
              <a:buChar char="§"/>
            </a:pPr>
            <a:endParaRPr lang="en-US" dirty="0"/>
          </a:p>
          <a:p>
            <a:pPr marL="0" indent="0">
              <a:buClr>
                <a:schemeClr val="tx1"/>
              </a:buClr>
              <a:buNone/>
            </a:pPr>
            <a:endParaRPr lang="en-US" dirty="0"/>
          </a:p>
        </p:txBody>
      </p:sp>
    </p:spTree>
    <p:extLst>
      <p:ext uri="{BB962C8B-B14F-4D97-AF65-F5344CB8AC3E}">
        <p14:creationId xmlns:p14="http://schemas.microsoft.com/office/powerpoint/2010/main" val="313978111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noAutofit/>
          </a:bodyPr>
          <a:lstStyle/>
          <a:p>
            <a:r>
              <a:rPr lang="en-US" sz="4000" b="1" i="1" dirty="0"/>
              <a:t>“</a:t>
            </a:r>
            <a:r>
              <a:rPr lang="en-US" sz="4000" b="1" i="1" dirty="0" err="1"/>
              <a:t>Maaz</a:t>
            </a:r>
            <a:r>
              <a:rPr lang="en-US" sz="4000" b="1" i="1" dirty="0"/>
              <a:t> Hassan Waheed__47553”</a:t>
            </a:r>
          </a:p>
        </p:txBody>
      </p:sp>
    </p:spTree>
    <p:extLst>
      <p:ext uri="{BB962C8B-B14F-4D97-AF65-F5344CB8AC3E}">
        <p14:creationId xmlns:p14="http://schemas.microsoft.com/office/powerpoint/2010/main" val="246914365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b="1" i="1" u="sng" dirty="0"/>
              <a:t>“Advantages of reading comprehension”: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i="1" dirty="0"/>
              <a:t> </a:t>
            </a:r>
            <a:r>
              <a:rPr lang="en-US" sz="2400" i="1" dirty="0"/>
              <a:t>Some Advantages of reading comprehension are:</a:t>
            </a:r>
          </a:p>
          <a:p>
            <a:r>
              <a:rPr lang="en-US" sz="2000" i="1" dirty="0"/>
              <a:t>Development of higher academic self-confidence</a:t>
            </a:r>
          </a:p>
          <a:p>
            <a:r>
              <a:rPr lang="en-US" sz="2000" i="1" dirty="0"/>
              <a:t>Improved writing skills</a:t>
            </a:r>
          </a:p>
          <a:p>
            <a:r>
              <a:rPr lang="en-US" sz="2000" i="1" dirty="0"/>
              <a:t>Improving the overall reading ability</a:t>
            </a:r>
          </a:p>
          <a:p>
            <a:r>
              <a:rPr lang="en-US" sz="2000" i="1" dirty="0"/>
              <a:t>Developing critical thinking and analytical skills</a:t>
            </a:r>
          </a:p>
          <a:p>
            <a:r>
              <a:rPr lang="en-US" sz="2000" i="1" dirty="0"/>
              <a:t>Promoting mental stimulation and growth</a:t>
            </a:r>
          </a:p>
          <a:p>
            <a:r>
              <a:rPr lang="en-US" sz="2000" i="1" dirty="0"/>
              <a:t> Improved problem-solving skills</a:t>
            </a:r>
          </a:p>
          <a:p>
            <a:r>
              <a:rPr lang="en-US" sz="2000" i="1" dirty="0"/>
              <a:t>Increasing empathy and understanding</a:t>
            </a:r>
          </a:p>
          <a:p>
            <a:r>
              <a:rPr lang="en-US" sz="2000" i="1" dirty="0"/>
              <a:t> Improving memory and recall</a:t>
            </a:r>
          </a:p>
          <a:p>
            <a:r>
              <a:rPr lang="en-US" sz="2000" i="1" dirty="0"/>
              <a:t> Enhancing concentration and focus</a:t>
            </a:r>
          </a:p>
          <a:p>
            <a:pPr marL="0" indent="0">
              <a:buNone/>
            </a:pPr>
            <a:endParaRPr lang="en-US" sz="2400" dirty="0"/>
          </a:p>
          <a:p>
            <a:endParaRPr lang="en-US" sz="2400" dirty="0"/>
          </a:p>
          <a:p>
            <a:endParaRPr lang="en-US" dirty="0"/>
          </a:p>
        </p:txBody>
      </p:sp>
    </p:spTree>
    <p:extLst>
      <p:ext uri="{BB962C8B-B14F-4D97-AF65-F5344CB8AC3E}">
        <p14:creationId xmlns:p14="http://schemas.microsoft.com/office/powerpoint/2010/main" val="627094796"/>
      </p:ext>
    </p:extLst>
  </p:cSld>
  <p:clrMapOvr>
    <a:masterClrMapping/>
  </p:clrMapOvr>
  <p:transition spd="slow">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209</TotalTime>
  <Words>843</Words>
  <Application>Microsoft Office PowerPoint</Application>
  <PresentationFormat>On-screen Show (4:3)</PresentationFormat>
  <Paragraphs>166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“English (composition &amp; comprehension)” </vt:lpstr>
      <vt:lpstr>Group name: “Gladiators”</vt:lpstr>
      <vt:lpstr>“Group leader”</vt:lpstr>
      <vt:lpstr>“Reading  Comprehension:”</vt:lpstr>
      <vt:lpstr>“Reading  Comprehension:”</vt:lpstr>
      <vt:lpstr>“Abdullah     48533” </vt:lpstr>
      <vt:lpstr>Techniques to understand a paragraph: </vt:lpstr>
      <vt:lpstr>“Maaz Hassan Waheed__47553”</vt:lpstr>
      <vt:lpstr>“Advantages of reading comprehension”: </vt:lpstr>
      <vt:lpstr>“Disadvantages  of reading comprehension:” </vt:lpstr>
      <vt:lpstr>“Abdullah Liaqat__48273”</vt:lpstr>
      <vt:lpstr>Guidelines:</vt:lpstr>
      <vt:lpstr>“Muneeb Asif __48969”</vt:lpstr>
      <vt:lpstr>PowerPoint Presentation</vt:lpstr>
      <vt:lpstr>“Hamza Manzoor__48530”</vt:lpstr>
      <vt:lpstr>“Examples to be solve:”</vt:lpstr>
      <vt:lpstr>PowerPoint Presentation</vt:lpstr>
      <vt:lpstr>PowerPoint Presentation</vt:lpstr>
      <vt:lpstr>“Shakeel Ahmad__48237”</vt:lpstr>
      <vt:lpstr>“Multiple choice type”: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(composition &amp; comprehension)</dc:title>
  <dc:creator>HAMZA</dc:creator>
  <cp:lastModifiedBy>HAMZA</cp:lastModifiedBy>
  <cp:revision>18</cp:revision>
  <dcterms:created xsi:type="dcterms:W3CDTF">2023-02-06T14:44:56Z</dcterms:created>
  <dcterms:modified xsi:type="dcterms:W3CDTF">2023-02-06T19:37:46Z</dcterms:modified>
</cp:coreProperties>
</file>