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7"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2" r:id="rId15"/>
    <p:sldId id="301" r:id="rId16"/>
    <p:sldId id="269" r:id="rId17"/>
    <p:sldId id="270" r:id="rId18"/>
    <p:sldId id="271" r:id="rId19"/>
    <p:sldId id="272" r:id="rId20"/>
    <p:sldId id="273" r:id="rId21"/>
    <p:sldId id="274" r:id="rId22"/>
    <p:sldId id="304" r:id="rId23"/>
    <p:sldId id="30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305"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00" r:id="rId50"/>
    <p:sldId id="299" r:id="rId51"/>
  </p:sldIdLst>
  <p:sldSz cx="9144000" cy="5143500" type="screen16x9"/>
  <p:notesSz cx="6858000" cy="9144000"/>
  <p:embeddedFontLst>
    <p:embeddedFont>
      <p:font typeface="Stencil" panose="040409050D0802020404" pitchFamily="82" charset="0"/>
      <p:regular r:id="rId53"/>
    </p:embeddedFont>
    <p:embeddedFont>
      <p:font typeface="Tw Cen MT" panose="020B0602020104020603" pitchFamily="34" charset="0"/>
      <p:regular r:id="rId54"/>
      <p:bold r:id="rId55"/>
      <p:italic r:id="rId56"/>
      <p:boldItalic r:id="rId57"/>
    </p:embeddedFont>
    <p:embeddedFont>
      <p:font typeface="Tw Cen MT Condensed" panose="020B0606020104020203" pitchFamily="34" charset="0"/>
      <p:regular r:id="rId58"/>
      <p:bold r:id="rId59"/>
    </p:embeddedFont>
    <p:embeddedFont>
      <p:font typeface="Wingdings 3" panose="05040102010807070707" pitchFamily="18" charset="2"/>
      <p:regular r:id="rId6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91DCFC-E82C-402B-8869-9DB6B0513D95}">
  <a:tblStyle styleId="{3291DCFC-E82C-402B-8869-9DB6B0513D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8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3323bdfc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3323bdf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34bae32d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34bae32d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34bae32d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34bae32d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3323bdfc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3323bdfc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396db7d8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396db7d8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396db7d8b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396db7d8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396db7d8b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396db7d8b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396db7d8b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396db7d8b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396db7d8b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396db7d8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396db7d8b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396db7d8b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3323bdf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3323bdf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396db7d8b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396db7d8b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96db7d8b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96db7d8b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396db7d8b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396db7d8b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396db7d8b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396db7d8b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34bae32d9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34bae32d9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34bae32d9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34bae32d9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34bae32d9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34bae32d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34bae32d9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34bae32d9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3675e0a0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3675e0a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396db7d8b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396db7d8b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3323bdfc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3323bdf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34bae32d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34bae32d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3675e0a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3675e0a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34bae32d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34bae32d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34bae32d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34bae32d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3323bdfc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3323bdfc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7412684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7412684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374126847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374126847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37412684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37412684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374126847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374126847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374126847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37412684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323bdfc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323bdfc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3323bdfc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3323bdfc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374126847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374126847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374126847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374126847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374126847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374126847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3323bdfc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3323bdfc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3323bdfc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3323bdfc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3323bdf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3323bdf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34bae32d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34bae32d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34bae32d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34bae32d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34bae32d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34bae32d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315192"/>
            <a:ext cx="9141714" cy="2846623"/>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7084365" y="-724094"/>
            <a:ext cx="10288" cy="4869915"/>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8862405" cy="3429003"/>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1733432" y="-725286"/>
            <a:ext cx="10287" cy="4927721"/>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2389895" y="-715313"/>
            <a:ext cx="10287" cy="4859627"/>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3022285" y="-715312"/>
            <a:ext cx="10287" cy="4859627"/>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3654674" y="-715312"/>
            <a:ext cx="10287" cy="4859627"/>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4287065" y="-715312"/>
            <a:ext cx="10287" cy="4859626"/>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4919454" y="-715313"/>
            <a:ext cx="10287" cy="4859627"/>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5551843" y="-708039"/>
            <a:ext cx="10288" cy="4859627"/>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6184233" y="-715313"/>
            <a:ext cx="10287" cy="4859627"/>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6816624" y="-715312"/>
            <a:ext cx="10288" cy="4859627"/>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7434672" y="-680697"/>
            <a:ext cx="10287" cy="4819072"/>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7750869" y="82666"/>
            <a:ext cx="10288" cy="3924736"/>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8067063" y="846028"/>
            <a:ext cx="10287" cy="3030403"/>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8383259" y="1609390"/>
            <a:ext cx="10287" cy="2136068"/>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8699455" y="2372752"/>
            <a:ext cx="10286" cy="1241733"/>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9015652" y="3136120"/>
            <a:ext cx="10286" cy="347392"/>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152458" y="-70424"/>
            <a:ext cx="10287" cy="456051"/>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468653" y="-201397"/>
            <a:ext cx="10287" cy="1350386"/>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784847" y="-332369"/>
            <a:ext cx="10287" cy="2244719"/>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101042" y="-463341"/>
            <a:ext cx="10287" cy="3139053"/>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417237" y="-594312"/>
            <a:ext cx="10287" cy="4033387"/>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1552927" y="-337657"/>
            <a:ext cx="10287" cy="4417175"/>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236732" y="425708"/>
            <a:ext cx="10287" cy="352283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920537" y="1189068"/>
            <a:ext cx="10287" cy="2628506"/>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604343" y="1952431"/>
            <a:ext cx="10287" cy="1734170"/>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288149" y="2715793"/>
            <a:ext cx="10287" cy="839837"/>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028885" y="-715312"/>
            <a:ext cx="10287" cy="4859625"/>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3293664" y="-715312"/>
            <a:ext cx="10287" cy="4859625"/>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4558444" y="-715312"/>
            <a:ext cx="10287" cy="4859626"/>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5187196" y="-724093"/>
            <a:ext cx="10287" cy="4869914"/>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5819586" y="-724093"/>
            <a:ext cx="10288" cy="4869914"/>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6451975" y="-724093"/>
            <a:ext cx="10287" cy="4869914"/>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7566726" y="-661951"/>
            <a:ext cx="10287" cy="4445573"/>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7882922" y="-530978"/>
            <a:ext cx="10287" cy="3551239"/>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8199116" y="-400007"/>
            <a:ext cx="10287" cy="2656905"/>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8515311" y="-269034"/>
            <a:ext cx="10287" cy="1762571"/>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8831506" y="-138063"/>
            <a:ext cx="10287" cy="868238"/>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2657638" y="-724093"/>
            <a:ext cx="10287" cy="4869914"/>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3922417" y="-724094"/>
            <a:ext cx="10287" cy="4869915"/>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483207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534037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11581" y="193736"/>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28309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04064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167255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230445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293636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356826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420017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91525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154741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17957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281173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344389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407605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470821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609588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660469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546398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597253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735969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786901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672779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723685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8623508"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799160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8501175" y="27439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40874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499838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248774"/>
            <a:ext cx="70457" cy="3180227"/>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57504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20695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183885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247076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310266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373457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436647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626219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563028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752600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689409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8789813"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815790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4515886"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72445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35636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198826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262017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325207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388398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577969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514779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704350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641160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8307316"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767541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9255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8820002" y="514184"/>
            <a:ext cx="446835" cy="201161"/>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531499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25975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89165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152356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15546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278737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341927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405118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468308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657880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594689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784261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721070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9106419" y="569139"/>
            <a:ext cx="37582" cy="2653825"/>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847451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4630509"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839080"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47098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102890"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273479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3366700"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3998605"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5894320"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5262415"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7158130"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652622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8421939"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779003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0717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8931463" y="3693"/>
            <a:ext cx="223914" cy="201161"/>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259749" y="-7683"/>
            <a:ext cx="127314" cy="63656"/>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891654" y="-7683"/>
            <a:ext cx="127314" cy="63656"/>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1523560" y="-7683"/>
            <a:ext cx="7620440" cy="63656"/>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483207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534037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11581" y="827860"/>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28309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04064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167255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230445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293636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356826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420017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91525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154741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17957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281173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344389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407605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470821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609588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660469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546398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597253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735969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786901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672779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723685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8623508"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799160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8501175" y="908517"/>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40874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499838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57504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20695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183885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247076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310266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373457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436647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626219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563028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752600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689409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8789813"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815790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4515886"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72445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35636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198826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262017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325207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388398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577969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514779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704350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641160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8307316"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767541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9255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8820002" y="1148309"/>
            <a:ext cx="446836" cy="201161"/>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531499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25975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89165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152356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15546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278737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341927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405118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468308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657880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594689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784261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721070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847451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483207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534037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11581" y="1459808"/>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28309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04064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167255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230445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293636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356826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420017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91525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154741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17957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281173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344389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407605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470821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609588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660469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546398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597253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735969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786901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672779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723685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8623508"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799160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8501175" y="1540465"/>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40874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499838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57504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20695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183885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247076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310266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373457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436647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626219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563028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752600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689409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8789813"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815790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4515886"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72445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35636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198826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262017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325207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388398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577969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514779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704350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641160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8307316"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767541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9255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8820002" y="1780255"/>
            <a:ext cx="446835" cy="201161"/>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531499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25975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89165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152356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15546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278737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341927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405118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468308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657880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594689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784261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721070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847451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483207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534037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11581" y="2096312"/>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28309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04064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167255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230445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293636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356826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420017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91525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154741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17957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281173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344389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407605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470821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609588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660469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546398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597253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735969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786901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672779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723685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8623508"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799160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8501175" y="2176969"/>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40874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499838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57504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20695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183885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247076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310266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373457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436647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626219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563028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752600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689409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8789813"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815790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4515886"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72445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35636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198826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262017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325207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388398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577969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514779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704350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641160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8307316"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767541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9255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8820002" y="2417948"/>
            <a:ext cx="446836" cy="201161"/>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531499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25975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89165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152356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15546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278737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341927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405118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468308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657880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594689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784261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721070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847451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483207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534037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11581" y="2729446"/>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28309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04064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167255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230445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293636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356826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420017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91525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154741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17957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281173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344389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407605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470821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609588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660469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546398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597253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735969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786901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672779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723685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8623508"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799160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8501175" y="2810103"/>
            <a:ext cx="75011" cy="75011"/>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40874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499838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57504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20695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183885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247076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310266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373457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436647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626219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563028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752600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689409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8789813"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815790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4515886"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72445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35636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198826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262017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325207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388398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577969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514779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704350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641160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8307316"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767541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9255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8820002" y="3052452"/>
            <a:ext cx="446836" cy="201161"/>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531499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25975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89165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152356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15546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278737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341927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405118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468308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657880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594689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784261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721070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847451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4977107"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17179" y="3237193"/>
            <a:ext cx="174630" cy="208987"/>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18567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1817581"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244948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3081392" y="3139272"/>
            <a:ext cx="174630" cy="40483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3713297"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4345202"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624091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5609012"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750472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6872821"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8768535"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8136631"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550037"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609465" y="3420989"/>
            <a:ext cx="8273246" cy="801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334D819-9F07-4261-B09B-9E467E5D9002}" type="datetimeFigureOut">
              <a:rPr lang="en-US" smtClean="0"/>
              <a:pPr/>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057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185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0"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190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33044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59483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4185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315192"/>
            <a:ext cx="9141714" cy="2846623"/>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7084365" y="-724094"/>
            <a:ext cx="10288" cy="4869915"/>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8862405" cy="3429003"/>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1733432" y="-725286"/>
            <a:ext cx="10287" cy="4927721"/>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2389895" y="-715313"/>
            <a:ext cx="10287" cy="4859627"/>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3022285" y="-715312"/>
            <a:ext cx="10287" cy="4859627"/>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3654674" y="-715312"/>
            <a:ext cx="10287" cy="4859627"/>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4287065" y="-715312"/>
            <a:ext cx="10287" cy="4859626"/>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4919454" y="-715313"/>
            <a:ext cx="10287" cy="4859627"/>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5551843" y="-708039"/>
            <a:ext cx="10288" cy="4859627"/>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6184233" y="-715313"/>
            <a:ext cx="10287" cy="4859627"/>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6816624" y="-715312"/>
            <a:ext cx="10288" cy="4859627"/>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7434672" y="-680697"/>
            <a:ext cx="10287" cy="4819072"/>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7750869" y="82666"/>
            <a:ext cx="10288" cy="3924736"/>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8067063" y="846028"/>
            <a:ext cx="10287" cy="3030403"/>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8383259" y="1609390"/>
            <a:ext cx="10287" cy="2136068"/>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8699455" y="2372752"/>
            <a:ext cx="10286" cy="1241733"/>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9015652" y="3136120"/>
            <a:ext cx="10286" cy="347392"/>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152458" y="-70424"/>
            <a:ext cx="10287" cy="456051"/>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468653" y="-201397"/>
            <a:ext cx="10287" cy="1350386"/>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784847" y="-332369"/>
            <a:ext cx="10287" cy="2244719"/>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101042" y="-463341"/>
            <a:ext cx="10287" cy="3139053"/>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417237" y="-594312"/>
            <a:ext cx="10287" cy="4033387"/>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1552927" y="-337657"/>
            <a:ext cx="10287" cy="4417175"/>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236732" y="425708"/>
            <a:ext cx="10287" cy="352283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920537" y="1189068"/>
            <a:ext cx="10287" cy="2628506"/>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604343" y="1952431"/>
            <a:ext cx="10287" cy="1734170"/>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288149" y="2715793"/>
            <a:ext cx="10287" cy="839837"/>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028885" y="-715312"/>
            <a:ext cx="10287" cy="4859625"/>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3293664" y="-715312"/>
            <a:ext cx="10287" cy="4859625"/>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4558444" y="-715312"/>
            <a:ext cx="10287" cy="4859626"/>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5187196" y="-724093"/>
            <a:ext cx="10287" cy="4869914"/>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5819586" y="-724093"/>
            <a:ext cx="10288" cy="4869914"/>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6451975" y="-724093"/>
            <a:ext cx="10287" cy="4869914"/>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7566726" y="-661951"/>
            <a:ext cx="10287" cy="4445573"/>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7882922" y="-530978"/>
            <a:ext cx="10287" cy="3551239"/>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8199116" y="-400007"/>
            <a:ext cx="10287" cy="2656905"/>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8515311" y="-269034"/>
            <a:ext cx="10287" cy="1762571"/>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8831506" y="-138063"/>
            <a:ext cx="10287" cy="868238"/>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2657638" y="-724093"/>
            <a:ext cx="10287" cy="4869914"/>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3922417" y="-724094"/>
            <a:ext cx="10287" cy="4869915"/>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483207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11581" y="193736"/>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04064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167255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230445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293636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356826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420017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609588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546398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7359699"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672779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8623508"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799160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408744" y="8215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499838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248774"/>
            <a:ext cx="70457" cy="3180227"/>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57504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20695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183885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247076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310266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373457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436647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626219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563028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7526004"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689409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8789813"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8157909" y="24877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4515886"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72445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35636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198826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262017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325207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388398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577969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514779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7043507"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641160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8307316"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767541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92552" y="39767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8820002" y="514184"/>
            <a:ext cx="446835" cy="201161"/>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531499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25975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89165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152356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15546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278737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341927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405118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468308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657880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594689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7842610"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721070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9106419" y="569139"/>
            <a:ext cx="37582" cy="2653825"/>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8474515" y="563262"/>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4630509"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839080"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47098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102890"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273479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3366700"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3998605"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5894320"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5262415" y="-122308"/>
            <a:ext cx="230240" cy="459486"/>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7158130"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652622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8421939"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779003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07175" y="-122308"/>
            <a:ext cx="230240" cy="459486"/>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8931463" y="3693"/>
            <a:ext cx="223914" cy="201161"/>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259749" y="-7683"/>
            <a:ext cx="127314" cy="63656"/>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891654" y="-7683"/>
            <a:ext cx="127314" cy="63656"/>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1523560" y="-7683"/>
            <a:ext cx="7620440" cy="63656"/>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483207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11581" y="827860"/>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04064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167255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230445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293636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356826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420017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609588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546398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7359699"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672779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8623508"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799160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408744" y="716279"/>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499838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57504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20695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183885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247076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310266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373457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436647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626219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563028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7526004"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689409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8789813"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8157909" y="882897"/>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4515886"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72445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35636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198826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262017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325207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388398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577969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514779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7043507"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641160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8307316"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767541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92552" y="1031795"/>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8820002" y="1148309"/>
            <a:ext cx="446836" cy="201161"/>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531499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25975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89165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152356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15546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278737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341927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405118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468308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657880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594689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7842610"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721070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8474515" y="119738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483207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11581" y="1459808"/>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04064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167255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230445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293636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356826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420017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609588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546398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7359699"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672779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8623508"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799160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408744" y="1348227"/>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499838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57504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20695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183885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247076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310266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373457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436647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626219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563028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7526004"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689409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8789813"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8157909" y="1514845"/>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4515886"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72445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35636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198826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262017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325207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388398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577969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514779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7043507"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641160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8307316"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767541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92552" y="1663743"/>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8820002" y="1780255"/>
            <a:ext cx="446835" cy="201161"/>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531499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25975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89165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152356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15546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278737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341927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405118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468308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657880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594689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7842610"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721070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8474515" y="1829333"/>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483207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11581" y="2096312"/>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04064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167255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230445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293636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356826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420017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609588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546398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7359699"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672779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8623508"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799160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408744" y="1984732"/>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499838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57504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20695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183885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247076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310266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373457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436647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626219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563028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7526004"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689409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8789813"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8157909" y="2151350"/>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4515886"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72445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35636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198826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262017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325207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388398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577969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514779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7043507"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641160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8307316"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767541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92552" y="2301434"/>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8820002" y="2417948"/>
            <a:ext cx="446836" cy="201161"/>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531499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25975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89165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152356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15546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278737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341927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405118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468308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657880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594689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7842610"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721070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8474515" y="246702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483207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11581" y="2729446"/>
            <a:ext cx="459486" cy="236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04064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167255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230445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293636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356826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420017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609588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546398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7359699"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672779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8623508"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799160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408744" y="2617866"/>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499838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57504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20695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183885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247076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310266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373457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436647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626219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563028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7526004"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689409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8789813"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8157909" y="2784484"/>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4515886"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72445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35636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198826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262017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325207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388398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577969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514779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7043507"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641160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8307316"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767541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92552" y="2935938"/>
            <a:ext cx="459486" cy="459486"/>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8820002" y="3052452"/>
            <a:ext cx="446836" cy="201161"/>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531499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25975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89165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152356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15546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278737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341927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405118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468308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657880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594689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7842610"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721070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8474515" y="3101528"/>
            <a:ext cx="127313" cy="127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4977107"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17179" y="3237193"/>
            <a:ext cx="174630" cy="208987"/>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18567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1817581"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244948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3081392" y="3139272"/>
            <a:ext cx="174630" cy="40483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3713297"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4345202"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624091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5609012" y="3139272"/>
            <a:ext cx="174630" cy="40483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7504726"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6872821"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8768535"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8136631"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550037" y="3139271"/>
            <a:ext cx="174630" cy="404829"/>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609465" y="3420989"/>
            <a:ext cx="8273246" cy="801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534037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28309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91525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154741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17957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281173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344389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407605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470821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660469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597253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786901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723685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8501175" y="27439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534037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28309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91525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154741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17957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281173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344389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407605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470821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660469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597253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786901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723685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8501175" y="908517"/>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534037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28309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91525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154741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17957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281173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344389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407605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470821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660469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597253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786901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723685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8501175" y="1540465"/>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534037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28309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91525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154741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17957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281173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344389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407605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470821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660469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597253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786901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723685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8501175" y="2176969"/>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534037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28309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91525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154741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17957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281173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344389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407605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470821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660469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597253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786901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723685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8501175" y="2810103"/>
            <a:ext cx="75011" cy="75011"/>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tIns="45720" rIns="91440" bIns="4572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454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6868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3"/>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3"/>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1990"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7888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5332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6238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287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3">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a:t>
            </a:r>
            <a:r>
              <a:rPr lang="en-US" dirty="0"/>
              <a:t>to </a:t>
            </a:r>
            <a:r>
              <a:rPr lang="en-US"/>
              <a:t>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flipV="1">
            <a:off x="6290132" y="3948080"/>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82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7" y="1714500"/>
            <a:ext cx="7290053"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85081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3"/>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3"/>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3"/>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tatisticshowto.com/shrinkage-estimator/"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hyperlink" Target="https://www.statisticshowto.com/multicollinearity/" TargetMode="External"/><Relationship Id="rId4" Type="http://schemas.openxmlformats.org/officeDocument/2006/relationships/hyperlink" Target="https://www.statisticshowto.com/mea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7408" y="1228766"/>
            <a:ext cx="8260792" cy="695759"/>
          </a:xfrm>
          <a:prstGeom prst="rect">
            <a:avLst/>
          </a:prstGeom>
        </p:spPr>
        <p:txBody>
          <a:bodyPr spcFirstLastPara="1" wrap="square" lIns="91425" tIns="91425" rIns="91425" bIns="91425" anchor="b" anchorCtr="0">
            <a:noAutofit/>
          </a:bodyPr>
          <a:lstStyle/>
          <a:p>
            <a:pPr marL="0" lvl="0" indent="0" algn="ctr" rtl="0">
              <a:lnSpc>
                <a:spcPct val="115000"/>
              </a:lnSpc>
              <a:spcBef>
                <a:spcPts val="1200"/>
              </a:spcBef>
              <a:spcAft>
                <a:spcPts val="0"/>
              </a:spcAft>
              <a:buClr>
                <a:schemeClr val="dk1"/>
              </a:buClr>
              <a:buSzPts val="1100"/>
              <a:buFont typeface="Arial"/>
              <a:buNone/>
            </a:pPr>
            <a:r>
              <a:rPr lang="en" sz="4400" b="1" dirty="0">
                <a:solidFill>
                  <a:srgbClr val="002060"/>
                </a:solidFill>
                <a:latin typeface="Stencil" panose="040409050D0802020404" pitchFamily="82" charset="0"/>
                <a:ea typeface="Times New Roman"/>
                <a:cs typeface="Times New Roman"/>
                <a:sym typeface="Times New Roman"/>
              </a:rPr>
              <a:t>Housing Rate Prediction Model</a:t>
            </a:r>
            <a:endParaRPr sz="4400" b="1" dirty="0">
              <a:solidFill>
                <a:srgbClr val="002060"/>
              </a:solidFill>
              <a:latin typeface="Stencil" panose="040409050D0802020404" pitchFamily="82" charset="0"/>
              <a:ea typeface="Times New Roman"/>
              <a:cs typeface="Times New Roman"/>
              <a:sym typeface="Times New Roman"/>
            </a:endParaRPr>
          </a:p>
        </p:txBody>
      </p:sp>
      <p:sp>
        <p:nvSpPr>
          <p:cNvPr id="6" name="Google Shape;55;p13">
            <a:extLst>
              <a:ext uri="{FF2B5EF4-FFF2-40B4-BE49-F238E27FC236}">
                <a16:creationId xmlns:a16="http://schemas.microsoft.com/office/drawing/2014/main" id="{7142ECCD-E0C5-4CA6-8343-8FB6FCA25334}"/>
              </a:ext>
            </a:extLst>
          </p:cNvPr>
          <p:cNvSpPr txBox="1">
            <a:spLocks/>
          </p:cNvSpPr>
          <p:nvPr/>
        </p:nvSpPr>
        <p:spPr>
          <a:xfrm>
            <a:off x="5707380" y="3771900"/>
            <a:ext cx="3329940" cy="1267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609600" lvl="1" indent="0" algn="l">
              <a:buClr>
                <a:schemeClr val="dk1"/>
              </a:buClr>
              <a:buSzPts val="1200"/>
            </a:pPr>
            <a:r>
              <a:rPr lang="en-US" sz="1400" dirty="0">
                <a:solidFill>
                  <a:srgbClr val="002060"/>
                </a:solidFill>
                <a:latin typeface="Times New Roman"/>
                <a:ea typeface="Times New Roman"/>
                <a:cs typeface="Times New Roman"/>
                <a:sym typeface="Times New Roman"/>
              </a:rPr>
              <a:t>Deepti </a:t>
            </a:r>
            <a:r>
              <a:rPr lang="en-US" sz="1400" dirty="0" err="1">
                <a:solidFill>
                  <a:srgbClr val="002060"/>
                </a:solidFill>
                <a:latin typeface="Times New Roman"/>
                <a:ea typeface="Times New Roman"/>
                <a:cs typeface="Times New Roman"/>
                <a:sym typeface="Times New Roman"/>
              </a:rPr>
              <a:t>Sonth</a:t>
            </a:r>
            <a:r>
              <a:rPr lang="en-US" sz="1400" dirty="0">
                <a:solidFill>
                  <a:srgbClr val="002060"/>
                </a:solidFill>
                <a:latin typeface="Times New Roman"/>
                <a:ea typeface="Times New Roman"/>
                <a:cs typeface="Times New Roman"/>
                <a:sym typeface="Times New Roman"/>
              </a:rPr>
              <a:t> – 001448813</a:t>
            </a:r>
          </a:p>
          <a:p>
            <a:pPr marL="609600" lvl="1" indent="0" algn="l">
              <a:buClr>
                <a:schemeClr val="dk1"/>
              </a:buClr>
              <a:buSzPts val="1200"/>
            </a:pPr>
            <a:r>
              <a:rPr lang="en-US" sz="1400" dirty="0">
                <a:solidFill>
                  <a:srgbClr val="002060"/>
                </a:solidFill>
                <a:latin typeface="Times New Roman"/>
                <a:ea typeface="Times New Roman"/>
                <a:cs typeface="Times New Roman"/>
                <a:sym typeface="Times New Roman"/>
              </a:rPr>
              <a:t>Rajavi Mehta – 001057845</a:t>
            </a:r>
          </a:p>
          <a:p>
            <a:pPr marL="609600" lvl="1" indent="0" algn="l">
              <a:buClr>
                <a:schemeClr val="dk1"/>
              </a:buClr>
              <a:buSzPts val="1200"/>
            </a:pPr>
            <a:r>
              <a:rPr lang="en-US" sz="1400" dirty="0" err="1">
                <a:solidFill>
                  <a:srgbClr val="002060"/>
                </a:solidFill>
                <a:latin typeface="Times New Roman"/>
                <a:ea typeface="Times New Roman"/>
                <a:cs typeface="Times New Roman"/>
                <a:sym typeface="Times New Roman"/>
              </a:rPr>
              <a:t>Naqiyah</a:t>
            </a:r>
            <a:r>
              <a:rPr lang="en-US" sz="1400" dirty="0">
                <a:solidFill>
                  <a:srgbClr val="002060"/>
                </a:solidFill>
                <a:latin typeface="Times New Roman"/>
                <a:ea typeface="Times New Roman"/>
                <a:cs typeface="Times New Roman"/>
                <a:sym typeface="Times New Roman"/>
              </a:rPr>
              <a:t> Lakdawala - 001449938</a:t>
            </a:r>
          </a:p>
          <a:p>
            <a:pPr marL="609600" lvl="1" indent="0" algn="l">
              <a:buClr>
                <a:schemeClr val="dk1"/>
              </a:buClr>
              <a:buSzPts val="1200"/>
            </a:pPr>
            <a:r>
              <a:rPr lang="en-US" sz="1400" dirty="0" err="1">
                <a:solidFill>
                  <a:srgbClr val="002060"/>
                </a:solidFill>
                <a:latin typeface="Times New Roman"/>
                <a:ea typeface="Times New Roman"/>
                <a:cs typeface="Times New Roman"/>
                <a:sym typeface="Times New Roman"/>
              </a:rPr>
              <a:t>Priyanshi</a:t>
            </a:r>
            <a:r>
              <a:rPr lang="en-US" sz="1400" dirty="0">
                <a:solidFill>
                  <a:srgbClr val="002060"/>
                </a:solidFill>
                <a:latin typeface="Times New Roman"/>
                <a:ea typeface="Times New Roman"/>
                <a:cs typeface="Times New Roman"/>
                <a:sym typeface="Times New Roman"/>
              </a:rPr>
              <a:t> Agrawal – 001840704</a:t>
            </a:r>
          </a:p>
          <a:p>
            <a:pPr marL="609600" lvl="1" indent="0" algn="l">
              <a:buClr>
                <a:schemeClr val="dk1"/>
              </a:buClr>
              <a:buSzPts val="1200"/>
            </a:pPr>
            <a:endParaRPr lang="en-US" sz="1400" dirty="0">
              <a:solidFill>
                <a:srgbClr val="002060"/>
              </a:solidFill>
              <a:latin typeface="Times New Roman"/>
              <a:ea typeface="Times New Roman"/>
              <a:cs typeface="Times New Roman"/>
              <a:sym typeface="Times New Roman"/>
            </a:endParaRPr>
          </a:p>
          <a:p>
            <a:pPr marL="609600" lvl="1" indent="0" algn="l">
              <a:buClr>
                <a:schemeClr val="dk1"/>
              </a:buClr>
              <a:buSzPts val="1200"/>
            </a:pPr>
            <a:endParaRPr lang="en-US" sz="1400" dirty="0">
              <a:solidFill>
                <a:srgbClr val="002060"/>
              </a:solidFill>
              <a:latin typeface="Times New Roman"/>
              <a:ea typeface="Times New Roman"/>
              <a:cs typeface="Times New Roman"/>
              <a:sym typeface="Times New Roman"/>
            </a:endParaRPr>
          </a:p>
          <a:p>
            <a:pPr marL="0" indent="0" algn="l">
              <a:spcBef>
                <a:spcPts val="2100"/>
              </a:spcBef>
            </a:pPr>
            <a:endParaRPr lang="en-US" sz="1400" dirty="0">
              <a:solidFill>
                <a:srgbClr val="002060"/>
              </a:solidFill>
            </a:endParaRPr>
          </a:p>
        </p:txBody>
      </p:sp>
      <p:pic>
        <p:nvPicPr>
          <p:cNvPr id="7" name="Picture 6">
            <a:extLst>
              <a:ext uri="{FF2B5EF4-FFF2-40B4-BE49-F238E27FC236}">
                <a16:creationId xmlns:a16="http://schemas.microsoft.com/office/drawing/2014/main" id="{FAAA13B2-19CF-4F0E-8B00-17179C3F8C0E}"/>
              </a:ext>
            </a:extLst>
          </p:cNvPr>
          <p:cNvPicPr>
            <a:picLocks noChangeAspect="1"/>
          </p:cNvPicPr>
          <p:nvPr/>
        </p:nvPicPr>
        <p:blipFill>
          <a:blip r:embed="rId3"/>
          <a:stretch>
            <a:fillRect/>
          </a:stretch>
        </p:blipFill>
        <p:spPr>
          <a:xfrm>
            <a:off x="483394" y="2350729"/>
            <a:ext cx="3590925" cy="2066925"/>
          </a:xfrm>
          <a:prstGeom prst="rect">
            <a:avLst/>
          </a:prstGeom>
        </p:spPr>
      </p:pic>
      <p:pic>
        <p:nvPicPr>
          <p:cNvPr id="4" name="Picture 3">
            <a:extLst>
              <a:ext uri="{FF2B5EF4-FFF2-40B4-BE49-F238E27FC236}">
                <a16:creationId xmlns:a16="http://schemas.microsoft.com/office/drawing/2014/main" id="{0C999D29-9B53-43E5-95E5-3D60CD80B934}"/>
              </a:ext>
            </a:extLst>
          </p:cNvPr>
          <p:cNvPicPr>
            <a:picLocks noChangeAspect="1"/>
          </p:cNvPicPr>
          <p:nvPr/>
        </p:nvPicPr>
        <p:blipFill>
          <a:blip r:embed="rId4"/>
          <a:stretch>
            <a:fillRect/>
          </a:stretch>
        </p:blipFill>
        <p:spPr>
          <a:xfrm>
            <a:off x="5577960" y="1150142"/>
            <a:ext cx="3219450" cy="206692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547444" y="574625"/>
            <a:ext cx="8520600" cy="6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Clustering (k means)</a:t>
            </a:r>
            <a:r>
              <a:rPr lang="en" sz="3600" dirty="0"/>
              <a:t>	</a:t>
            </a:r>
            <a:endParaRPr sz="3600" dirty="0"/>
          </a:p>
        </p:txBody>
      </p:sp>
      <p:sp>
        <p:nvSpPr>
          <p:cNvPr id="109" name="Google Shape;109;p22"/>
          <p:cNvSpPr txBox="1">
            <a:spLocks noGrp="1"/>
          </p:cNvSpPr>
          <p:nvPr>
            <p:ph type="body" idx="1"/>
          </p:nvPr>
        </p:nvSpPr>
        <p:spPr>
          <a:xfrm>
            <a:off x="547444" y="1528763"/>
            <a:ext cx="7989337" cy="3040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next step would be to treat every row of the data as vectors in pursuit of finding properties which are similar to each other. The algorithm used to achieve this feat is K means Clustering. </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0"/>
              </a:spcAft>
              <a:buClr>
                <a:schemeClr val="dk1"/>
              </a:buClr>
              <a:buSzPts val="1100"/>
              <a:buFont typeface="Arial"/>
              <a:buNone/>
            </a:pPr>
            <a:r>
              <a:rPr lang="en" sz="1400" b="1" dirty="0">
                <a:solidFill>
                  <a:srgbClr val="24292E"/>
                </a:solidFill>
                <a:latin typeface="Times New Roman" panose="02020603050405020304" pitchFamily="18" charset="0"/>
                <a:ea typeface="Times New Roman"/>
                <a:cs typeface="Times New Roman" panose="02020603050405020304" pitchFamily="18" charset="0"/>
                <a:sym typeface="Times New Roman"/>
              </a:rPr>
              <a:t>Cleaning Data:</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 For clustering, data must be indeed integers. Moreover, since k-means is using Euclidean distance, having categorical column is not a good idea. We normalized </a:t>
            </a:r>
            <a:r>
              <a:rPr lang="en-US"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 dataset which would have a certain set of variables chosen. </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0"/>
              </a:spcAft>
              <a:buClr>
                <a:schemeClr val="dk1"/>
              </a:buClr>
              <a:buSzPts val="1100"/>
              <a:buFont typeface="Arial"/>
              <a:buNone/>
            </a:pP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variable ‘Date’ in its standard format will not be fed well in the model so we made a new column which encodes the month of the date present and dropped the former.</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0"/>
              </a:spcAft>
              <a:buNone/>
            </a:pPr>
            <a:r>
              <a:rPr lang="en" sz="1400" b="1" dirty="0">
                <a:solidFill>
                  <a:srgbClr val="24292E"/>
                </a:solidFill>
                <a:latin typeface="Times New Roman" panose="02020603050405020304" pitchFamily="18" charset="0"/>
                <a:ea typeface="Times New Roman"/>
                <a:cs typeface="Times New Roman" panose="02020603050405020304" pitchFamily="18" charset="0"/>
                <a:sym typeface="Times New Roman"/>
              </a:rPr>
              <a:t>Choose Number of Clusters and Standardize Data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 For choosing the number of clusters k, we use the Elbow method. Elbow method tries different values of k and plot the average distance of data points from their respective centroid (average within-cluster sum of squares) as a function of k. </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0"/>
              </a:spcAft>
              <a:buNone/>
            </a:pPr>
            <a:r>
              <a:rPr lang="en-US" sz="1400" dirty="0">
                <a:solidFill>
                  <a:srgbClr val="24292E"/>
                </a:solidFill>
                <a:latin typeface="Times New Roman" panose="02020603050405020304" pitchFamily="18" charset="0"/>
                <a:ea typeface="Times New Roman"/>
                <a:cs typeface="Times New Roman" panose="02020603050405020304" pitchFamily="18" charset="0"/>
                <a:sym typeface="Times New Roman"/>
              </a:rPr>
              <a:t>We</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 have also standardized the data to counter the high influence by variables having unusual scales then the rest.</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1600"/>
              </a:spcAf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517150" y="574625"/>
            <a:ext cx="8520600" cy="7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Distance Vs Price</a:t>
            </a:r>
            <a:endParaRPr sz="3600" b="1" dirty="0"/>
          </a:p>
        </p:txBody>
      </p:sp>
      <p:sp>
        <p:nvSpPr>
          <p:cNvPr id="115" name="Google Shape;115;p2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6" name="Google Shape;116;p23"/>
          <p:cNvPicPr preferRelativeResize="0"/>
          <p:nvPr/>
        </p:nvPicPr>
        <p:blipFill>
          <a:blip r:embed="rId3">
            <a:alphaModFix/>
          </a:blip>
          <a:stretch>
            <a:fillRect/>
          </a:stretch>
        </p:blipFill>
        <p:spPr>
          <a:xfrm>
            <a:off x="258638" y="1459656"/>
            <a:ext cx="4366424" cy="3416400"/>
          </a:xfrm>
          <a:prstGeom prst="rect">
            <a:avLst/>
          </a:prstGeom>
          <a:noFill/>
          <a:ln>
            <a:noFill/>
          </a:ln>
        </p:spPr>
      </p:pic>
      <p:pic>
        <p:nvPicPr>
          <p:cNvPr id="117" name="Google Shape;117;p23"/>
          <p:cNvPicPr preferRelativeResize="0"/>
          <p:nvPr/>
        </p:nvPicPr>
        <p:blipFill>
          <a:blip r:embed="rId4">
            <a:alphaModFix/>
          </a:blip>
          <a:stretch>
            <a:fillRect/>
          </a:stretch>
        </p:blipFill>
        <p:spPr>
          <a:xfrm>
            <a:off x="4777450" y="1459656"/>
            <a:ext cx="4214150" cy="33987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616200" y="704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Rooms </a:t>
            </a:r>
            <a:r>
              <a:rPr lang="en" sz="3600" b="1"/>
              <a:t>Vs Prices</a:t>
            </a:r>
            <a:endParaRPr sz="3600" b="1" dirty="0"/>
          </a:p>
        </p:txBody>
      </p:sp>
      <p:pic>
        <p:nvPicPr>
          <p:cNvPr id="124" name="Google Shape;124;p24"/>
          <p:cNvPicPr preferRelativeResize="0"/>
          <p:nvPr/>
        </p:nvPicPr>
        <p:blipFill>
          <a:blip r:embed="rId3">
            <a:alphaModFix/>
          </a:blip>
          <a:stretch>
            <a:fillRect/>
          </a:stretch>
        </p:blipFill>
        <p:spPr>
          <a:xfrm>
            <a:off x="392025" y="1420124"/>
            <a:ext cx="4179975" cy="3166400"/>
          </a:xfrm>
          <a:prstGeom prst="rect">
            <a:avLst/>
          </a:prstGeom>
          <a:noFill/>
          <a:ln>
            <a:noFill/>
          </a:ln>
        </p:spPr>
      </p:pic>
      <p:pic>
        <p:nvPicPr>
          <p:cNvPr id="125" name="Google Shape;125;p24"/>
          <p:cNvPicPr preferRelativeResize="0"/>
          <p:nvPr/>
        </p:nvPicPr>
        <p:blipFill rotWithShape="1">
          <a:blip r:embed="rId4">
            <a:alphaModFix/>
          </a:blip>
          <a:srcRect t="1820" r="2026" b="2757"/>
          <a:stretch/>
        </p:blipFill>
        <p:spPr>
          <a:xfrm>
            <a:off x="4819350" y="1373321"/>
            <a:ext cx="4031756" cy="3260006"/>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568875" y="652194"/>
            <a:ext cx="85206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Linear Regression</a:t>
            </a:r>
            <a:endParaRPr sz="3600" b="1" dirty="0"/>
          </a:p>
        </p:txBody>
      </p:sp>
      <p:sp>
        <p:nvSpPr>
          <p:cNvPr id="131" name="Google Shape;131;p25"/>
          <p:cNvSpPr txBox="1">
            <a:spLocks noGrp="1"/>
          </p:cNvSpPr>
          <p:nvPr>
            <p:ph type="body" idx="1"/>
          </p:nvPr>
        </p:nvSpPr>
        <p:spPr>
          <a:xfrm>
            <a:off x="568874" y="1364455"/>
            <a:ext cx="8263425" cy="3204419"/>
          </a:xfrm>
          <a:prstGeom prst="rect">
            <a:avLst/>
          </a:prstGeom>
        </p:spPr>
        <p:txBody>
          <a:bodyPr spcFirstLastPara="1" wrap="square" lIns="91425" tIns="91425" rIns="91425" bIns="91425" anchor="t" anchorCtr="0">
            <a:noAutofit/>
          </a:bodyPr>
          <a:lstStyle/>
          <a:p>
            <a:pPr marL="114300" indent="0">
              <a:buNone/>
            </a:pPr>
            <a:r>
              <a:rPr lang="en-US" sz="1600" dirty="0">
                <a:latin typeface="Times New Roman" panose="02020603050405020304" pitchFamily="18" charset="0"/>
                <a:cs typeface="Times New Roman" panose="02020603050405020304" pitchFamily="18" charset="0"/>
              </a:rPr>
              <a:t>Multiple linear regression (MLR), also known as multiple regression, is a statistical technique that uses several independent variables to predict the outcome of a dependent variable. The goal of multiple linear regression (MLR) is to model the linear relationship between the independent variables and dependent variable.</a:t>
            </a:r>
          </a:p>
          <a:p>
            <a:pPr marL="0" lvl="0" indent="0" algn="l" rtl="0">
              <a:spcBef>
                <a:spcPts val="0"/>
              </a:spcBef>
              <a:spcAft>
                <a:spcPts val="0"/>
              </a:spcAft>
              <a:buNone/>
            </a:pPr>
            <a:endPar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14300" indent="0">
              <a:buNone/>
            </a:pPr>
            <a:r>
              <a:rPr lang="en-US" sz="1600" dirty="0">
                <a:latin typeface="Times New Roman" panose="02020603050405020304" pitchFamily="18" charset="0"/>
                <a:cs typeface="Times New Roman" panose="02020603050405020304" pitchFamily="18" charset="0"/>
              </a:rPr>
              <a:t>The multiple regression model is based on the following assumptions:</a:t>
            </a:r>
          </a:p>
          <a:p>
            <a:pPr lvl="0">
              <a:buClrTx/>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linear relationship between the dependent variables and the independent variables.</a:t>
            </a:r>
          </a:p>
          <a:p>
            <a:pPr lvl="0">
              <a:buClrTx/>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independent variables are not too highly correlated with each other.</a:t>
            </a:r>
          </a:p>
          <a:p>
            <a:pPr lvl="0">
              <a:buClrTx/>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y</a:t>
            </a:r>
            <a:r>
              <a:rPr lang="en-US" sz="1600" baseline="-250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observations are selected independently and randomly from the population.</a:t>
            </a:r>
          </a:p>
          <a:p>
            <a:pPr marL="0" lvl="0" indent="0" algn="l" rtl="0">
              <a:spcBef>
                <a:spcPts val="0"/>
              </a:spcBef>
              <a:spcAft>
                <a:spcPts val="0"/>
              </a:spcAft>
              <a:buNone/>
            </a:pP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24975D-1B87-4ACB-AFD2-8E4AB4122F3A}"/>
              </a:ext>
            </a:extLst>
          </p:cNvPr>
          <p:cNvSpPr>
            <a:spLocks noGrp="1"/>
          </p:cNvSpPr>
          <p:nvPr>
            <p:ph type="body" idx="1"/>
          </p:nvPr>
        </p:nvSpPr>
        <p:spPr>
          <a:xfrm>
            <a:off x="456843" y="1471789"/>
            <a:ext cx="8520600" cy="3416400"/>
          </a:xfrm>
        </p:spPr>
        <p:txBody>
          <a:bodyPr/>
          <a:lstStyle/>
          <a:p>
            <a:pPr marL="114300" indent="0">
              <a:buNone/>
            </a:pPr>
            <a:r>
              <a:rPr lang="en-US" sz="1800" dirty="0">
                <a:latin typeface="Times New Roman" panose="02020603050405020304" pitchFamily="18" charset="0"/>
                <a:cs typeface="Times New Roman" panose="02020603050405020304" pitchFamily="18" charset="0"/>
              </a:rPr>
              <a:t>The Formula for Multiple Linear Regression Is:</a:t>
            </a:r>
          </a:p>
          <a:p>
            <a:pPr marL="114300" indent="0">
              <a:buClr>
                <a:schemeClr val="tx1"/>
              </a:buClr>
              <a:buNone/>
            </a:pPr>
            <a:r>
              <a:rPr lang="en-US" sz="1800" b="1" dirty="0">
                <a:latin typeface="Times New Roman" panose="02020603050405020304" pitchFamily="18" charset="0"/>
                <a:cs typeface="Times New Roman" panose="02020603050405020304" pitchFamily="18" charset="0"/>
              </a:rPr>
              <a:t>    y = m1x1 + m2x2+ m3x3+……</a:t>
            </a:r>
            <a:r>
              <a:rPr lang="en-US" sz="1800" b="1" dirty="0" err="1">
                <a:latin typeface="Times New Roman" panose="02020603050405020304" pitchFamily="18" charset="0"/>
                <a:cs typeface="Times New Roman" panose="02020603050405020304" pitchFamily="18" charset="0"/>
              </a:rPr>
              <a:t>mixi</a:t>
            </a:r>
            <a:r>
              <a:rPr lang="en-US" sz="1800" b="1" dirty="0">
                <a:latin typeface="Times New Roman" panose="02020603050405020304" pitchFamily="18" charset="0"/>
                <a:cs typeface="Times New Roman" panose="02020603050405020304" pitchFamily="18" charset="0"/>
              </a:rPr>
              <a:t> +b + r</a:t>
            </a:r>
          </a:p>
          <a:p>
            <a:pPr marL="114300" indent="0">
              <a:buNone/>
            </a:pPr>
            <a:endParaRPr lang="en-US" sz="1800" b="1"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Where,</a:t>
            </a:r>
          </a:p>
          <a:p>
            <a:pPr lvl="0">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y= the dependent variable of the regression</a:t>
            </a:r>
          </a:p>
          <a:p>
            <a:pPr lvl="0">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 slope of the regression for that variable</a:t>
            </a:r>
          </a:p>
          <a:p>
            <a:pPr lvl="0">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xi= independent variable of the regression</a:t>
            </a:r>
          </a:p>
          <a:p>
            <a:pPr lvl="0">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 constant</a:t>
            </a:r>
          </a:p>
          <a:p>
            <a:pPr lvl="0">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 = residual</a:t>
            </a:r>
          </a:p>
          <a:p>
            <a:pPr marL="114300" indent="0">
              <a:buNone/>
            </a:pPr>
            <a:endParaRPr lang="en-US" dirty="0"/>
          </a:p>
        </p:txBody>
      </p:sp>
    </p:spTree>
    <p:extLst>
      <p:ext uri="{BB962C8B-B14F-4D97-AF65-F5344CB8AC3E}">
        <p14:creationId xmlns:p14="http://schemas.microsoft.com/office/powerpoint/2010/main" val="1686030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44FA-B6CF-402F-9BF8-D96BD395264E}"/>
              </a:ext>
            </a:extLst>
          </p:cNvPr>
          <p:cNvSpPr>
            <a:spLocks noGrp="1"/>
          </p:cNvSpPr>
          <p:nvPr>
            <p:ph type="title"/>
          </p:nvPr>
        </p:nvSpPr>
        <p:spPr>
          <a:xfrm>
            <a:off x="623400" y="669997"/>
            <a:ext cx="8520600" cy="572700"/>
          </a:xfrm>
        </p:spPr>
        <p:txBody>
          <a:bodyPr/>
          <a:lstStyle/>
          <a:p>
            <a:r>
              <a:rPr lang="en-US" sz="3600" b="1" dirty="0">
                <a:solidFill>
                  <a:schemeClr val="dk1"/>
                </a:solidFill>
                <a:ea typeface="Times New Roman"/>
                <a:cs typeface="Times New Roman"/>
                <a:sym typeface="Times New Roman"/>
              </a:rPr>
              <a:t>Steps to perform Linear Regression</a:t>
            </a:r>
            <a:r>
              <a:rPr lang="en-US" sz="3600" dirty="0">
                <a:solidFill>
                  <a:schemeClr val="dk1"/>
                </a:solidFill>
                <a:ea typeface="Times New Roman"/>
                <a:cs typeface="Times New Roman"/>
                <a:sym typeface="Times New Roman"/>
              </a:rPr>
              <a:t>:</a:t>
            </a:r>
            <a:br>
              <a:rPr lang="en-US" sz="4000" dirty="0">
                <a:solidFill>
                  <a:schemeClr val="dk1"/>
                </a:solidFill>
                <a:latin typeface="Times New Roman"/>
                <a:ea typeface="Times New Roman"/>
                <a:cs typeface="Times New Roman"/>
                <a:sym typeface="Times New Roman"/>
              </a:rPr>
            </a:br>
            <a:endParaRPr lang="en-US" dirty="0"/>
          </a:p>
        </p:txBody>
      </p:sp>
      <p:sp>
        <p:nvSpPr>
          <p:cNvPr id="3" name="Text Placeholder 2">
            <a:extLst>
              <a:ext uri="{FF2B5EF4-FFF2-40B4-BE49-F238E27FC236}">
                <a16:creationId xmlns:a16="http://schemas.microsoft.com/office/drawing/2014/main" id="{A9EBAD9D-A362-4534-9969-11CFAD4F7C72}"/>
              </a:ext>
            </a:extLst>
          </p:cNvPr>
          <p:cNvSpPr>
            <a:spLocks noGrp="1"/>
          </p:cNvSpPr>
          <p:nvPr>
            <p:ph type="body" idx="1"/>
          </p:nvPr>
        </p:nvSpPr>
        <p:spPr>
          <a:xfrm>
            <a:off x="495300" y="1152475"/>
            <a:ext cx="8337000" cy="3416400"/>
          </a:xfrm>
        </p:spPr>
        <p:txBody>
          <a:bodyPr/>
          <a:lstStyle/>
          <a:p>
            <a:pPr lvl="0" indent="-330200">
              <a:spcBef>
                <a:spcPts val="1600"/>
              </a:spcBef>
              <a:buClr>
                <a:schemeClr val="dk1"/>
              </a:buClr>
              <a:buSzPts val="1600"/>
              <a:buFont typeface="Times New Roman"/>
              <a:buAutoNum type="arabicPeriod"/>
            </a:pPr>
            <a:r>
              <a:rPr lang="en-US" sz="1800" dirty="0">
                <a:solidFill>
                  <a:schemeClr val="dk1"/>
                </a:solidFill>
                <a:latin typeface="Times New Roman"/>
                <a:ea typeface="Times New Roman"/>
                <a:cs typeface="Times New Roman"/>
                <a:sym typeface="Times New Roman"/>
              </a:rPr>
              <a:t>Read the dataset</a:t>
            </a:r>
          </a:p>
          <a:p>
            <a:pPr lvl="0" indent="-330200">
              <a:buClr>
                <a:schemeClr val="dk1"/>
              </a:buClr>
              <a:buSzPts val="1600"/>
              <a:buFont typeface="Times New Roman"/>
              <a:buAutoNum type="arabicPeriod"/>
            </a:pPr>
            <a:r>
              <a:rPr lang="en-US" sz="1800" dirty="0">
                <a:solidFill>
                  <a:schemeClr val="dk1"/>
                </a:solidFill>
                <a:latin typeface="Times New Roman"/>
                <a:ea typeface="Times New Roman"/>
                <a:cs typeface="Times New Roman"/>
                <a:sym typeface="Times New Roman"/>
              </a:rPr>
              <a:t>Separate the target variables from the independent variables</a:t>
            </a:r>
          </a:p>
          <a:p>
            <a:pPr lvl="0" indent="-330200">
              <a:buClr>
                <a:schemeClr val="dk1"/>
              </a:buClr>
              <a:buSzPts val="1600"/>
              <a:buFont typeface="Times New Roman"/>
              <a:buAutoNum type="arabicPeriod"/>
            </a:pPr>
            <a:r>
              <a:rPr lang="en-US" sz="1800" dirty="0">
                <a:solidFill>
                  <a:schemeClr val="dk1"/>
                </a:solidFill>
                <a:latin typeface="Times New Roman"/>
                <a:ea typeface="Times New Roman"/>
                <a:cs typeface="Times New Roman"/>
                <a:sym typeface="Times New Roman"/>
              </a:rPr>
              <a:t>Fit and Train the model</a:t>
            </a:r>
          </a:p>
          <a:p>
            <a:pPr lvl="0" indent="-330200">
              <a:buClr>
                <a:schemeClr val="dk1"/>
              </a:buClr>
              <a:buSzPts val="1600"/>
              <a:buFont typeface="Times New Roman"/>
              <a:buAutoNum type="arabicPeriod"/>
            </a:pPr>
            <a:r>
              <a:rPr lang="en-US" sz="1800" dirty="0">
                <a:solidFill>
                  <a:schemeClr val="dk1"/>
                </a:solidFill>
                <a:latin typeface="Times New Roman"/>
                <a:ea typeface="Times New Roman"/>
                <a:cs typeface="Times New Roman"/>
                <a:sym typeface="Times New Roman"/>
              </a:rPr>
              <a:t>Predict the model</a:t>
            </a:r>
          </a:p>
          <a:p>
            <a:pPr lvl="0" indent="-330200">
              <a:buClr>
                <a:schemeClr val="dk1"/>
              </a:buClr>
              <a:buSzPts val="1600"/>
              <a:buFont typeface="Times New Roman"/>
              <a:buAutoNum type="arabicPeriod"/>
            </a:pPr>
            <a:r>
              <a:rPr lang="en-US" sz="1800" dirty="0">
                <a:solidFill>
                  <a:schemeClr val="dk1"/>
                </a:solidFill>
                <a:latin typeface="Times New Roman"/>
                <a:ea typeface="Times New Roman"/>
                <a:cs typeface="Times New Roman"/>
                <a:sym typeface="Times New Roman"/>
              </a:rPr>
              <a:t>Evaluate through different metrics like R squared, Root mean squared error, coefficients, intercepts</a:t>
            </a:r>
          </a:p>
          <a:p>
            <a:pPr marL="114300" indent="0">
              <a:buNone/>
            </a:pPr>
            <a:endParaRPr lang="en-US" dirty="0"/>
          </a:p>
        </p:txBody>
      </p:sp>
    </p:spTree>
    <p:extLst>
      <p:ext uri="{BB962C8B-B14F-4D97-AF65-F5344CB8AC3E}">
        <p14:creationId xmlns:p14="http://schemas.microsoft.com/office/powerpoint/2010/main" val="2198250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554587" y="641150"/>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Observations</a:t>
            </a:r>
            <a:endParaRPr sz="3600" dirty="0"/>
          </a:p>
        </p:txBody>
      </p:sp>
      <p:pic>
        <p:nvPicPr>
          <p:cNvPr id="137" name="Google Shape;137;p26"/>
          <p:cNvPicPr preferRelativeResize="0"/>
          <p:nvPr/>
        </p:nvPicPr>
        <p:blipFill>
          <a:blip r:embed="rId3">
            <a:alphaModFix/>
          </a:blip>
          <a:stretch>
            <a:fillRect/>
          </a:stretch>
        </p:blipFill>
        <p:spPr>
          <a:xfrm>
            <a:off x="451701" y="1482444"/>
            <a:ext cx="2749455" cy="3244950"/>
          </a:xfrm>
          <a:prstGeom prst="rect">
            <a:avLst/>
          </a:prstGeom>
          <a:noFill/>
          <a:ln>
            <a:noFill/>
          </a:ln>
        </p:spPr>
      </p:pic>
      <p:pic>
        <p:nvPicPr>
          <p:cNvPr id="138" name="Google Shape;138;p26"/>
          <p:cNvPicPr preferRelativeResize="0"/>
          <p:nvPr/>
        </p:nvPicPr>
        <p:blipFill>
          <a:blip r:embed="rId4">
            <a:alphaModFix/>
          </a:blip>
          <a:stretch>
            <a:fillRect/>
          </a:stretch>
        </p:blipFill>
        <p:spPr>
          <a:xfrm>
            <a:off x="4015950" y="1220707"/>
            <a:ext cx="4953000" cy="1781175"/>
          </a:xfrm>
          <a:prstGeom prst="rect">
            <a:avLst/>
          </a:prstGeom>
          <a:noFill/>
          <a:ln>
            <a:noFill/>
          </a:ln>
        </p:spPr>
      </p:pic>
      <p:pic>
        <p:nvPicPr>
          <p:cNvPr id="139" name="Google Shape;139;p26"/>
          <p:cNvPicPr preferRelativeResize="0"/>
          <p:nvPr/>
        </p:nvPicPr>
        <p:blipFill>
          <a:blip r:embed="rId5">
            <a:alphaModFix/>
          </a:blip>
          <a:stretch>
            <a:fillRect/>
          </a:stretch>
        </p:blipFill>
        <p:spPr>
          <a:xfrm>
            <a:off x="4039763" y="3121225"/>
            <a:ext cx="4905375" cy="17811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6" name="Google Shape;146;p27"/>
          <p:cNvPicPr preferRelativeResize="0"/>
          <p:nvPr/>
        </p:nvPicPr>
        <p:blipFill>
          <a:blip r:embed="rId3">
            <a:alphaModFix/>
          </a:blip>
          <a:stretch>
            <a:fillRect/>
          </a:stretch>
        </p:blipFill>
        <p:spPr>
          <a:xfrm>
            <a:off x="224971" y="445025"/>
            <a:ext cx="8607329" cy="45081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3" name="Google Shape;153;p28"/>
          <p:cNvPicPr preferRelativeResize="0"/>
          <p:nvPr/>
        </p:nvPicPr>
        <p:blipFill>
          <a:blip r:embed="rId3">
            <a:alphaModFix/>
          </a:blip>
          <a:stretch>
            <a:fillRect/>
          </a:stretch>
        </p:blipFill>
        <p:spPr>
          <a:xfrm>
            <a:off x="155850" y="351600"/>
            <a:ext cx="8895501" cy="4299651"/>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23400" y="648225"/>
            <a:ext cx="85206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Observation </a:t>
            </a:r>
            <a:r>
              <a:rPr lang="en" sz="3600" dirty="0"/>
              <a:t>- </a:t>
            </a:r>
            <a:endParaRPr sz="3600" dirty="0"/>
          </a:p>
        </p:txBody>
      </p:sp>
      <p:sp>
        <p:nvSpPr>
          <p:cNvPr id="159" name="Google Shape;159;p29"/>
          <p:cNvSpPr txBox="1">
            <a:spLocks noGrp="1"/>
          </p:cNvSpPr>
          <p:nvPr>
            <p:ph type="body" idx="1"/>
          </p:nvPr>
        </p:nvSpPr>
        <p:spPr>
          <a:xfrm>
            <a:off x="623400" y="1284525"/>
            <a:ext cx="8208900" cy="3284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As we can see, the predicted values and the actual have a big difference at some points.</a:t>
            </a:r>
            <a:endParaRPr dirty="0">
              <a:latin typeface="Times New Roman"/>
              <a:ea typeface="Times New Roman"/>
              <a:cs typeface="Times New Roman"/>
              <a:sym typeface="Times New Roman"/>
            </a:endParaRPr>
          </a:p>
          <a:p>
            <a:pPr marL="0" lvl="0" indent="0" algn="l" rtl="0">
              <a:spcBef>
                <a:spcPts val="1600"/>
              </a:spcBef>
              <a:spcAft>
                <a:spcPts val="0"/>
              </a:spcAft>
              <a:buNone/>
            </a:pPr>
            <a:r>
              <a:rPr lang="en" dirty="0">
                <a:latin typeface="Times New Roman"/>
                <a:ea typeface="Times New Roman"/>
                <a:cs typeface="Times New Roman"/>
                <a:sym typeface="Times New Roman"/>
              </a:rPr>
              <a:t>Also, the Root Mean Square Value is 511331.42 which is very high.</a:t>
            </a:r>
            <a:endParaRPr dirty="0">
              <a:latin typeface="Times New Roman"/>
              <a:ea typeface="Times New Roman"/>
              <a:cs typeface="Times New Roman"/>
              <a:sym typeface="Times New Roman"/>
            </a:endParaRPr>
          </a:p>
          <a:p>
            <a:pPr marL="0" lvl="0" indent="0" algn="l" rtl="0">
              <a:spcBef>
                <a:spcPts val="1600"/>
              </a:spcBef>
              <a:spcAft>
                <a:spcPts val="1600"/>
              </a:spcAft>
              <a:buNone/>
            </a:pPr>
            <a:r>
              <a:rPr lang="en" dirty="0">
                <a:latin typeface="Times New Roman"/>
                <a:ea typeface="Times New Roman"/>
                <a:cs typeface="Times New Roman"/>
                <a:sym typeface="Times New Roman"/>
              </a:rPr>
              <a:t>Therefore, we can say that the Linear Regression </a:t>
            </a:r>
            <a:r>
              <a:rPr lang="en-US" dirty="0">
                <a:latin typeface="Times New Roman"/>
                <a:ea typeface="Times New Roman"/>
                <a:cs typeface="Times New Roman"/>
                <a:sym typeface="Times New Roman"/>
              </a:rPr>
              <a:t>model</a:t>
            </a:r>
            <a:r>
              <a:rPr lang="en" dirty="0">
                <a:latin typeface="Times New Roman"/>
                <a:ea typeface="Times New Roman"/>
                <a:cs typeface="Times New Roman"/>
                <a:sym typeface="Times New Roman"/>
              </a:rPr>
              <a:t> is not fit for this data.</a:t>
            </a: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57284" y="673625"/>
            <a:ext cx="82250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Introduction</a:t>
            </a:r>
            <a:endParaRPr sz="3600" b="1" dirty="0"/>
          </a:p>
        </p:txBody>
      </p:sp>
      <p:sp>
        <p:nvSpPr>
          <p:cNvPr id="61" name="Google Shape;61;p14"/>
          <p:cNvSpPr txBox="1">
            <a:spLocks noGrp="1"/>
          </p:cNvSpPr>
          <p:nvPr>
            <p:ph type="body" idx="1"/>
          </p:nvPr>
        </p:nvSpPr>
        <p:spPr>
          <a:xfrm>
            <a:off x="409525" y="1194400"/>
            <a:ext cx="8520600" cy="3416400"/>
          </a:xfrm>
          <a:prstGeom prst="rect">
            <a:avLst/>
          </a:prstGeom>
        </p:spPr>
        <p:txBody>
          <a:bodyPr spcFirstLastPara="1" wrap="square" lIns="91425" tIns="91425" rIns="91425" bIns="91425" anchor="t" anchorCtr="0">
            <a:noAutofit/>
          </a:bodyPr>
          <a:lstStyle/>
          <a:p>
            <a:pPr marL="285750" indent="-285750">
              <a:spcBef>
                <a:spcPts val="1200"/>
              </a:spcBef>
              <a:buClr>
                <a:schemeClr val="dk1"/>
              </a:buClr>
              <a:buSzPts val="1100"/>
            </a:pPr>
            <a:r>
              <a:rPr lang="en">
                <a:solidFill>
                  <a:schemeClr val="dk1"/>
                </a:solidFill>
                <a:latin typeface="Times New Roman"/>
                <a:ea typeface="Times New Roman"/>
                <a:cs typeface="Times New Roman"/>
                <a:sym typeface="Times New Roman"/>
              </a:rPr>
              <a:t>To predict </a:t>
            </a:r>
            <a:r>
              <a:rPr lang="en" dirty="0">
                <a:solidFill>
                  <a:schemeClr val="dk1"/>
                </a:solidFill>
                <a:latin typeface="Times New Roman"/>
                <a:ea typeface="Times New Roman"/>
                <a:cs typeface="Times New Roman"/>
                <a:sym typeface="Times New Roman"/>
              </a:rPr>
              <a:t>the </a:t>
            </a:r>
            <a:r>
              <a:rPr lang="en">
                <a:solidFill>
                  <a:schemeClr val="dk1"/>
                </a:solidFill>
                <a:latin typeface="Times New Roman"/>
                <a:ea typeface="Times New Roman"/>
                <a:cs typeface="Times New Roman"/>
                <a:sym typeface="Times New Roman"/>
              </a:rPr>
              <a:t>average  price </a:t>
            </a:r>
            <a:r>
              <a:rPr lang="en" dirty="0">
                <a:solidFill>
                  <a:schemeClr val="dk1"/>
                </a:solidFill>
                <a:latin typeface="Times New Roman"/>
                <a:ea typeface="Times New Roman"/>
                <a:cs typeface="Times New Roman"/>
                <a:sym typeface="Times New Roman"/>
              </a:rPr>
              <a:t>of a </a:t>
            </a:r>
            <a:r>
              <a:rPr lang="en">
                <a:solidFill>
                  <a:schemeClr val="dk1"/>
                </a:solidFill>
                <a:latin typeface="Times New Roman"/>
                <a:ea typeface="Times New Roman"/>
                <a:cs typeface="Times New Roman"/>
                <a:sym typeface="Times New Roman"/>
              </a:rPr>
              <a:t>house in </a:t>
            </a:r>
            <a:r>
              <a:rPr lang="en" dirty="0">
                <a:solidFill>
                  <a:schemeClr val="dk1"/>
                </a:solidFill>
                <a:latin typeface="Times New Roman"/>
                <a:ea typeface="Times New Roman"/>
                <a:cs typeface="Times New Roman"/>
                <a:sym typeface="Times New Roman"/>
              </a:rPr>
              <a:t>a block based on several </a:t>
            </a:r>
            <a:r>
              <a:rPr lang="en">
                <a:solidFill>
                  <a:schemeClr val="dk1"/>
                </a:solidFill>
                <a:latin typeface="Times New Roman"/>
                <a:ea typeface="Times New Roman"/>
                <a:cs typeface="Times New Roman"/>
                <a:sym typeface="Times New Roman"/>
              </a:rPr>
              <a:t>features in </a:t>
            </a:r>
            <a:r>
              <a:rPr lang="en" dirty="0">
                <a:solidFill>
                  <a:schemeClr val="dk1"/>
                </a:solidFill>
                <a:latin typeface="Times New Roman"/>
                <a:ea typeface="Times New Roman"/>
                <a:cs typeface="Times New Roman"/>
                <a:sym typeface="Times New Roman"/>
              </a:rPr>
              <a:t>real </a:t>
            </a:r>
            <a:r>
              <a:rPr lang="en">
                <a:solidFill>
                  <a:schemeClr val="dk1"/>
                </a:solidFill>
                <a:latin typeface="Times New Roman"/>
                <a:ea typeface="Times New Roman"/>
                <a:cs typeface="Times New Roman"/>
                <a:sym typeface="Times New Roman"/>
              </a:rPr>
              <a:t>- life scenarios. In </a:t>
            </a:r>
            <a:r>
              <a:rPr lang="en" dirty="0">
                <a:solidFill>
                  <a:schemeClr val="dk1"/>
                </a:solidFill>
                <a:latin typeface="Times New Roman"/>
                <a:ea typeface="Times New Roman"/>
                <a:cs typeface="Times New Roman"/>
                <a:sym typeface="Times New Roman"/>
              </a:rPr>
              <a:t>all </a:t>
            </a:r>
            <a:r>
              <a:rPr lang="en">
                <a:solidFill>
                  <a:schemeClr val="dk1"/>
                </a:solidFill>
                <a:latin typeface="Times New Roman"/>
                <a:ea typeface="Times New Roman"/>
                <a:cs typeface="Times New Roman"/>
                <a:sym typeface="Times New Roman"/>
              </a:rPr>
              <a:t>model building assumptions </a:t>
            </a:r>
            <a:r>
              <a:rPr lang="en" dirty="0">
                <a:solidFill>
                  <a:schemeClr val="dk1"/>
                </a:solidFill>
                <a:latin typeface="Times New Roman"/>
                <a:ea typeface="Times New Roman"/>
                <a:cs typeface="Times New Roman"/>
                <a:sym typeface="Times New Roman"/>
              </a:rPr>
              <a:t>are made, </a:t>
            </a:r>
            <a:r>
              <a:rPr lang="en">
                <a:solidFill>
                  <a:schemeClr val="dk1"/>
                </a:solidFill>
                <a:latin typeface="Times New Roman"/>
                <a:ea typeface="Times New Roman"/>
                <a:cs typeface="Times New Roman"/>
                <a:sym typeface="Times New Roman"/>
              </a:rPr>
              <a:t>and certain conditions also required </a:t>
            </a:r>
            <a:r>
              <a:rPr lang="en" dirty="0">
                <a:solidFill>
                  <a:schemeClr val="dk1"/>
                </a:solidFill>
                <a:latin typeface="Times New Roman"/>
                <a:ea typeface="Times New Roman"/>
                <a:cs typeface="Times New Roman"/>
                <a:sym typeface="Times New Roman"/>
              </a:rPr>
              <a:t>to </a:t>
            </a:r>
            <a:r>
              <a:rPr lang="en">
                <a:solidFill>
                  <a:schemeClr val="dk1"/>
                </a:solidFill>
                <a:latin typeface="Times New Roman"/>
                <a:ea typeface="Times New Roman"/>
                <a:cs typeface="Times New Roman"/>
                <a:sym typeface="Times New Roman"/>
              </a:rPr>
              <a:t>be approximately </a:t>
            </a:r>
            <a:r>
              <a:rPr lang="en" dirty="0">
                <a:solidFill>
                  <a:schemeClr val="dk1"/>
                </a:solidFill>
                <a:latin typeface="Times New Roman"/>
                <a:ea typeface="Times New Roman"/>
                <a:cs typeface="Times New Roman"/>
                <a:sym typeface="Times New Roman"/>
              </a:rPr>
              <a:t>met for purposes </a:t>
            </a:r>
            <a:r>
              <a:rPr lang="en">
                <a:solidFill>
                  <a:schemeClr val="dk1"/>
                </a:solidFill>
                <a:latin typeface="Times New Roman"/>
                <a:ea typeface="Times New Roman"/>
                <a:cs typeface="Times New Roman"/>
                <a:sym typeface="Times New Roman"/>
              </a:rPr>
              <a:t>of estimation and meeting certain </a:t>
            </a:r>
            <a:r>
              <a:rPr lang="en" dirty="0">
                <a:solidFill>
                  <a:schemeClr val="dk1"/>
                </a:solidFill>
                <a:latin typeface="Times New Roman"/>
                <a:ea typeface="Times New Roman"/>
                <a:cs typeface="Times New Roman"/>
                <a:sym typeface="Times New Roman"/>
              </a:rPr>
              <a:t>accuracy levels..</a:t>
            </a:r>
            <a:endParaRPr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a:solidFill>
                  <a:schemeClr val="dk1"/>
                </a:solidFill>
                <a:latin typeface="Times New Roman"/>
                <a:ea typeface="Times New Roman"/>
                <a:cs typeface="Times New Roman"/>
                <a:sym typeface="Times New Roman"/>
              </a:rPr>
              <a:t>This </a:t>
            </a:r>
            <a:r>
              <a:rPr lang="en" dirty="0">
                <a:solidFill>
                  <a:schemeClr val="dk1"/>
                </a:solidFill>
                <a:latin typeface="Times New Roman"/>
                <a:ea typeface="Times New Roman"/>
                <a:cs typeface="Times New Roman"/>
                <a:sym typeface="Times New Roman"/>
              </a:rPr>
              <a:t>dataset </a:t>
            </a:r>
            <a:r>
              <a:rPr lang="en">
                <a:solidFill>
                  <a:schemeClr val="dk1"/>
                </a:solidFill>
                <a:latin typeface="Times New Roman"/>
                <a:ea typeface="Times New Roman"/>
                <a:cs typeface="Times New Roman"/>
                <a:sym typeface="Times New Roman"/>
              </a:rPr>
              <a:t>was derived </a:t>
            </a:r>
            <a:r>
              <a:rPr lang="en" dirty="0">
                <a:solidFill>
                  <a:schemeClr val="dk1"/>
                </a:solidFill>
                <a:latin typeface="Times New Roman"/>
                <a:ea typeface="Times New Roman"/>
                <a:cs typeface="Times New Roman"/>
                <a:sym typeface="Times New Roman"/>
              </a:rPr>
              <a:t>from the 1990 U.S. census</a:t>
            </a:r>
            <a:r>
              <a:rPr lang="en">
                <a:solidFill>
                  <a:schemeClr val="dk1"/>
                </a:solidFill>
                <a:latin typeface="Times New Roman"/>
                <a:ea typeface="Times New Roman"/>
                <a:cs typeface="Times New Roman"/>
                <a:sym typeface="Times New Roman"/>
              </a:rPr>
              <a:t>, using </a:t>
            </a:r>
            <a:r>
              <a:rPr lang="en" dirty="0">
                <a:solidFill>
                  <a:schemeClr val="dk1"/>
                </a:solidFill>
                <a:latin typeface="Times New Roman"/>
                <a:ea typeface="Times New Roman"/>
                <a:cs typeface="Times New Roman"/>
                <a:sym typeface="Times New Roman"/>
              </a:rPr>
              <a:t>one row per census block group. A block </a:t>
            </a:r>
            <a:r>
              <a:rPr lang="en">
                <a:solidFill>
                  <a:schemeClr val="dk1"/>
                </a:solidFill>
                <a:latin typeface="Times New Roman"/>
                <a:ea typeface="Times New Roman"/>
                <a:cs typeface="Times New Roman"/>
                <a:sym typeface="Times New Roman"/>
              </a:rPr>
              <a:t>group is </a:t>
            </a:r>
            <a:r>
              <a:rPr lang="en" dirty="0">
                <a:solidFill>
                  <a:schemeClr val="dk1"/>
                </a:solidFill>
                <a:latin typeface="Times New Roman"/>
                <a:ea typeface="Times New Roman"/>
                <a:cs typeface="Times New Roman"/>
                <a:sym typeface="Times New Roman"/>
              </a:rPr>
              <a:t>the </a:t>
            </a:r>
            <a:r>
              <a:rPr lang="en">
                <a:solidFill>
                  <a:schemeClr val="dk1"/>
                </a:solidFill>
                <a:latin typeface="Times New Roman"/>
                <a:ea typeface="Times New Roman"/>
                <a:cs typeface="Times New Roman"/>
                <a:sym typeface="Times New Roman"/>
              </a:rPr>
              <a:t>smallest geographical unit for which </a:t>
            </a:r>
            <a:r>
              <a:rPr lang="en" dirty="0">
                <a:solidFill>
                  <a:schemeClr val="dk1"/>
                </a:solidFill>
                <a:latin typeface="Times New Roman"/>
                <a:ea typeface="Times New Roman"/>
                <a:cs typeface="Times New Roman"/>
                <a:sym typeface="Times New Roman"/>
              </a:rPr>
              <a:t>the U.S.Census </a:t>
            </a:r>
            <a:r>
              <a:rPr lang="en">
                <a:solidFill>
                  <a:schemeClr val="dk1"/>
                </a:solidFill>
                <a:latin typeface="Times New Roman"/>
                <a:ea typeface="Times New Roman"/>
                <a:cs typeface="Times New Roman"/>
                <a:sym typeface="Times New Roman"/>
              </a:rPr>
              <a:t>Bureau publishes </a:t>
            </a:r>
            <a:r>
              <a:rPr lang="en" dirty="0">
                <a:solidFill>
                  <a:schemeClr val="dk1"/>
                </a:solidFill>
                <a:latin typeface="Times New Roman"/>
                <a:ea typeface="Times New Roman"/>
                <a:cs typeface="Times New Roman"/>
                <a:sym typeface="Times New Roman"/>
              </a:rPr>
              <a:t>sample data</a:t>
            </a:r>
            <a:endParaRPr dirty="0">
              <a:solidFill>
                <a:schemeClr val="dk1"/>
              </a:solidFill>
              <a:latin typeface="Times New Roman"/>
              <a:ea typeface="Times New Roman"/>
              <a:cs typeface="Times New Roman"/>
              <a:sym typeface="Times New Roman"/>
            </a:endParaRPr>
          </a:p>
          <a:p>
            <a:pPr marL="285750" indent="-285750">
              <a:spcBef>
                <a:spcPts val="1200"/>
              </a:spcBef>
              <a:spcAft>
                <a:spcPts val="1200"/>
              </a:spcAft>
              <a:buClr>
                <a:schemeClr val="dk1"/>
              </a:buClr>
              <a:buSzPts val="1100"/>
            </a:pPr>
            <a:r>
              <a:rPr lang="en" dirty="0">
                <a:solidFill>
                  <a:schemeClr val="dk1"/>
                </a:solidFill>
                <a:latin typeface="Times New Roman"/>
                <a:ea typeface="Times New Roman"/>
                <a:cs typeface="Times New Roman"/>
                <a:sym typeface="Times New Roman"/>
              </a:rPr>
              <a:t>The </a:t>
            </a:r>
            <a:r>
              <a:rPr lang="en">
                <a:solidFill>
                  <a:schemeClr val="dk1"/>
                </a:solidFill>
                <a:latin typeface="Times New Roman"/>
                <a:ea typeface="Times New Roman"/>
                <a:cs typeface="Times New Roman"/>
                <a:sym typeface="Times New Roman"/>
              </a:rPr>
              <a:t>target variable is the price </a:t>
            </a:r>
            <a:r>
              <a:rPr lang="en" dirty="0">
                <a:solidFill>
                  <a:schemeClr val="dk1"/>
                </a:solidFill>
                <a:latin typeface="Times New Roman"/>
                <a:ea typeface="Times New Roman"/>
                <a:cs typeface="Times New Roman"/>
                <a:sym typeface="Times New Roman"/>
              </a:rPr>
              <a:t>of the house </a:t>
            </a:r>
            <a:r>
              <a:rPr lang="en">
                <a:solidFill>
                  <a:schemeClr val="dk1"/>
                </a:solidFill>
                <a:latin typeface="Times New Roman"/>
                <a:ea typeface="Times New Roman"/>
                <a:cs typeface="Times New Roman"/>
                <a:sym typeface="Times New Roman"/>
              </a:rPr>
              <a:t>that is </a:t>
            </a:r>
            <a:r>
              <a:rPr lang="en" dirty="0">
                <a:solidFill>
                  <a:schemeClr val="dk1"/>
                </a:solidFill>
                <a:latin typeface="Times New Roman"/>
                <a:ea typeface="Times New Roman"/>
                <a:cs typeface="Times New Roman"/>
                <a:sym typeface="Times New Roman"/>
              </a:rPr>
              <a:t>to </a:t>
            </a:r>
            <a:r>
              <a:rPr lang="en">
                <a:solidFill>
                  <a:schemeClr val="dk1"/>
                </a:solidFill>
                <a:latin typeface="Times New Roman"/>
                <a:ea typeface="Times New Roman"/>
                <a:cs typeface="Times New Roman"/>
                <a:sym typeface="Times New Roman"/>
              </a:rPr>
              <a:t>be predicted</a:t>
            </a:r>
            <a:r>
              <a:rPr lang="en"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623400" y="66274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Optimizing Linear Regression Model</a:t>
            </a:r>
            <a:r>
              <a:rPr lang="en" dirty="0"/>
              <a:t> -</a:t>
            </a:r>
            <a:endParaRPr dirty="0"/>
          </a:p>
        </p:txBody>
      </p:sp>
      <p:sp>
        <p:nvSpPr>
          <p:cNvPr id="165" name="Google Shape;165;p30"/>
          <p:cNvSpPr txBox="1">
            <a:spLocks noGrp="1"/>
          </p:cNvSpPr>
          <p:nvPr>
            <p:ph type="body" idx="1"/>
          </p:nvPr>
        </p:nvSpPr>
        <p:spPr>
          <a:xfrm>
            <a:off x="551542" y="1235440"/>
            <a:ext cx="8280757" cy="3340692"/>
          </a:xfrm>
          <a:prstGeom prst="rect">
            <a:avLst/>
          </a:prstGeom>
        </p:spPr>
        <p:txBody>
          <a:bodyPr spcFirstLastPara="1" wrap="square" lIns="91425" tIns="91425" rIns="91425" bIns="91425" anchor="t" anchorCtr="0">
            <a:noAutofit/>
          </a:bodyPr>
          <a:lstStyle/>
          <a:p>
            <a:pPr marL="0" lvl="0" indent="0" algn="l" rtl="0">
              <a:lnSpc>
                <a:spcPct val="100000"/>
              </a:lnSpc>
              <a:spcBef>
                <a:spcPts val="3200"/>
              </a:spcBef>
              <a:spcAft>
                <a:spcPts val="0"/>
              </a:spcAft>
              <a:buClr>
                <a:schemeClr val="dk1"/>
              </a:buClr>
              <a:buSzPts val="1100"/>
              <a:buFont typeface="Arial"/>
              <a:buNone/>
            </a:pPr>
            <a:r>
              <a:rPr lang="en" sz="1600" b="1" dirty="0">
                <a:solidFill>
                  <a:schemeClr val="dk1"/>
                </a:solidFill>
                <a:latin typeface="Times New Roman" panose="02020603050405020304" pitchFamily="18" charset="0"/>
                <a:ea typeface="Georgia"/>
                <a:cs typeface="Times New Roman" panose="02020603050405020304" pitchFamily="18" charset="0"/>
                <a:sym typeface="Georgia"/>
              </a:rPr>
              <a:t>How to improve the model???</a:t>
            </a:r>
          </a:p>
          <a:p>
            <a:pPr marL="285750" indent="-285750">
              <a:lnSpc>
                <a:spcPct val="100000"/>
              </a:lnSpc>
              <a:spcBef>
                <a:spcPts val="3200"/>
              </a:spcBef>
              <a:buClr>
                <a:schemeClr val="dk1"/>
              </a:buClr>
              <a:buSzPts val="1100"/>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Using more training data, and by choosing more appropriate features which have high correlation to the values that we are trying to predict we can improve the R² value. So, resultantly the model will predict well.</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1600"/>
              </a:spcAft>
              <a:buNone/>
            </a:pPr>
            <a:endParaRPr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551186" y="6554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Ridge Regression</a:t>
            </a:r>
            <a:endParaRPr sz="3600" b="1" dirty="0"/>
          </a:p>
        </p:txBody>
      </p:sp>
      <p:sp>
        <p:nvSpPr>
          <p:cNvPr id="171" name="Google Shape;171;p31"/>
          <p:cNvSpPr txBox="1">
            <a:spLocks noGrp="1"/>
          </p:cNvSpPr>
          <p:nvPr>
            <p:ph type="body" idx="1"/>
          </p:nvPr>
        </p:nvSpPr>
        <p:spPr>
          <a:xfrm>
            <a:off x="609600" y="1473199"/>
            <a:ext cx="8222700" cy="3095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Ridge Regression works by penalizing the magnitude of coefficients of features along with minimizing the error between predicted and actual observations. These are called ‘regularization’ techniques.</a:t>
            </a:r>
          </a:p>
          <a:p>
            <a:pPr marL="0" lvl="0" indent="0" algn="l" rtl="0">
              <a:spcBef>
                <a:spcPts val="0"/>
              </a:spcBef>
              <a:spcAft>
                <a:spcPts val="0"/>
              </a:spcAft>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114300" indent="0">
              <a:buNone/>
            </a:pPr>
            <a:r>
              <a:rPr lang="en-US" sz="1600" dirty="0">
                <a:latin typeface="Times New Roman" panose="02020603050405020304" pitchFamily="18" charset="0"/>
                <a:cs typeface="Times New Roman" panose="02020603050405020304" pitchFamily="18" charset="0"/>
              </a:rPr>
              <a:t>Ridge regression is used to create a parsimonious model in the following scenarios:</a:t>
            </a:r>
          </a:p>
          <a:p>
            <a:pPr>
              <a:buClrTx/>
              <a:buSzPct val="10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number of predictor variables in a given set exceeds the number of observations.</a:t>
            </a:r>
          </a:p>
          <a:p>
            <a:pPr>
              <a:buClrTx/>
              <a:buSzPct val="10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has multicollinearity (correlations between predictor variables).</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The regularization techniques are as follows:</a:t>
            </a:r>
          </a:p>
          <a:p>
            <a:pPr>
              <a:buClrTx/>
              <a:buSzPct val="10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Penalize the magnitude of coefficients of features</a:t>
            </a:r>
          </a:p>
          <a:p>
            <a:pPr>
              <a:buClrTx/>
              <a:buSzPct val="10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Minimize the error between the actual and predicted observations</a:t>
            </a:r>
          </a:p>
          <a:p>
            <a:pPr marL="0" lvl="0" indent="0" algn="l" rtl="0">
              <a:spcBef>
                <a:spcPts val="0"/>
              </a:spcBef>
              <a:spcAft>
                <a:spcPts val="0"/>
              </a:spcAft>
              <a:buNone/>
            </a:pPr>
            <a:endParaRPr sz="16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BB17-4CFD-4BB3-A6B9-88F338C84D08}"/>
              </a:ext>
            </a:extLst>
          </p:cNvPr>
          <p:cNvSpPr>
            <a:spLocks noGrp="1"/>
          </p:cNvSpPr>
          <p:nvPr>
            <p:ph type="title"/>
          </p:nvPr>
        </p:nvSpPr>
        <p:spPr>
          <a:xfrm>
            <a:off x="623400" y="643145"/>
            <a:ext cx="8520600" cy="572700"/>
          </a:xfrm>
        </p:spPr>
        <p:txBody>
          <a:bodyPr/>
          <a:lstStyle/>
          <a:p>
            <a:r>
              <a:rPr lang="en-US" b="1" dirty="0"/>
              <a:t>Formula for ridge regression</a:t>
            </a:r>
          </a:p>
        </p:txBody>
      </p:sp>
      <p:sp>
        <p:nvSpPr>
          <p:cNvPr id="3" name="Text Placeholder 2">
            <a:extLst>
              <a:ext uri="{FF2B5EF4-FFF2-40B4-BE49-F238E27FC236}">
                <a16:creationId xmlns:a16="http://schemas.microsoft.com/office/drawing/2014/main" id="{5B702BCF-A0EE-4C8A-BCE9-3FDC5BD6BA36}"/>
              </a:ext>
            </a:extLst>
          </p:cNvPr>
          <p:cNvSpPr>
            <a:spLocks noGrp="1"/>
          </p:cNvSpPr>
          <p:nvPr>
            <p:ph type="body" idx="1"/>
          </p:nvPr>
        </p:nvSpPr>
        <p:spPr>
          <a:xfrm>
            <a:off x="623400" y="1599526"/>
            <a:ext cx="6442177" cy="793154"/>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a:buClrTx/>
              <a:buSzPct val="100000"/>
              <a:buFont typeface="Arial" panose="020B0604020202020204" pitchFamily="34" charset="0"/>
              <a:buChar char="•"/>
            </a:pPr>
            <a:r>
              <a:rPr lang="en-US" dirty="0"/>
              <a:t>Lambda is the hyperparameter.</a:t>
            </a:r>
          </a:p>
          <a:p>
            <a:pPr>
              <a:buClrTx/>
              <a:buSzPct val="100000"/>
              <a:buFont typeface="Arial" panose="020B0604020202020204" pitchFamily="34" charset="0"/>
              <a:buChar char="•"/>
            </a:pPr>
            <a:r>
              <a:rPr lang="en-US" dirty="0"/>
              <a:t>RSS = sum of squared residuals</a:t>
            </a:r>
          </a:p>
          <a:p>
            <a:pPr marL="114300" indent="0">
              <a:buNone/>
            </a:pPr>
            <a:endParaRPr lang="en-US" dirty="0"/>
          </a:p>
        </p:txBody>
      </p:sp>
      <p:pic>
        <p:nvPicPr>
          <p:cNvPr id="1025" name="image40.png">
            <a:extLst>
              <a:ext uri="{FF2B5EF4-FFF2-40B4-BE49-F238E27FC236}">
                <a16:creationId xmlns:a16="http://schemas.microsoft.com/office/drawing/2014/main" id="{523F0500-50CC-4D58-A2E5-04570E5FED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76" r="10254"/>
          <a:stretch/>
        </p:blipFill>
        <p:spPr bwMode="auto">
          <a:xfrm>
            <a:off x="670560" y="1858923"/>
            <a:ext cx="3467100" cy="86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622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D662-72C6-4AF3-9A2D-9FD87A039320}"/>
              </a:ext>
            </a:extLst>
          </p:cNvPr>
          <p:cNvSpPr>
            <a:spLocks noGrp="1"/>
          </p:cNvSpPr>
          <p:nvPr>
            <p:ph type="title"/>
          </p:nvPr>
        </p:nvSpPr>
        <p:spPr>
          <a:xfrm>
            <a:off x="623400" y="684511"/>
            <a:ext cx="8520600" cy="572700"/>
          </a:xfrm>
        </p:spPr>
        <p:txBody>
          <a:bodyPr/>
          <a:lstStyle/>
          <a:p>
            <a:r>
              <a:rPr lang="en-US" sz="3600" b="1" dirty="0">
                <a:solidFill>
                  <a:schemeClr val="dk1"/>
                </a:solidFill>
                <a:ea typeface="Times New Roman"/>
                <a:cs typeface="Times New Roman" panose="02020603050405020304" pitchFamily="18" charset="0"/>
                <a:sym typeface="Times New Roman"/>
              </a:rPr>
              <a:t>Steps to perform Ridge Regression</a:t>
            </a:r>
            <a:r>
              <a:rPr lang="en-US" sz="3600" dirty="0">
                <a:solidFill>
                  <a:schemeClr val="dk1"/>
                </a:solidFill>
                <a:ea typeface="Times New Roman"/>
                <a:cs typeface="Times New Roman" panose="02020603050405020304" pitchFamily="18" charset="0"/>
                <a:sym typeface="Times New Roman"/>
              </a:rPr>
              <a:t>:</a:t>
            </a:r>
            <a:br>
              <a:rPr lang="en-US" sz="3600" dirty="0">
                <a:solidFill>
                  <a:schemeClr val="dk1"/>
                </a:solidFill>
                <a:ea typeface="Times New Roman"/>
                <a:cs typeface="Times New Roman" panose="02020603050405020304" pitchFamily="18" charset="0"/>
                <a:sym typeface="Times New Roman"/>
              </a:rPr>
            </a:br>
            <a:endParaRPr lang="en-US" sz="3600" dirty="0"/>
          </a:p>
        </p:txBody>
      </p:sp>
      <p:sp>
        <p:nvSpPr>
          <p:cNvPr id="3" name="Text Placeholder 2">
            <a:extLst>
              <a:ext uri="{FF2B5EF4-FFF2-40B4-BE49-F238E27FC236}">
                <a16:creationId xmlns:a16="http://schemas.microsoft.com/office/drawing/2014/main" id="{212B1DB5-18D5-4123-8BA4-6A4AB1CD8620}"/>
              </a:ext>
            </a:extLst>
          </p:cNvPr>
          <p:cNvSpPr>
            <a:spLocks noGrp="1"/>
          </p:cNvSpPr>
          <p:nvPr>
            <p:ph type="body" idx="1"/>
          </p:nvPr>
        </p:nvSpPr>
        <p:spPr>
          <a:xfrm>
            <a:off x="623400" y="1424939"/>
            <a:ext cx="8208900" cy="3143935"/>
          </a:xfrm>
        </p:spPr>
        <p:txBody>
          <a:bodyPr/>
          <a:lstStyle/>
          <a:p>
            <a:pPr lvl="0" indent="-330200">
              <a:spcBef>
                <a:spcPts val="1600"/>
              </a:spcBef>
              <a:buClr>
                <a:schemeClr val="dk1"/>
              </a:buClr>
              <a:buSzPts val="1600"/>
              <a:buFont typeface="Times New Roman"/>
              <a:buAutoNum type="arabicPeriod"/>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Read the dataset</a:t>
            </a:r>
          </a:p>
          <a:p>
            <a:pPr lvl="0" indent="-330200">
              <a:buClr>
                <a:schemeClr val="dk1"/>
              </a:buClr>
              <a:buSzPts val="1600"/>
              <a:buFont typeface="Times New Roman"/>
              <a:buAutoNum type="arabicPeriod"/>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Separate the target variables from the independent variables</a:t>
            </a:r>
          </a:p>
          <a:p>
            <a:pPr lvl="0" indent="-330200">
              <a:buClr>
                <a:schemeClr val="dk1"/>
              </a:buClr>
              <a:buSzPts val="1600"/>
              <a:buFont typeface="Times New Roman"/>
              <a:buAutoNum type="arabicPeriod"/>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Fit and Train the model</a:t>
            </a:r>
          </a:p>
          <a:p>
            <a:pPr lvl="0" indent="-330200">
              <a:buClr>
                <a:schemeClr val="dk1"/>
              </a:buClr>
              <a:buSzPts val="1600"/>
              <a:buFont typeface="Times New Roman"/>
              <a:buAutoNum type="arabicPeriod"/>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Predict the model</a:t>
            </a:r>
          </a:p>
          <a:p>
            <a:pPr lvl="0" indent="-330200">
              <a:buClr>
                <a:schemeClr val="dk1"/>
              </a:buClr>
              <a:buSzPts val="1600"/>
              <a:buFont typeface="Times New Roman"/>
              <a:buAutoNum type="arabicPeriod"/>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Evaluate</a:t>
            </a:r>
            <a:endParaRPr lang="en-US" sz="1800" dirty="0">
              <a:latin typeface="Times New Roman" panose="02020603050405020304" pitchFamily="18" charset="0"/>
              <a:ea typeface="Times New Roman"/>
              <a:cs typeface="Times New Roman" panose="02020603050405020304" pitchFamily="18" charset="0"/>
              <a:sym typeface="Times New Roman"/>
            </a:endParaRPr>
          </a:p>
          <a:p>
            <a:endParaRPr lang="en-US" dirty="0"/>
          </a:p>
        </p:txBody>
      </p:sp>
    </p:spTree>
    <p:extLst>
      <p:ext uri="{BB962C8B-B14F-4D97-AF65-F5344CB8AC3E}">
        <p14:creationId xmlns:p14="http://schemas.microsoft.com/office/powerpoint/2010/main" val="3081774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595670" y="608562"/>
            <a:ext cx="8701500" cy="7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Evaluation</a:t>
            </a:r>
            <a:endParaRPr sz="3600" b="1" dirty="0"/>
          </a:p>
        </p:txBody>
      </p:sp>
      <p:pic>
        <p:nvPicPr>
          <p:cNvPr id="178" name="Google Shape;178;p32"/>
          <p:cNvPicPr preferRelativeResize="0"/>
          <p:nvPr/>
        </p:nvPicPr>
        <p:blipFill>
          <a:blip r:embed="rId3">
            <a:alphaModFix/>
          </a:blip>
          <a:stretch>
            <a:fillRect/>
          </a:stretch>
        </p:blipFill>
        <p:spPr>
          <a:xfrm>
            <a:off x="311700" y="1472960"/>
            <a:ext cx="2686050" cy="3461675"/>
          </a:xfrm>
          <a:prstGeom prst="rect">
            <a:avLst/>
          </a:prstGeom>
          <a:noFill/>
          <a:ln>
            <a:noFill/>
          </a:ln>
        </p:spPr>
      </p:pic>
      <p:pic>
        <p:nvPicPr>
          <p:cNvPr id="179" name="Google Shape;179;p32"/>
          <p:cNvPicPr preferRelativeResize="0"/>
          <p:nvPr/>
        </p:nvPicPr>
        <p:blipFill>
          <a:blip r:embed="rId4">
            <a:alphaModFix/>
          </a:blip>
          <a:stretch>
            <a:fillRect/>
          </a:stretch>
        </p:blipFill>
        <p:spPr>
          <a:xfrm>
            <a:off x="4082330" y="917465"/>
            <a:ext cx="4799326" cy="1819275"/>
          </a:xfrm>
          <a:prstGeom prst="rect">
            <a:avLst/>
          </a:prstGeom>
          <a:noFill/>
          <a:ln>
            <a:noFill/>
          </a:ln>
        </p:spPr>
      </p:pic>
      <p:pic>
        <p:nvPicPr>
          <p:cNvPr id="180" name="Google Shape;180;p32"/>
          <p:cNvPicPr preferRelativeResize="0"/>
          <p:nvPr/>
        </p:nvPicPr>
        <p:blipFill>
          <a:blip r:embed="rId5">
            <a:alphaModFix/>
          </a:blip>
          <a:stretch>
            <a:fillRect/>
          </a:stretch>
        </p:blipFill>
        <p:spPr>
          <a:xfrm>
            <a:off x="4082330" y="2937510"/>
            <a:ext cx="4666150" cy="19971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7" name="Google Shape;187;p33"/>
          <p:cNvPicPr preferRelativeResize="0"/>
          <p:nvPr/>
        </p:nvPicPr>
        <p:blipFill>
          <a:blip r:embed="rId3">
            <a:alphaModFix/>
          </a:blip>
          <a:stretch>
            <a:fillRect/>
          </a:stretch>
        </p:blipFill>
        <p:spPr>
          <a:xfrm>
            <a:off x="200925" y="231050"/>
            <a:ext cx="8716274" cy="46211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4" name="Google Shape;194;p34"/>
          <p:cNvPicPr preferRelativeResize="0"/>
          <p:nvPr/>
        </p:nvPicPr>
        <p:blipFill>
          <a:blip r:embed="rId3">
            <a:alphaModFix/>
          </a:blip>
          <a:stretch>
            <a:fillRect/>
          </a:stretch>
        </p:blipFill>
        <p:spPr>
          <a:xfrm>
            <a:off x="-21437" y="60275"/>
            <a:ext cx="9186874" cy="48521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617220" y="696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Observations</a:t>
            </a:r>
            <a:endParaRPr b="1" dirty="0"/>
          </a:p>
        </p:txBody>
      </p:sp>
      <p:sp>
        <p:nvSpPr>
          <p:cNvPr id="200" name="Google Shape;200;p35"/>
          <p:cNvSpPr txBox="1">
            <a:spLocks noGrp="1"/>
          </p:cNvSpPr>
          <p:nvPr>
            <p:ph type="body" idx="1"/>
          </p:nvPr>
        </p:nvSpPr>
        <p:spPr>
          <a:xfrm>
            <a:off x="617220" y="1470659"/>
            <a:ext cx="8215080" cy="30982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On comparing the RMSE values of Ridge regression and Linear regression, we can say that Ridge Regression is better than Linear Regression.</a:t>
            </a:r>
            <a:endParaRPr dirty="0">
              <a:latin typeface="Times New Roman"/>
              <a:ea typeface="Times New Roman"/>
              <a:cs typeface="Times New Roman"/>
              <a:sym typeface="Times New Roman"/>
            </a:endParaRPr>
          </a:p>
          <a:p>
            <a:pPr marL="0" lvl="0" indent="0" algn="l" rtl="0">
              <a:spcBef>
                <a:spcPts val="1600"/>
              </a:spcBef>
              <a:spcAft>
                <a:spcPts val="0"/>
              </a:spcAft>
              <a:buNone/>
            </a:pPr>
            <a:r>
              <a:rPr lang="en" dirty="0">
                <a:latin typeface="Times New Roman"/>
                <a:ea typeface="Times New Roman"/>
                <a:cs typeface="Times New Roman"/>
                <a:sym typeface="Times New Roman"/>
              </a:rPr>
              <a:t>But the value is still high.</a:t>
            </a:r>
            <a:endParaRPr dirty="0">
              <a:latin typeface="Times New Roman"/>
              <a:ea typeface="Times New Roman"/>
              <a:cs typeface="Times New Roman"/>
              <a:sym typeface="Times New Roman"/>
            </a:endParaRPr>
          </a:p>
          <a:p>
            <a:pPr marL="0" lvl="0" indent="0" algn="l" rtl="0">
              <a:spcBef>
                <a:spcPts val="1600"/>
              </a:spcBef>
              <a:spcAft>
                <a:spcPts val="1600"/>
              </a:spcAft>
              <a:buNone/>
            </a:pPr>
            <a:r>
              <a:rPr lang="en" dirty="0">
                <a:latin typeface="Times New Roman"/>
                <a:ea typeface="Times New Roman"/>
                <a:cs typeface="Times New Roman"/>
                <a:sym typeface="Times New Roman"/>
              </a:rPr>
              <a:t>Therefore, we need to find that fits the data better than Ridge Regression.</a:t>
            </a: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623400" y="676965"/>
            <a:ext cx="8520600" cy="6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Lasso Regression Model	</a:t>
            </a:r>
            <a:endParaRPr b="1" dirty="0"/>
          </a:p>
        </p:txBody>
      </p:sp>
      <p:sp>
        <p:nvSpPr>
          <p:cNvPr id="206" name="Google Shape;206;p36"/>
          <p:cNvSpPr txBox="1">
            <a:spLocks noGrp="1"/>
          </p:cNvSpPr>
          <p:nvPr>
            <p:ph type="body" idx="1"/>
          </p:nvPr>
        </p:nvSpPr>
        <p:spPr>
          <a:xfrm>
            <a:off x="623400" y="1379220"/>
            <a:ext cx="8520600" cy="35966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Times New Roman" panose="02020603050405020304" pitchFamily="18" charset="0"/>
                <a:ea typeface="Times New Roman"/>
                <a:cs typeface="Times New Roman" panose="02020603050405020304" pitchFamily="18" charset="0"/>
                <a:sym typeface="Times New Roman"/>
              </a:rPr>
              <a:t>Lasso regression is a type of </a:t>
            </a:r>
            <a:r>
              <a:rPr lang="en" sz="1600" b="1" dirty="0">
                <a:latin typeface="Times New Roman" panose="02020603050405020304" pitchFamily="18" charset="0"/>
                <a:ea typeface="Times New Roman"/>
                <a:cs typeface="Times New Roman" panose="02020603050405020304" pitchFamily="18" charset="0"/>
                <a:sym typeface="Times New Roman"/>
              </a:rPr>
              <a:t>linear regression </a:t>
            </a:r>
            <a:r>
              <a:rPr lang="en" sz="1600" dirty="0">
                <a:latin typeface="Times New Roman" panose="02020603050405020304" pitchFamily="18" charset="0"/>
                <a:ea typeface="Times New Roman"/>
                <a:cs typeface="Times New Roman" panose="02020603050405020304" pitchFamily="18" charset="0"/>
                <a:sym typeface="Times New Roman"/>
              </a:rPr>
              <a:t>that uses </a:t>
            </a:r>
            <a:r>
              <a:rPr lang="en" sz="1600" dirty="0">
                <a:uFill>
                  <a:noFill/>
                </a:u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val="tx"/>
                    </a:ext>
                  </a:extLst>
                </a:hlinkClick>
              </a:rPr>
              <a:t>shrinkage</a:t>
            </a:r>
            <a:r>
              <a:rPr lang="en" sz="1600" dirty="0">
                <a:latin typeface="Times New Roman" panose="02020603050405020304" pitchFamily="18" charset="0"/>
                <a:ea typeface="Times New Roman"/>
                <a:cs typeface="Times New Roman" panose="02020603050405020304" pitchFamily="18" charset="0"/>
                <a:sym typeface="Times New Roman"/>
              </a:rPr>
              <a:t>. Shrinkage is where data values are shrunk towards a central point, like the </a:t>
            </a:r>
            <a:r>
              <a:rPr lang="en" sz="1600" dirty="0">
                <a:uFill>
                  <a:noFill/>
                </a:uFill>
                <a:latin typeface="Times New Roman" panose="02020603050405020304" pitchFamily="18" charset="0"/>
                <a:ea typeface="Times New Roman"/>
                <a:cs typeface="Times New Roman" panose="02020603050405020304" pitchFamily="18" charset="0"/>
                <a:sym typeface="Times New Roman"/>
                <a:hlinkClick r:id="rId4">
                  <a:extLst>
                    <a:ext uri="{A12FA001-AC4F-418D-AE19-62706E023703}">
                      <ahyp:hlinkClr xmlns:ahyp="http://schemas.microsoft.com/office/drawing/2018/hyperlinkcolor" val="tx"/>
                    </a:ext>
                  </a:extLst>
                </a:hlinkClick>
              </a:rPr>
              <a:t>mean</a:t>
            </a:r>
            <a:r>
              <a:rPr lang="en" sz="1600" dirty="0">
                <a:latin typeface="Times New Roman" panose="02020603050405020304" pitchFamily="18" charset="0"/>
                <a:ea typeface="Times New Roman"/>
                <a:cs typeface="Times New Roman" panose="02020603050405020304" pitchFamily="18" charset="0"/>
                <a:sym typeface="Times New Roman"/>
              </a:rPr>
              <a:t>. The lasso procedure encourages simple, sparse models (i.e. models with fewer parameters). This particular type of regression is well-suited for models showing high levels of </a:t>
            </a:r>
            <a:r>
              <a:rPr lang="en" sz="1600" dirty="0">
                <a:uFill>
                  <a:noFill/>
                </a:uFill>
                <a:latin typeface="Times New Roman" panose="02020603050405020304" pitchFamily="18" charset="0"/>
                <a:ea typeface="Times New Roman"/>
                <a:cs typeface="Times New Roman" panose="02020603050405020304" pitchFamily="18" charset="0"/>
                <a:sym typeface="Times New Roman"/>
                <a:hlinkClick r:id="rId5">
                  <a:extLst>
                    <a:ext uri="{A12FA001-AC4F-418D-AE19-62706E023703}">
                      <ahyp:hlinkClr xmlns:ahyp="http://schemas.microsoft.com/office/drawing/2018/hyperlinkcolor" val="tx"/>
                    </a:ext>
                  </a:extLst>
                </a:hlinkClick>
              </a:rPr>
              <a:t>multicollinearity</a:t>
            </a:r>
            <a:r>
              <a:rPr lang="en" sz="1600" dirty="0">
                <a:latin typeface="Times New Roman" panose="02020603050405020304" pitchFamily="18" charset="0"/>
                <a:ea typeface="Times New Roman"/>
                <a:cs typeface="Times New Roman" panose="02020603050405020304" pitchFamily="18" charset="0"/>
                <a:sym typeface="Times New Roman"/>
              </a:rPr>
              <a:t> or when you want to automate certain parts of model selection, like variable selection/parameter elimination.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 sz="1600" dirty="0">
                <a:latin typeface="Times New Roman" panose="02020603050405020304" pitchFamily="18" charset="0"/>
                <a:ea typeface="Times New Roman"/>
                <a:cs typeface="Times New Roman" panose="02020603050405020304" pitchFamily="18" charset="0"/>
                <a:sym typeface="Times New Roman"/>
              </a:rPr>
              <a:t>Lasso uses L1 regularisation and it stands for </a:t>
            </a:r>
            <a:r>
              <a:rPr lang="en" sz="1600" b="1" dirty="0">
                <a:latin typeface="Times New Roman" panose="02020603050405020304" pitchFamily="18" charset="0"/>
                <a:ea typeface="Times New Roman"/>
                <a:cs typeface="Times New Roman" panose="02020603050405020304" pitchFamily="18" charset="0"/>
                <a:sym typeface="Times New Roman"/>
              </a:rPr>
              <a:t>Least Absolute Shrinkage and Selection Operator</a:t>
            </a:r>
            <a:r>
              <a:rPr lang="en" sz="1600" dirty="0">
                <a:latin typeface="Times New Roman" panose="02020603050405020304" pitchFamily="18" charset="0"/>
                <a:ea typeface="Times New Roman"/>
                <a:cs typeface="Times New Roman" panose="02020603050405020304" pitchFamily="18" charset="0"/>
                <a:sym typeface="Times New Roman"/>
              </a:rPr>
              <a:t>.</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 sz="1600" dirty="0">
                <a:latin typeface="Times New Roman" panose="02020603050405020304" pitchFamily="18" charset="0"/>
                <a:ea typeface="Times New Roman"/>
                <a:cs typeface="Times New Roman" panose="02020603050405020304" pitchFamily="18" charset="0"/>
                <a:sym typeface="Times New Roman"/>
              </a:rPr>
              <a:t>Here in this model , we have split the testing and training data subsets and Removed our prime aspect attribute to predict it: Prices </a:t>
            </a:r>
            <a:endParaRPr sz="1600"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1600"/>
              </a:spcBef>
              <a:spcAft>
                <a:spcPts val="0"/>
              </a:spcAft>
              <a:buClr>
                <a:schemeClr val="dk1"/>
              </a:buClr>
              <a:buSzPts val="1400"/>
              <a:buFont typeface="Times New Roman"/>
              <a:buChar char="●"/>
            </a:pPr>
            <a:r>
              <a:rPr lang="en" sz="1600" dirty="0">
                <a:latin typeface="Times New Roman" panose="02020603050405020304" pitchFamily="18" charset="0"/>
                <a:ea typeface="Times New Roman"/>
                <a:cs typeface="Times New Roman" panose="02020603050405020304" pitchFamily="18" charset="0"/>
                <a:sym typeface="Times New Roman"/>
              </a:rPr>
              <a:t>The testing model : 33%</a:t>
            </a:r>
            <a:endParaRPr sz="1600"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Clr>
                <a:schemeClr val="dk1"/>
              </a:buClr>
              <a:buSzPts val="1400"/>
              <a:buFont typeface="Times New Roman"/>
              <a:buChar char="●"/>
            </a:pPr>
            <a:r>
              <a:rPr lang="en" sz="1600" dirty="0">
                <a:latin typeface="Times New Roman" panose="02020603050405020304" pitchFamily="18" charset="0"/>
                <a:ea typeface="Times New Roman"/>
                <a:cs typeface="Times New Roman" panose="02020603050405020304" pitchFamily="18" charset="0"/>
                <a:sym typeface="Times New Roman"/>
              </a:rPr>
              <a:t>The training model : 77%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 sz="1600" dirty="0">
                <a:latin typeface="Times New Roman" panose="02020603050405020304" pitchFamily="18" charset="0"/>
                <a:ea typeface="Times New Roman"/>
                <a:cs typeface="Times New Roman" panose="02020603050405020304" pitchFamily="18" charset="0"/>
                <a:sym typeface="Times New Roman"/>
              </a:rPr>
              <a:t>We have used the K-fold cross validation so that it ensures that every observation from the original dataset has the chance of appearing in training and test set.</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1600"/>
              </a:spcAft>
              <a:buNone/>
            </a:pPr>
            <a:endParaRPr sz="1600" dirty="0">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body" idx="1"/>
          </p:nvPr>
        </p:nvSpPr>
        <p:spPr>
          <a:xfrm>
            <a:off x="647700" y="1021618"/>
            <a:ext cx="8184750" cy="3981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K-fold cross validation considers training on all but the kth part, and then validating on the kth part, iterating over k = 1, . . . K (When K = n, we call this leave-one-out cross-validation, because we leave out one data point at a time)</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As we chose the regression model , lasso regression model gives us the least linear dependency and thus we have used the selected features in the correlation of the EDA.</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160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endParaRPr>
          </a:p>
        </p:txBody>
      </p:sp>
      <p:pic>
        <p:nvPicPr>
          <p:cNvPr id="212" name="Google Shape;212;p37"/>
          <p:cNvPicPr preferRelativeResize="0"/>
          <p:nvPr/>
        </p:nvPicPr>
        <p:blipFill>
          <a:blip r:embed="rId3">
            <a:alphaModFix/>
          </a:blip>
          <a:stretch>
            <a:fillRect/>
          </a:stretch>
        </p:blipFill>
        <p:spPr>
          <a:xfrm>
            <a:off x="2823726" y="2159642"/>
            <a:ext cx="4260299" cy="196224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71500" y="580756"/>
            <a:ext cx="8260800" cy="7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Problem Objective</a:t>
            </a:r>
            <a:endParaRPr sz="3600" b="1" dirty="0"/>
          </a:p>
        </p:txBody>
      </p:sp>
      <p:sp>
        <p:nvSpPr>
          <p:cNvPr id="67" name="Google Shape;67;p15"/>
          <p:cNvSpPr txBox="1">
            <a:spLocks noGrp="1"/>
          </p:cNvSpPr>
          <p:nvPr>
            <p:ph type="body" idx="1"/>
          </p:nvPr>
        </p:nvSpPr>
        <p:spPr>
          <a:xfrm>
            <a:off x="571500" y="1435893"/>
            <a:ext cx="8260800" cy="35367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latin typeface="Times New Roman"/>
                <a:ea typeface="Times New Roman"/>
                <a:cs typeface="Times New Roman"/>
                <a:sym typeface="Times New Roman"/>
              </a:rPr>
              <a:t>The United States housing bubble was a real estate bubble affecting over half of the U.S. states. Housing prices peaked in early 2006, started to decline in 2006 and 2007, and reached new lows in 2012. Affecting the world’s real estate conditions to worsen. </a:t>
            </a:r>
            <a:endParaRPr dirty="0">
              <a:solidFill>
                <a:srgbClr val="222222"/>
              </a:solidFill>
              <a:latin typeface="Times New Roman"/>
              <a:ea typeface="Times New Roman"/>
              <a:cs typeface="Times New Roman"/>
              <a:sym typeface="Times New Roman"/>
            </a:endParaRPr>
          </a:p>
          <a:p>
            <a:pPr marL="0" lvl="0" indent="0" algn="l" rtl="0">
              <a:spcBef>
                <a:spcPts val="1600"/>
              </a:spcBef>
              <a:spcAft>
                <a:spcPts val="0"/>
              </a:spcAft>
              <a:buNone/>
            </a:pPr>
            <a:r>
              <a:rPr lang="en" dirty="0">
                <a:solidFill>
                  <a:srgbClr val="222222"/>
                </a:solidFill>
                <a:latin typeface="Times New Roman"/>
                <a:ea typeface="Times New Roman"/>
                <a:cs typeface="Times New Roman"/>
                <a:sym typeface="Times New Roman"/>
              </a:rPr>
              <a:t>Having a predictive model in which the housing rate of the houses is determined by  overall variables</a:t>
            </a:r>
            <a:r>
              <a:rPr lang="en" dirty="0">
                <a:solidFill>
                  <a:schemeClr val="dk1"/>
                </a:solidFill>
                <a:latin typeface="Times New Roman"/>
                <a:ea typeface="Times New Roman"/>
                <a:cs typeface="Times New Roman"/>
                <a:sym typeface="Times New Roman"/>
              </a:rPr>
              <a:t>, surrounding the region provides a sense of stability in the market and overall financial stability for an individual.</a:t>
            </a:r>
            <a:endParaRPr dirty="0">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r>
              <a:rPr lang="en" dirty="0">
                <a:solidFill>
                  <a:schemeClr val="dk1"/>
                </a:solidFill>
                <a:latin typeface="Times New Roman"/>
                <a:ea typeface="Times New Roman"/>
                <a:cs typeface="Times New Roman"/>
                <a:sym typeface="Times New Roman"/>
              </a:rPr>
              <a:t>Thus the objectives for the project is to provide top most accuracy for the target variable i.e the house rate value according to the surrounding parameters such as the region, the age factor of the building, number of rooms, bedrooms, type of house and other house properties. </a:t>
            </a: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body" idx="1"/>
          </p:nvPr>
        </p:nvSpPr>
        <p:spPr>
          <a:xfrm>
            <a:off x="623400" y="1371599"/>
            <a:ext cx="8520600" cy="2991535"/>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600" b="1" dirty="0">
                <a:solidFill>
                  <a:srgbClr val="000000"/>
                </a:solidFill>
                <a:latin typeface="Times New Roman"/>
                <a:ea typeface="Times New Roman"/>
                <a:cs typeface="Times New Roman"/>
                <a:sym typeface="Times New Roman"/>
              </a:rPr>
              <a:t>Testing model:</a:t>
            </a:r>
            <a:endParaRPr sz="1600" b="1" dirty="0">
              <a:solidFill>
                <a:srgbClr val="000000"/>
              </a:solidFill>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Arial" panose="020B0604020202020204" pitchFamily="34" charset="0"/>
              <a:buChar char="•"/>
            </a:pPr>
            <a:r>
              <a:rPr lang="en" sz="1600" dirty="0">
                <a:solidFill>
                  <a:srgbClr val="000000"/>
                </a:solidFill>
                <a:latin typeface="Times New Roman"/>
                <a:ea typeface="Times New Roman"/>
                <a:cs typeface="Times New Roman"/>
                <a:sym typeface="Times New Roman"/>
              </a:rPr>
              <a:t>Root Mean Square Error: 484147.7306 </a:t>
            </a:r>
            <a:endParaRPr sz="16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600" dirty="0">
                <a:solidFill>
                  <a:srgbClr val="000000"/>
                </a:solidFill>
                <a:latin typeface="Times New Roman"/>
                <a:ea typeface="Times New Roman"/>
                <a:cs typeface="Times New Roman"/>
                <a:sym typeface="Times New Roman"/>
              </a:rPr>
              <a:t>R-Squared: 0.5105</a:t>
            </a:r>
            <a:endParaRPr sz="16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600" b="1" dirty="0">
                <a:solidFill>
                  <a:srgbClr val="000000"/>
                </a:solidFill>
                <a:latin typeface="Times New Roman"/>
                <a:ea typeface="Times New Roman"/>
                <a:cs typeface="Times New Roman"/>
                <a:sym typeface="Times New Roman"/>
              </a:rPr>
              <a:t>Training Model</a:t>
            </a:r>
            <a:r>
              <a:rPr lang="en"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Arial" panose="020B0604020202020204" pitchFamily="34" charset="0"/>
              <a:buChar char="•"/>
            </a:pPr>
            <a:r>
              <a:rPr lang="en" sz="1600" dirty="0">
                <a:solidFill>
                  <a:srgbClr val="000000"/>
                </a:solidFill>
                <a:latin typeface="Times New Roman"/>
                <a:ea typeface="Times New Roman"/>
                <a:cs typeface="Times New Roman"/>
                <a:sym typeface="Times New Roman"/>
              </a:rPr>
              <a:t>Root Mean Square Error: 468087.6284</a:t>
            </a:r>
            <a:endParaRPr sz="16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600" dirty="0">
                <a:solidFill>
                  <a:srgbClr val="000000"/>
                </a:solidFill>
                <a:latin typeface="Times New Roman"/>
                <a:ea typeface="Times New Roman"/>
                <a:cs typeface="Times New Roman"/>
                <a:sym typeface="Times New Roman"/>
              </a:rPr>
              <a:t>R-Squared: 0.5475</a:t>
            </a:r>
            <a:endParaRPr sz="16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600" b="1" dirty="0">
                <a:solidFill>
                  <a:srgbClr val="000000"/>
                </a:solidFill>
                <a:latin typeface="Times New Roman"/>
                <a:ea typeface="Times New Roman"/>
                <a:cs typeface="Times New Roman"/>
                <a:sym typeface="Times New Roman"/>
              </a:rPr>
              <a:t>Mean cross validated</a:t>
            </a:r>
            <a:r>
              <a:rPr lang="en" sz="1600" dirty="0">
                <a:solidFill>
                  <a:srgbClr val="000000"/>
                </a:solidFill>
                <a:latin typeface="Times New Roman"/>
                <a:ea typeface="Times New Roman"/>
                <a:cs typeface="Times New Roman"/>
                <a:sym typeface="Times New Roman"/>
              </a:rPr>
              <a:t> R^2: 0.5006</a:t>
            </a:r>
            <a:endParaRPr sz="16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600" dirty="0">
                <a:solidFill>
                  <a:srgbClr val="000000"/>
                </a:solidFill>
                <a:latin typeface="Times New Roman"/>
                <a:ea typeface="Times New Roman"/>
                <a:cs typeface="Times New Roman"/>
                <a:sym typeface="Times New Roman"/>
              </a:rPr>
              <a:t> All values are obtained using the basic Algorithm of Linear Regression where the constraint Σ |Bj≤ s i.e the Sums of the squares is minimized in the lasso Algorithm </a:t>
            </a:r>
            <a:endParaRPr sz="1600" dirty="0"/>
          </a:p>
        </p:txBody>
      </p:sp>
      <p:sp>
        <p:nvSpPr>
          <p:cNvPr id="2" name="TextBox 1">
            <a:extLst>
              <a:ext uri="{FF2B5EF4-FFF2-40B4-BE49-F238E27FC236}">
                <a16:creationId xmlns:a16="http://schemas.microsoft.com/office/drawing/2014/main" id="{6839A827-B62B-4946-B847-ABC350237FC4}"/>
              </a:ext>
            </a:extLst>
          </p:cNvPr>
          <p:cNvSpPr txBox="1"/>
          <p:nvPr/>
        </p:nvSpPr>
        <p:spPr>
          <a:xfrm>
            <a:off x="623400" y="650826"/>
            <a:ext cx="8230320" cy="646331"/>
          </a:xfrm>
          <a:prstGeom prst="rect">
            <a:avLst/>
          </a:prstGeom>
          <a:noFill/>
        </p:spPr>
        <p:txBody>
          <a:bodyPr wrap="square" rtlCol="0">
            <a:spAutoFit/>
          </a:bodyPr>
          <a:lstStyle/>
          <a:p>
            <a:r>
              <a:rPr lang="en-US" sz="3600" b="1" dirty="0">
                <a:solidFill>
                  <a:srgbClr val="000000"/>
                </a:solidFill>
                <a:latin typeface="+mj-lt"/>
                <a:ea typeface="Times New Roman"/>
                <a:cs typeface="Times New Roman"/>
                <a:sym typeface="Times New Roman"/>
              </a:rPr>
              <a:t>THE</a:t>
            </a:r>
            <a:r>
              <a:rPr lang="en" sz="3600" b="1" dirty="0">
                <a:solidFill>
                  <a:srgbClr val="000000"/>
                </a:solidFill>
                <a:latin typeface="+mj-lt"/>
                <a:ea typeface="Times New Roman"/>
                <a:cs typeface="Times New Roman"/>
                <a:sym typeface="Times New Roman"/>
              </a:rPr>
              <a:t> </a:t>
            </a:r>
            <a:r>
              <a:rPr lang="en-US" sz="3600" b="1" dirty="0">
                <a:solidFill>
                  <a:srgbClr val="000000"/>
                </a:solidFill>
                <a:latin typeface="+mj-lt"/>
                <a:ea typeface="Times New Roman"/>
                <a:cs typeface="Times New Roman"/>
                <a:sym typeface="Times New Roman"/>
              </a:rPr>
              <a:t>PERFORMANCE</a:t>
            </a:r>
            <a:r>
              <a:rPr lang="en" sz="3600" b="1" dirty="0">
                <a:solidFill>
                  <a:srgbClr val="000000"/>
                </a:solidFill>
                <a:latin typeface="+mj-lt"/>
                <a:ea typeface="Times New Roman"/>
                <a:cs typeface="Times New Roman"/>
                <a:sym typeface="Times New Roman"/>
              </a:rPr>
              <a:t> </a:t>
            </a:r>
            <a:r>
              <a:rPr lang="en-US" sz="3600" b="1" dirty="0">
                <a:solidFill>
                  <a:srgbClr val="000000"/>
                </a:solidFill>
                <a:latin typeface="+mj-lt"/>
                <a:ea typeface="Times New Roman"/>
                <a:cs typeface="Times New Roman"/>
                <a:sym typeface="Times New Roman"/>
              </a:rPr>
              <a:t>EVALUATIONS</a:t>
            </a:r>
            <a:r>
              <a:rPr lang="en" sz="3600" b="1" dirty="0">
                <a:solidFill>
                  <a:srgbClr val="000000"/>
                </a:solidFill>
                <a:latin typeface="+mj-lt"/>
                <a:ea typeface="Times New Roman"/>
                <a:cs typeface="Times New Roman"/>
                <a:sym typeface="Times New Roman"/>
              </a:rPr>
              <a:t> PARAMETERS</a:t>
            </a:r>
            <a:endParaRPr lang="en-US" sz="3600" dirty="0">
              <a:latin typeface="+mj-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Residual </a:t>
            </a:r>
            <a:r>
              <a:rPr lang="en" dirty="0"/>
              <a:t>Plot for </a:t>
            </a:r>
            <a:r>
              <a:rPr lang="en"/>
              <a:t>Lasso Regression</a:t>
            </a:r>
            <a:endParaRPr dirty="0"/>
          </a:p>
        </p:txBody>
      </p:sp>
      <p:sp>
        <p:nvSpPr>
          <p:cNvPr id="223" name="Google Shape;223;p3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4" name="Google Shape;224;p39"/>
          <p:cNvPicPr preferRelativeResize="0"/>
          <p:nvPr/>
        </p:nvPicPr>
        <p:blipFill>
          <a:blip r:embed="rId3">
            <a:alphaModFix/>
          </a:blip>
          <a:stretch>
            <a:fillRect/>
          </a:stretch>
        </p:blipFill>
        <p:spPr>
          <a:xfrm>
            <a:off x="0" y="73840"/>
            <a:ext cx="9143999" cy="4995819"/>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623400" y="6279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b="1" dirty="0"/>
              <a:t>Random Forest </a:t>
            </a:r>
            <a:r>
              <a:rPr lang="en" dirty="0"/>
              <a:t>	</a:t>
            </a:r>
            <a:endParaRPr dirty="0"/>
          </a:p>
        </p:txBody>
      </p:sp>
      <p:sp>
        <p:nvSpPr>
          <p:cNvPr id="230" name="Google Shape;230;p40"/>
          <p:cNvSpPr txBox="1">
            <a:spLocks noGrp="1"/>
          </p:cNvSpPr>
          <p:nvPr>
            <p:ph type="body" idx="1"/>
          </p:nvPr>
        </p:nvSpPr>
        <p:spPr>
          <a:xfrm>
            <a:off x="623400" y="1473775"/>
            <a:ext cx="8208900" cy="3285300"/>
          </a:xfrm>
          <a:prstGeom prst="rect">
            <a:avLst/>
          </a:prstGeom>
        </p:spPr>
        <p:txBody>
          <a:bodyPr spcFirstLastPara="1" wrap="square" lIns="91425" tIns="91425" rIns="91425" bIns="91425" anchor="t" anchorCtr="0">
            <a:noAutofit/>
          </a:bodyPr>
          <a:lstStyle/>
          <a:p>
            <a:pPr marL="139700" lvl="0" indent="0" algn="l" rtl="0">
              <a:spcBef>
                <a:spcPts val="1200"/>
              </a:spcBef>
              <a:spcAft>
                <a:spcPts val="0"/>
              </a:spcAft>
              <a:buClr>
                <a:srgbClr val="000000"/>
              </a:buClr>
              <a:buSzPts val="1400"/>
              <a:buNone/>
            </a:pPr>
            <a:r>
              <a:rPr lang="en" sz="1500" dirty="0">
                <a:solidFill>
                  <a:srgbClr val="000000"/>
                </a:solidFill>
                <a:latin typeface="Times New Roman"/>
                <a:ea typeface="Times New Roman"/>
                <a:cs typeface="Times New Roman"/>
                <a:sym typeface="Times New Roman"/>
              </a:rPr>
              <a:t>A Random Forest is an ensemble technique capable of performing both regression and classification tasks with the use of multiple decision trees and a technique called Bootstrap Aggregation, commonly known as bagging. The basic idea behind this is to combine multiple decision trees in determining the final output rather than relying on individual decision trees.</a:t>
            </a:r>
          </a:p>
          <a:p>
            <a:pPr marL="139700" lvl="0" indent="0" algn="l" rtl="0">
              <a:spcBef>
                <a:spcPts val="1200"/>
              </a:spcBef>
              <a:spcAft>
                <a:spcPts val="0"/>
              </a:spcAft>
              <a:buClr>
                <a:srgbClr val="000000"/>
              </a:buClr>
              <a:buSzPts val="1400"/>
              <a:buNone/>
            </a:pPr>
            <a:endParaRPr sz="1500" dirty="0">
              <a:solidFill>
                <a:srgbClr val="000000"/>
              </a:solidFill>
              <a:latin typeface="Times New Roman"/>
              <a:ea typeface="Times New Roman"/>
              <a:cs typeface="Times New Roman"/>
              <a:sym typeface="Times New Roman"/>
            </a:endParaRPr>
          </a:p>
          <a:p>
            <a:pPr marL="139700" lvl="0" indent="0" algn="l" rtl="0">
              <a:spcBef>
                <a:spcPts val="0"/>
              </a:spcBef>
              <a:spcAft>
                <a:spcPts val="0"/>
              </a:spcAft>
              <a:buClr>
                <a:srgbClr val="000000"/>
              </a:buClr>
              <a:buSzPts val="1400"/>
              <a:buNone/>
            </a:pPr>
            <a:r>
              <a:rPr lang="en" sz="1500" b="1" dirty="0">
                <a:solidFill>
                  <a:srgbClr val="000000"/>
                </a:solidFill>
                <a:latin typeface="Times New Roman"/>
                <a:ea typeface="Times New Roman"/>
                <a:cs typeface="Times New Roman"/>
                <a:sym typeface="Times New Roman"/>
              </a:rPr>
              <a:t>Approach</a:t>
            </a:r>
            <a:r>
              <a:rPr lang="en" sz="1500" dirty="0">
                <a:solidFill>
                  <a:srgbClr val="000000"/>
                </a:solidFill>
                <a:latin typeface="Times New Roman"/>
                <a:ea typeface="Times New Roman"/>
                <a:cs typeface="Times New Roman"/>
                <a:sym typeface="Times New Roman"/>
              </a:rPr>
              <a:t> :</a:t>
            </a:r>
            <a:endParaRPr sz="15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500" dirty="0">
                <a:solidFill>
                  <a:srgbClr val="000000"/>
                </a:solidFill>
                <a:latin typeface="Times New Roman"/>
                <a:ea typeface="Times New Roman"/>
                <a:cs typeface="Times New Roman"/>
                <a:sym typeface="Times New Roman"/>
              </a:rPr>
              <a:t>Pick at random K data points from the training set.</a:t>
            </a:r>
            <a:endParaRPr sz="15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500" dirty="0">
                <a:solidFill>
                  <a:srgbClr val="000000"/>
                </a:solidFill>
                <a:latin typeface="Times New Roman"/>
                <a:ea typeface="Times New Roman"/>
                <a:cs typeface="Times New Roman"/>
                <a:sym typeface="Times New Roman"/>
              </a:rPr>
              <a:t>Build the decision tree associated with those K data points.</a:t>
            </a:r>
            <a:endParaRPr sz="15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500" dirty="0">
                <a:solidFill>
                  <a:srgbClr val="000000"/>
                </a:solidFill>
                <a:latin typeface="Times New Roman"/>
                <a:ea typeface="Times New Roman"/>
                <a:cs typeface="Times New Roman"/>
                <a:sym typeface="Times New Roman"/>
              </a:rPr>
              <a:t>Choose the number Ntree of trees you want to build and repeat steps.</a:t>
            </a:r>
            <a:endParaRPr sz="15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500" dirty="0">
                <a:solidFill>
                  <a:srgbClr val="000000"/>
                </a:solidFill>
                <a:latin typeface="Times New Roman"/>
                <a:ea typeface="Times New Roman"/>
                <a:cs typeface="Times New Roman"/>
                <a:sym typeface="Times New Roman"/>
              </a:rPr>
              <a:t>For a new data point, make each one of your Ntree trees predict the value of Y for the data point, and assign the new data point the average across all of the predicted Y values.</a:t>
            </a:r>
            <a:endParaRPr sz="1500" dirty="0">
              <a:solidFill>
                <a:srgbClr val="000000"/>
              </a:solidFill>
              <a:latin typeface="Times New Roman"/>
              <a:ea typeface="Times New Roman"/>
              <a:cs typeface="Times New Roman"/>
              <a:sym typeface="Times New Roman"/>
            </a:endParaRPr>
          </a:p>
          <a:p>
            <a:pPr marL="139700" lvl="0" indent="0" algn="l" rtl="0">
              <a:spcBef>
                <a:spcPts val="0"/>
              </a:spcBef>
              <a:spcAft>
                <a:spcPts val="0"/>
              </a:spcAft>
              <a:buClr>
                <a:srgbClr val="000000"/>
              </a:buClr>
              <a:buSzPts val="1400"/>
              <a:buNone/>
            </a:pPr>
            <a:r>
              <a:rPr lang="en" sz="1500" dirty="0">
                <a:solidFill>
                  <a:srgbClr val="000000"/>
                </a:solidFill>
                <a:latin typeface="Times New Roman"/>
                <a:ea typeface="Times New Roman"/>
                <a:cs typeface="Times New Roman"/>
                <a:sym typeface="Times New Roman"/>
              </a:rPr>
              <a:t>The estimator to use for this project is the RandomForestRegressor</a:t>
            </a:r>
            <a:endParaRPr sz="15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500" dirty="0">
              <a:solidFill>
                <a:srgbClr val="000000"/>
              </a:solidFill>
            </a:endParaRPr>
          </a:p>
          <a:p>
            <a:pPr marL="0" lvl="0" indent="0" algn="l" rtl="0">
              <a:spcBef>
                <a:spcPts val="0"/>
              </a:spcBef>
              <a:spcAft>
                <a:spcPts val="1600"/>
              </a:spcAft>
              <a:buNone/>
            </a:pPr>
            <a:endParaRPr sz="15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body" idx="1"/>
          </p:nvPr>
        </p:nvSpPr>
        <p:spPr>
          <a:xfrm>
            <a:off x="716280" y="1417320"/>
            <a:ext cx="8072870" cy="3260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Times New Roman"/>
                <a:ea typeface="Times New Roman"/>
                <a:cs typeface="Times New Roman"/>
                <a:sym typeface="Times New Roman"/>
              </a:rPr>
              <a:t>Using non-parametric model, performing RandomForestRegressor to predict the Price variable. A random forest is a meta estimator that fits a number of classifying decision trees on various sub-samples of the dataset and use averaging to improve the predictive accuracy and control over-fitting.</a:t>
            </a:r>
            <a:endParaRPr sz="16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600" b="1" dirty="0">
                <a:solidFill>
                  <a:schemeClr val="dk1"/>
                </a:solidFill>
                <a:latin typeface="Times New Roman"/>
                <a:ea typeface="Times New Roman"/>
                <a:cs typeface="Times New Roman"/>
                <a:sym typeface="Times New Roman"/>
              </a:rPr>
              <a:t>Some of the constant parameters throughout are </a:t>
            </a:r>
            <a:r>
              <a:rPr lang="en" sz="1600" dirty="0">
                <a:solidFill>
                  <a:schemeClr val="dk1"/>
                </a:solidFill>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p>
          <a:p>
            <a:pPr marL="0" lvl="0" indent="0" algn="l" rtl="0">
              <a:spcBef>
                <a:spcPts val="1600"/>
              </a:spcBef>
              <a:spcAft>
                <a:spcPts val="1600"/>
              </a:spcAft>
              <a:buNone/>
            </a:pPr>
            <a:endParaRPr sz="1600" dirty="0"/>
          </a:p>
        </p:txBody>
      </p:sp>
      <p:pic>
        <p:nvPicPr>
          <p:cNvPr id="236" name="Google Shape;236;p41"/>
          <p:cNvPicPr preferRelativeResize="0"/>
          <p:nvPr/>
        </p:nvPicPr>
        <p:blipFill rotWithShape="1">
          <a:blip r:embed="rId3">
            <a:alphaModFix/>
          </a:blip>
          <a:srcRect l="2413" t="5070" r="799" b="-808"/>
          <a:stretch/>
        </p:blipFill>
        <p:spPr>
          <a:xfrm>
            <a:off x="2585271" y="2871865"/>
            <a:ext cx="3973457" cy="180558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body" idx="1"/>
          </p:nvPr>
        </p:nvSpPr>
        <p:spPr>
          <a:xfrm>
            <a:off x="510540" y="411480"/>
            <a:ext cx="8321760" cy="415752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600" b="1" dirty="0">
                <a:solidFill>
                  <a:srgbClr val="000000"/>
                </a:solidFill>
                <a:latin typeface="Times New Roman" panose="02020603050405020304" pitchFamily="18" charset="0"/>
                <a:cs typeface="Times New Roman" panose="02020603050405020304" pitchFamily="18" charset="0"/>
              </a:rPr>
              <a:t>Parameters Tuned </a:t>
            </a:r>
            <a:r>
              <a:rPr lang="en" sz="1600" dirty="0">
                <a:solidFill>
                  <a:srgbClr val="000000"/>
                </a:solidFill>
                <a:latin typeface="Times New Roman" panose="02020603050405020304" pitchFamily="18" charset="0"/>
                <a:cs typeface="Times New Roman" panose="02020603050405020304" pitchFamily="18" charset="0"/>
              </a:rPr>
              <a:t>–   </a:t>
            </a:r>
            <a:endParaRPr sz="1600" dirty="0">
              <a:solidFill>
                <a:srgbClr val="000000"/>
              </a:solidFill>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1600" dirty="0">
              <a:solidFill>
                <a:srgbClr val="000000"/>
              </a:solidFill>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 sz="1600" dirty="0">
                <a:solidFill>
                  <a:srgbClr val="000000"/>
                </a:solidFill>
                <a:latin typeface="Times New Roman" panose="02020603050405020304" pitchFamily="18" charset="0"/>
                <a:cs typeface="Times New Roman" panose="02020603050405020304" pitchFamily="18" charset="0"/>
              </a:rPr>
              <a:t>a.) '</a:t>
            </a:r>
            <a:r>
              <a:rPr lang="en" sz="1600" b="1" dirty="0">
                <a:solidFill>
                  <a:srgbClr val="000000"/>
                </a:solidFill>
                <a:latin typeface="Times New Roman" panose="02020603050405020304" pitchFamily="18" charset="0"/>
                <a:ea typeface="Times New Roman"/>
                <a:cs typeface="Times New Roman" panose="02020603050405020304" pitchFamily="18" charset="0"/>
                <a:sym typeface="Times New Roman"/>
              </a:rPr>
              <a:t>max_depth</a:t>
            </a: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The maximum depth of the tree. If None, then nodes are expanded until all leaves are pure or until all leaves contain less than min_samples_split samples. The range of this is [10,132,255,377,500]. </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0" algn="l" rtl="0">
              <a:spcBef>
                <a:spcPts val="0"/>
              </a:spcBef>
              <a:spcAft>
                <a:spcPts val="0"/>
              </a:spcAft>
              <a:buNone/>
            </a:pP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0" algn="l" rtl="0">
              <a:spcBef>
                <a:spcPts val="0"/>
              </a:spcBef>
              <a:spcAft>
                <a:spcPts val="0"/>
              </a:spcAft>
              <a:buNone/>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b.) '</a:t>
            </a:r>
            <a:r>
              <a:rPr lang="en" sz="1600" b="1" dirty="0">
                <a:solidFill>
                  <a:srgbClr val="000000"/>
                </a:solidFill>
                <a:latin typeface="Times New Roman" panose="02020603050405020304" pitchFamily="18" charset="0"/>
                <a:ea typeface="Times New Roman"/>
                <a:cs typeface="Times New Roman" panose="02020603050405020304" pitchFamily="18" charset="0"/>
                <a:sym typeface="Times New Roman"/>
              </a:rPr>
              <a:t>n_estimators</a:t>
            </a: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The number of trees in the forest. The range is </a:t>
            </a:r>
            <a:r>
              <a:rPr lang="en" sz="16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[10, 107, 205, 302, 400]</a:t>
            </a:r>
            <a:endParaRPr sz="16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0" algn="l" rtl="0">
              <a:spcBef>
                <a:spcPts val="0"/>
              </a:spcBef>
              <a:spcAft>
                <a:spcPts val="0"/>
              </a:spcAft>
              <a:buNone/>
            </a:pP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000000"/>
              </a:buClr>
              <a:buSzPts val="1200"/>
              <a:buFont typeface="Times New Roman"/>
              <a:buChar char="●"/>
            </a:pPr>
            <a:r>
              <a:rPr lang="en" sz="1600" dirty="0">
                <a:solidFill>
                  <a:srgbClr val="000000"/>
                </a:solidFill>
                <a:latin typeface="Times New Roman" panose="02020603050405020304" pitchFamily="18" charset="0"/>
                <a:ea typeface="Times New Roman"/>
                <a:cs typeface="Times New Roman" panose="02020603050405020304" pitchFamily="18" charset="0"/>
                <a:sym typeface="Times New Roman"/>
              </a:rPr>
              <a:t>We plot a graph of MSE V/S Parameters. This is helpful in comparing the trend of parameters over error and compare it with the optimal results found by grid search </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914400" lvl="0" indent="0" algn="l" rtl="0">
              <a:spcBef>
                <a:spcPts val="0"/>
              </a:spcBef>
              <a:spcAft>
                <a:spcPts val="0"/>
              </a:spcAft>
              <a:buNone/>
            </a:pPr>
            <a:endParaRPr sz="1600" dirty="0">
              <a:latin typeface="Times New Roman" panose="02020603050405020304" pitchFamily="18" charset="0"/>
              <a:cs typeface="Times New Roman" panose="02020603050405020304" pitchFamily="18" charset="0"/>
            </a:endParaRPr>
          </a:p>
        </p:txBody>
      </p:sp>
      <p:pic>
        <p:nvPicPr>
          <p:cNvPr id="242" name="Google Shape;242;p42"/>
          <p:cNvPicPr preferRelativeResize="0"/>
          <p:nvPr/>
        </p:nvPicPr>
        <p:blipFill>
          <a:blip r:embed="rId3">
            <a:alphaModFix/>
          </a:blip>
          <a:stretch>
            <a:fillRect/>
          </a:stretch>
        </p:blipFill>
        <p:spPr>
          <a:xfrm>
            <a:off x="796650" y="2778968"/>
            <a:ext cx="3886200" cy="2305950"/>
          </a:xfrm>
          <a:prstGeom prst="rect">
            <a:avLst/>
          </a:prstGeom>
          <a:noFill/>
          <a:ln>
            <a:noFill/>
          </a:ln>
        </p:spPr>
      </p:pic>
      <p:pic>
        <p:nvPicPr>
          <p:cNvPr id="243" name="Google Shape;243;p42"/>
          <p:cNvPicPr preferRelativeResize="0"/>
          <p:nvPr/>
        </p:nvPicPr>
        <p:blipFill rotWithShape="1">
          <a:blip r:embed="rId4">
            <a:alphaModFix/>
          </a:blip>
          <a:srcRect l="2590" t="10230" r="-2590" b="-10229"/>
          <a:stretch/>
        </p:blipFill>
        <p:spPr>
          <a:xfrm>
            <a:off x="5077725" y="3034775"/>
            <a:ext cx="3886200" cy="21087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body" idx="1"/>
          </p:nvPr>
        </p:nvSpPr>
        <p:spPr>
          <a:xfrm>
            <a:off x="586740" y="1676399"/>
            <a:ext cx="8245560" cy="3306475"/>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Wingdings" panose="05000000000000000000" pitchFamily="2" charset="2"/>
              <a:buChar char="§"/>
            </a:pPr>
            <a:endParaRPr sz="1400" b="1" dirty="0">
              <a:solidFill>
                <a:schemeClr val="dk1"/>
              </a:solidFill>
            </a:endParaRPr>
          </a:p>
          <a:p>
            <a:pPr marL="457200" lvl="0" indent="-304800" algn="l" rtl="0">
              <a:lnSpc>
                <a:spcPct val="100000"/>
              </a:lnSpc>
              <a:spcBef>
                <a:spcPts val="0"/>
              </a:spcBef>
              <a:spcAft>
                <a:spcPts val="0"/>
              </a:spcAft>
              <a:buClr>
                <a:schemeClr val="dk1"/>
              </a:buClr>
              <a:buSzPts val="1200"/>
              <a:buFont typeface="Wingdings" panose="05000000000000000000" pitchFamily="2" charset="2"/>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First creating the base model to tune</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lnSpc>
                <a:spcPct val="100000"/>
              </a:lnSpc>
              <a:spcBef>
                <a:spcPts val="0"/>
              </a:spcBef>
              <a:spcAft>
                <a:spcPts val="0"/>
              </a:spcAft>
              <a:buClr>
                <a:schemeClr val="dk1"/>
              </a:buClr>
              <a:buSzPts val="1200"/>
              <a:buFont typeface="Wingdings" panose="05000000000000000000" pitchFamily="2" charset="2"/>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Random search of parameters, using the 3 fold cross validation search</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lnSpc>
                <a:spcPct val="100000"/>
              </a:lnSpc>
              <a:spcBef>
                <a:spcPts val="0"/>
              </a:spcBef>
              <a:spcAft>
                <a:spcPts val="0"/>
              </a:spcAft>
              <a:buClr>
                <a:schemeClr val="dk1"/>
              </a:buClr>
              <a:buSzPts val="1200"/>
              <a:buFont typeface="Wingdings" panose="05000000000000000000" pitchFamily="2" charset="2"/>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Searching across 100 different combinations and using all available cores</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lnSpc>
                <a:spcPct val="100000"/>
              </a:lnSpc>
              <a:spcBef>
                <a:spcPts val="0"/>
              </a:spcBef>
              <a:spcAft>
                <a:spcPts val="0"/>
              </a:spcAft>
              <a:buClr>
                <a:schemeClr val="dk1"/>
              </a:buClr>
              <a:buSzPts val="1200"/>
              <a:buFont typeface="Wingdings" panose="05000000000000000000" pitchFamily="2" charset="2"/>
              <a:buChar char="§"/>
            </a:pPr>
            <a:r>
              <a:rPr lang="en" sz="1600" dirty="0">
                <a:solidFill>
                  <a:schemeClr val="dk1"/>
                </a:solidFill>
                <a:latin typeface="Times New Roman" panose="02020603050405020304" pitchFamily="18" charset="0"/>
                <a:ea typeface="Times New Roman"/>
                <a:cs typeface="Times New Roman" panose="02020603050405020304" pitchFamily="18" charset="0"/>
                <a:sym typeface="Times New Roman"/>
              </a:rPr>
              <a:t>Fitting the random search model</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71450" lvl="0" indent="-171450" algn="l" rtl="0">
              <a:spcBef>
                <a:spcPts val="0"/>
              </a:spcBef>
              <a:spcAft>
                <a:spcPts val="0"/>
              </a:spcAft>
              <a:buFont typeface="Arial" panose="020B0604020202020204" pitchFamily="34" charset="0"/>
              <a:buChar char="•"/>
            </a:pPr>
            <a:endParaRPr sz="12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rgbClr val="000000"/>
                </a:solidFill>
              </a:rPr>
              <a:t>           </a:t>
            </a:r>
            <a:endParaRPr sz="1200" dirty="0">
              <a:solidFill>
                <a:srgbClr val="000000"/>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endParaRPr sz="1200" dirty="0">
              <a:solidFill>
                <a:srgbClr val="000000"/>
              </a:solidFill>
            </a:endParaRPr>
          </a:p>
          <a:p>
            <a:pPr marL="0" lvl="0" indent="0" algn="l" rtl="0">
              <a:spcBef>
                <a:spcPts val="0"/>
              </a:spcBef>
              <a:spcAft>
                <a:spcPts val="0"/>
              </a:spcAft>
              <a:buNone/>
            </a:pPr>
            <a:endParaRPr sz="1200" dirty="0">
              <a:solidFill>
                <a:srgbClr val="000000"/>
              </a:solidFill>
            </a:endParaRPr>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8C724C31-555C-4586-9550-74EAD28B1597}"/>
              </a:ext>
            </a:extLst>
          </p:cNvPr>
          <p:cNvSpPr txBox="1"/>
          <p:nvPr/>
        </p:nvSpPr>
        <p:spPr>
          <a:xfrm>
            <a:off x="586740" y="736013"/>
            <a:ext cx="7519879" cy="830997"/>
          </a:xfrm>
          <a:prstGeom prst="rect">
            <a:avLst/>
          </a:prstGeom>
          <a:noFill/>
        </p:spPr>
        <p:txBody>
          <a:bodyPr wrap="none" rtlCol="0">
            <a:spAutoFit/>
          </a:bodyPr>
          <a:lstStyle/>
          <a:p>
            <a:r>
              <a:rPr lang="en-US" sz="2400" b="1" dirty="0">
                <a:solidFill>
                  <a:schemeClr val="dk1"/>
                </a:solidFill>
              </a:rPr>
              <a:t>Using the random grid to search for best hyperparameter:</a:t>
            </a:r>
          </a:p>
          <a:p>
            <a:endParaRPr lang="en-US" sz="2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40C6FD-DACB-4A60-A0C0-8631C9D89F35}"/>
              </a:ext>
            </a:extLst>
          </p:cNvPr>
          <p:cNvSpPr>
            <a:spLocks noGrp="1"/>
          </p:cNvSpPr>
          <p:nvPr>
            <p:ph type="body" idx="1"/>
          </p:nvPr>
        </p:nvSpPr>
        <p:spPr>
          <a:xfrm>
            <a:off x="655320" y="1152475"/>
            <a:ext cx="8176980" cy="3416400"/>
          </a:xfrm>
        </p:spPr>
        <p:txBody>
          <a:bodyPr/>
          <a:lstStyle/>
          <a:p>
            <a:pPr marL="0" lvl="0" indent="0">
              <a:buNone/>
            </a:pPr>
            <a:r>
              <a:rPr lang="en-US" sz="1600" dirty="0">
                <a:solidFill>
                  <a:srgbClr val="000000"/>
                </a:solidFill>
                <a:latin typeface="Times New Roman"/>
                <a:ea typeface="Times New Roman"/>
                <a:cs typeface="Times New Roman"/>
                <a:sym typeface="Times New Roman"/>
              </a:rPr>
              <a:t>We used </a:t>
            </a:r>
            <a:r>
              <a:rPr lang="en-US" sz="1600" dirty="0" err="1">
                <a:solidFill>
                  <a:srgbClr val="000000"/>
                </a:solidFill>
                <a:latin typeface="Times New Roman"/>
                <a:ea typeface="Times New Roman"/>
                <a:cs typeface="Times New Roman"/>
                <a:sym typeface="Times New Roman"/>
              </a:rPr>
              <a:t>RandomizedSearchCV</a:t>
            </a:r>
            <a:r>
              <a:rPr lang="en-US" sz="1600" dirty="0">
                <a:solidFill>
                  <a:srgbClr val="000000"/>
                </a:solidFill>
                <a:latin typeface="Times New Roman"/>
                <a:ea typeface="Times New Roman"/>
                <a:cs typeface="Times New Roman"/>
                <a:sym typeface="Times New Roman"/>
              </a:rPr>
              <a:t> to perform parameter tuning with cv = 3. The parameters of the estimator used to apply these methods are optimized by cross-validated search over parameter settings. </a:t>
            </a:r>
          </a:p>
          <a:p>
            <a:pPr marL="0" lvl="0" indent="0">
              <a:buNone/>
            </a:pPr>
            <a:r>
              <a:rPr lang="en-US" sz="1600" dirty="0">
                <a:solidFill>
                  <a:srgbClr val="000000"/>
                </a:solidFill>
                <a:latin typeface="Times New Roman"/>
                <a:ea typeface="Times New Roman"/>
                <a:cs typeface="Times New Roman"/>
                <a:sym typeface="Times New Roman"/>
              </a:rPr>
              <a:t>Using the above we optimized my model to get the best parameters, we got the following results:</a:t>
            </a:r>
          </a:p>
          <a:p>
            <a:pPr marL="0" lvl="0" indent="0">
              <a:buNone/>
            </a:pPr>
            <a:endParaRPr lang="en-US" sz="1600" dirty="0">
              <a:solidFill>
                <a:srgbClr val="000000"/>
              </a:solidFill>
              <a:latin typeface="Times New Roman"/>
              <a:ea typeface="Times New Roman"/>
              <a:cs typeface="Times New Roman"/>
              <a:sym typeface="Times New Roman"/>
            </a:endParaRPr>
          </a:p>
          <a:p>
            <a:endParaRPr lang="en-US" sz="1600" dirty="0"/>
          </a:p>
        </p:txBody>
      </p:sp>
      <p:pic>
        <p:nvPicPr>
          <p:cNvPr id="4" name="Google Shape;249;p43">
            <a:extLst>
              <a:ext uri="{FF2B5EF4-FFF2-40B4-BE49-F238E27FC236}">
                <a16:creationId xmlns:a16="http://schemas.microsoft.com/office/drawing/2014/main" id="{8F764A53-6229-4160-9881-B67E0E1F5AE5}"/>
              </a:ext>
            </a:extLst>
          </p:cNvPr>
          <p:cNvPicPr preferRelativeResize="0"/>
          <p:nvPr/>
        </p:nvPicPr>
        <p:blipFill>
          <a:blip r:embed="rId2">
            <a:alphaModFix/>
          </a:blip>
          <a:stretch>
            <a:fillRect/>
          </a:stretch>
        </p:blipFill>
        <p:spPr>
          <a:xfrm>
            <a:off x="2501553" y="2442178"/>
            <a:ext cx="3412575" cy="2532450"/>
          </a:xfrm>
          <a:prstGeom prst="rect">
            <a:avLst/>
          </a:prstGeom>
          <a:noFill/>
          <a:ln>
            <a:noFill/>
          </a:ln>
        </p:spPr>
      </p:pic>
    </p:spTree>
    <p:extLst>
      <p:ext uri="{BB962C8B-B14F-4D97-AF65-F5344CB8AC3E}">
        <p14:creationId xmlns:p14="http://schemas.microsoft.com/office/powerpoint/2010/main" val="3052571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body" idx="1"/>
          </p:nvPr>
        </p:nvSpPr>
        <p:spPr>
          <a:xfrm>
            <a:off x="541020" y="1508761"/>
            <a:ext cx="8291280" cy="3634764"/>
          </a:xfrm>
          <a:prstGeom prst="rect">
            <a:avLst/>
          </a:prstGeom>
        </p:spPr>
        <p:txBody>
          <a:bodyPr spcFirstLastPara="1" wrap="square" lIns="91425" tIns="91425" rIns="91425" bIns="91425" numCol="2"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000000"/>
                </a:solidFill>
                <a:latin typeface="Times New Roman" panose="02020603050405020304" pitchFamily="18" charset="0"/>
                <a:cs typeface="Times New Roman" panose="02020603050405020304" pitchFamily="18" charset="0"/>
              </a:rPr>
              <a:t> </a:t>
            </a:r>
            <a:endParaRPr sz="1400" dirty="0">
              <a:solidFill>
                <a:srgbClr val="000000"/>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rgbClr val="000000"/>
              </a:buClr>
              <a:buSzPts val="1200"/>
              <a:buFont typeface="Times New Roman"/>
              <a:buChar char="●"/>
            </a:pPr>
            <a:r>
              <a:rPr lang="en" sz="1400" dirty="0">
                <a:solidFill>
                  <a:srgbClr val="000000"/>
                </a:solidFill>
                <a:latin typeface="Times New Roman" panose="02020603050405020304" pitchFamily="18" charset="0"/>
                <a:ea typeface="Times New Roman"/>
                <a:cs typeface="Times New Roman" panose="02020603050405020304" pitchFamily="18" charset="0"/>
                <a:sym typeface="Times New Roman"/>
              </a:rPr>
              <a:t>The validation curve could converge toward the training curve if more training instances were added </a:t>
            </a:r>
            <a:endParaRPr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000000"/>
              </a:buClr>
              <a:buSzPts val="1200"/>
              <a:buFont typeface="Times New Roman"/>
              <a:buChar char="●"/>
            </a:pPr>
            <a:r>
              <a:rPr lang="en" sz="1400" dirty="0">
                <a:solidFill>
                  <a:srgbClr val="000000"/>
                </a:solidFill>
                <a:latin typeface="Times New Roman" panose="02020603050405020304" pitchFamily="18" charset="0"/>
                <a:ea typeface="Times New Roman"/>
                <a:cs typeface="Times New Roman" panose="02020603050405020304" pitchFamily="18" charset="0"/>
                <a:sym typeface="Times New Roman"/>
              </a:rPr>
              <a:t>This suggests that adding more training instances would help  </a:t>
            </a:r>
            <a:endParaRPr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000000"/>
              </a:buClr>
              <a:buSzPts val="1200"/>
              <a:buFont typeface="Times New Roman"/>
              <a:buChar char="●"/>
            </a:pPr>
            <a:r>
              <a:rPr lang="en"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As the training error upon converging is low, the model has a low bias / high variance problem. </a:t>
            </a:r>
            <a:endParaRPr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000000"/>
              </a:buClr>
              <a:buSzPts val="1200"/>
              <a:buFont typeface="Times New Roman"/>
              <a:buChar char="●"/>
            </a:pPr>
            <a:r>
              <a:rPr lang="en"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As the gap between training error and validation error is large, it suggests high variance. </a:t>
            </a:r>
            <a:endParaRPr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0" algn="l" rtl="0">
              <a:spcBef>
                <a:spcPts val="0"/>
              </a:spcBef>
              <a:spcAft>
                <a:spcPts val="0"/>
              </a:spcAft>
              <a:buNone/>
            </a:pPr>
            <a:endParaRPr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Also, due to low training error, we can conclude that the model overfits the training data. </a:t>
            </a:r>
            <a:endParaRPr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Clr>
                <a:schemeClr val="dk1"/>
              </a:buClr>
              <a:buSzPts val="1100"/>
              <a:buFont typeface="Arial"/>
              <a:buNone/>
            </a:pP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sz="1400" dirty="0">
              <a:latin typeface="Times New Roman" panose="02020603050405020304" pitchFamily="18" charset="0"/>
              <a:cs typeface="Times New Roman" panose="02020603050405020304" pitchFamily="18" charset="0"/>
            </a:endParaRPr>
          </a:p>
        </p:txBody>
      </p:sp>
      <p:pic>
        <p:nvPicPr>
          <p:cNvPr id="255" name="Google Shape;255;p44"/>
          <p:cNvPicPr preferRelativeResize="0"/>
          <p:nvPr/>
        </p:nvPicPr>
        <p:blipFill>
          <a:blip r:embed="rId3">
            <a:alphaModFix/>
          </a:blip>
          <a:stretch>
            <a:fillRect/>
          </a:stretch>
        </p:blipFill>
        <p:spPr>
          <a:xfrm>
            <a:off x="5035258" y="1756510"/>
            <a:ext cx="3953200" cy="2990750"/>
          </a:xfrm>
          <a:prstGeom prst="rect">
            <a:avLst/>
          </a:prstGeom>
          <a:noFill/>
          <a:ln>
            <a:noFill/>
          </a:ln>
        </p:spPr>
      </p:pic>
      <p:sp>
        <p:nvSpPr>
          <p:cNvPr id="2" name="TextBox 1">
            <a:extLst>
              <a:ext uri="{FF2B5EF4-FFF2-40B4-BE49-F238E27FC236}">
                <a16:creationId xmlns:a16="http://schemas.microsoft.com/office/drawing/2014/main" id="{A7E22DDE-63EB-448B-9386-BBA7A4478BB7}"/>
              </a:ext>
            </a:extLst>
          </p:cNvPr>
          <p:cNvSpPr txBox="1"/>
          <p:nvPr/>
        </p:nvSpPr>
        <p:spPr>
          <a:xfrm flipH="1">
            <a:off x="647697" y="613230"/>
            <a:ext cx="6484622" cy="1200329"/>
          </a:xfrm>
          <a:prstGeom prst="rect">
            <a:avLst/>
          </a:prstGeom>
          <a:noFill/>
        </p:spPr>
        <p:txBody>
          <a:bodyPr wrap="square" rtlCol="0">
            <a:spAutoFit/>
          </a:bodyPr>
          <a:lstStyle/>
          <a:p>
            <a:r>
              <a:rPr lang="en-US" sz="3600" b="1" dirty="0">
                <a:solidFill>
                  <a:srgbClr val="000000"/>
                </a:solidFill>
                <a:latin typeface="+mj-lt"/>
              </a:rPr>
              <a:t>LEARNING CURVE OBSERVATIONS</a:t>
            </a:r>
            <a:r>
              <a:rPr lang="en-US" sz="3600" dirty="0">
                <a:solidFill>
                  <a:srgbClr val="000000"/>
                </a:solidFill>
                <a:latin typeface="+mj-lt"/>
              </a:rPr>
              <a:t> </a:t>
            </a:r>
          </a:p>
          <a:p>
            <a:endParaRPr lang="en-US" sz="3600" dirty="0">
              <a:latin typeface="+mj-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body" idx="1"/>
          </p:nvPr>
        </p:nvSpPr>
        <p:spPr>
          <a:xfrm>
            <a:off x="487680" y="1402080"/>
            <a:ext cx="6385560" cy="3637845"/>
          </a:xfrm>
          <a:prstGeom prst="rect">
            <a:avLst/>
          </a:prstGeom>
        </p:spPr>
        <p:txBody>
          <a:bodyPr spcFirstLastPara="1" wrap="square" lIns="91425" tIns="91425" rIns="91425" bIns="91425" numCol="2" anchor="t" anchorCtr="0">
            <a:noAutofit/>
          </a:bodyPr>
          <a:lstStyle/>
          <a:p>
            <a:pPr marL="457200" lvl="0" indent="-304800" algn="l"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The following are the most import</a:t>
            </a:r>
          </a:p>
          <a:p>
            <a:pPr marL="152400" lvl="0" indent="0" algn="l" rtl="0">
              <a:spcBef>
                <a:spcPts val="0"/>
              </a:spcBef>
              <a:spcAft>
                <a:spcPts val="0"/>
              </a:spcAft>
              <a:buClr>
                <a:srgbClr val="000000"/>
              </a:buClr>
              <a:buSzPts val="1200"/>
              <a:buNone/>
            </a:pPr>
            <a:r>
              <a:rPr lang="en" sz="1600" dirty="0">
                <a:solidFill>
                  <a:srgbClr val="000000"/>
                </a:solidFill>
                <a:latin typeface="Times New Roman"/>
                <a:ea typeface="Times New Roman"/>
                <a:cs typeface="Times New Roman"/>
                <a:sym typeface="Times New Roman"/>
              </a:rPr>
              <a:t>        variables are the most important </a:t>
            </a:r>
            <a:r>
              <a:rPr lang="en-US" sz="1600" dirty="0">
                <a:solidFill>
                  <a:srgbClr val="000000"/>
                </a:solidFill>
                <a:latin typeface="Times New Roman"/>
                <a:ea typeface="Times New Roman"/>
                <a:cs typeface="Times New Roman"/>
                <a:sym typeface="Times New Roman"/>
              </a:rPr>
              <a:t>features</a:t>
            </a:r>
            <a:r>
              <a:rPr lang="en" sz="1600" dirty="0">
                <a:solidFill>
                  <a:srgbClr val="000000"/>
                </a:solidFill>
                <a:latin typeface="Times New Roman"/>
                <a:ea typeface="Times New Roman"/>
                <a:cs typeface="Times New Roman"/>
                <a:sym typeface="Times New Roman"/>
              </a:rPr>
              <a:t>  </a:t>
            </a:r>
          </a:p>
          <a:p>
            <a:pPr marL="152400" lvl="0" indent="0" algn="l" rtl="0">
              <a:spcBef>
                <a:spcPts val="0"/>
              </a:spcBef>
              <a:spcAft>
                <a:spcPts val="0"/>
              </a:spcAft>
              <a:buClr>
                <a:srgbClr val="000000"/>
              </a:buClr>
              <a:buSzPts val="1200"/>
              <a:buNone/>
            </a:pPr>
            <a:endParaRPr sz="1600" dirty="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Char char="●"/>
            </a:pPr>
            <a:r>
              <a:rPr lang="en" sz="1600" dirty="0">
                <a:solidFill>
                  <a:srgbClr val="000000"/>
                </a:solidFill>
                <a:latin typeface="Times New Roman"/>
                <a:ea typeface="Times New Roman"/>
                <a:cs typeface="Times New Roman"/>
                <a:sym typeface="Times New Roman"/>
              </a:rPr>
              <a:t>These will be useful in comparing models </a:t>
            </a:r>
            <a:r>
              <a:rPr lang="en-US" sz="1600" dirty="0">
                <a:solidFill>
                  <a:srgbClr val="000000"/>
                </a:solidFill>
                <a:latin typeface="Times New Roman"/>
                <a:ea typeface="Times New Roman"/>
                <a:cs typeface="Times New Roman"/>
                <a:sym typeface="Times New Roman"/>
              </a:rPr>
              <a:t>in </a:t>
            </a:r>
            <a:endParaRPr lang="en" sz="1600" dirty="0">
              <a:solidFill>
                <a:srgbClr val="000000"/>
              </a:solidFill>
              <a:latin typeface="Times New Roman"/>
              <a:ea typeface="Times New Roman"/>
              <a:cs typeface="Times New Roman"/>
              <a:sym typeface="Times New Roman"/>
            </a:endParaRPr>
          </a:p>
          <a:p>
            <a:pPr marL="152400" lvl="0" indent="0" algn="l" rtl="0">
              <a:spcBef>
                <a:spcPts val="0"/>
              </a:spcBef>
              <a:spcAft>
                <a:spcPts val="0"/>
              </a:spcAft>
              <a:buClr>
                <a:srgbClr val="000000"/>
              </a:buClr>
              <a:buSzPts val="1200"/>
              <a:buNone/>
            </a:pPr>
            <a:r>
              <a:rPr lang="en" sz="1600" dirty="0">
                <a:solidFill>
                  <a:srgbClr val="000000"/>
                </a:solidFill>
                <a:latin typeface="Times New Roman"/>
                <a:ea typeface="Times New Roman"/>
                <a:cs typeface="Times New Roman"/>
                <a:sym typeface="Times New Roman"/>
              </a:rPr>
              <a:t>         Linear Models at the end</a:t>
            </a:r>
            <a:endParaRPr sz="1600" dirty="0">
              <a:solidFill>
                <a:srgbClr val="000000"/>
              </a:solidFill>
            </a:endParaRPr>
          </a:p>
          <a:p>
            <a:pPr marL="0" lvl="0" indent="0" algn="l" rtl="0">
              <a:spcBef>
                <a:spcPts val="0"/>
              </a:spcBef>
              <a:spcAft>
                <a:spcPts val="1600"/>
              </a:spcAft>
              <a:buNone/>
            </a:pPr>
            <a:endParaRPr sz="1600" dirty="0"/>
          </a:p>
        </p:txBody>
      </p:sp>
      <p:pic>
        <p:nvPicPr>
          <p:cNvPr id="261" name="Google Shape;261;p45"/>
          <p:cNvPicPr preferRelativeResize="0"/>
          <p:nvPr/>
        </p:nvPicPr>
        <p:blipFill>
          <a:blip r:embed="rId3">
            <a:alphaModFix/>
          </a:blip>
          <a:stretch>
            <a:fillRect/>
          </a:stretch>
        </p:blipFill>
        <p:spPr>
          <a:xfrm>
            <a:off x="3223260" y="1591674"/>
            <a:ext cx="5860701" cy="3448250"/>
          </a:xfrm>
          <a:prstGeom prst="rect">
            <a:avLst/>
          </a:prstGeom>
          <a:noFill/>
          <a:ln>
            <a:noFill/>
          </a:ln>
        </p:spPr>
      </p:pic>
      <p:sp>
        <p:nvSpPr>
          <p:cNvPr id="2" name="TextBox 1">
            <a:extLst>
              <a:ext uri="{FF2B5EF4-FFF2-40B4-BE49-F238E27FC236}">
                <a16:creationId xmlns:a16="http://schemas.microsoft.com/office/drawing/2014/main" id="{BCAB0F0D-2892-48D7-9C31-641FD8B125FD}"/>
              </a:ext>
            </a:extLst>
          </p:cNvPr>
          <p:cNvSpPr txBox="1"/>
          <p:nvPr/>
        </p:nvSpPr>
        <p:spPr>
          <a:xfrm>
            <a:off x="586740" y="640080"/>
            <a:ext cx="5935086" cy="646331"/>
          </a:xfrm>
          <a:prstGeom prst="rect">
            <a:avLst/>
          </a:prstGeom>
          <a:noFill/>
        </p:spPr>
        <p:txBody>
          <a:bodyPr wrap="none" rtlCol="0">
            <a:spAutoFit/>
          </a:bodyPr>
          <a:lstStyle/>
          <a:p>
            <a:r>
              <a:rPr lang="en-US" sz="3600" b="1" dirty="0">
                <a:solidFill>
                  <a:srgbClr val="000000"/>
                </a:solidFill>
                <a:latin typeface="+mj-lt"/>
              </a:rPr>
              <a:t>FEATURE SELECTION OBSERVATIONS</a:t>
            </a:r>
            <a:endParaRPr lang="en-US" b="1"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623400" y="714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Gradient Boosting Regressor</a:t>
            </a:r>
            <a:endParaRPr b="1" dirty="0"/>
          </a:p>
        </p:txBody>
      </p:sp>
      <p:sp>
        <p:nvSpPr>
          <p:cNvPr id="267" name="Google Shape;267;p46"/>
          <p:cNvSpPr txBox="1">
            <a:spLocks noGrp="1"/>
          </p:cNvSpPr>
          <p:nvPr>
            <p:ph type="body" idx="1"/>
          </p:nvPr>
        </p:nvSpPr>
        <p:spPr>
          <a:xfrm>
            <a:off x="623400" y="1417319"/>
            <a:ext cx="8208900" cy="3604255"/>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rPr>
              <a:t>GB builds an additive model in a forward stage-wise fashion; it allows for the optimization of arbitrary differentiable loss functions. In each stage a regression tree is fit on the negative gradient of the given loss function. Parameters which are constant throughout the model. </a:t>
            </a:r>
          </a:p>
          <a:p>
            <a:pPr marL="0" lvl="0" indent="0" algn="l" rtl="0">
              <a:lnSpc>
                <a:spcPct val="90000"/>
              </a:lnSpc>
              <a:spcBef>
                <a:spcPts val="1000"/>
              </a:spcBef>
              <a:spcAft>
                <a:spcPts val="0"/>
              </a:spcAft>
              <a:buNone/>
            </a:pP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100"/>
              <a:buFont typeface="Arial"/>
              <a:buNone/>
            </a:pP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graphicFrame>
        <p:nvGraphicFramePr>
          <p:cNvPr id="2" name="Table 2">
            <a:extLst>
              <a:ext uri="{FF2B5EF4-FFF2-40B4-BE49-F238E27FC236}">
                <a16:creationId xmlns:a16="http://schemas.microsoft.com/office/drawing/2014/main" id="{F07DF45A-0CE7-4A44-AA0E-288EEF22E7B2}"/>
              </a:ext>
            </a:extLst>
          </p:cNvPr>
          <p:cNvGraphicFramePr>
            <a:graphicFrameLocks noGrp="1"/>
          </p:cNvGraphicFramePr>
          <p:nvPr>
            <p:extLst>
              <p:ext uri="{D42A27DB-BD31-4B8C-83A1-F6EECF244321}">
                <p14:modId xmlns:p14="http://schemas.microsoft.com/office/powerpoint/2010/main" val="993770222"/>
              </p:ext>
            </p:extLst>
          </p:nvPr>
        </p:nvGraphicFramePr>
        <p:xfrm>
          <a:off x="1179576" y="2571750"/>
          <a:ext cx="6571488" cy="1857500"/>
        </p:xfrm>
        <a:graphic>
          <a:graphicData uri="http://schemas.openxmlformats.org/drawingml/2006/table">
            <a:tbl>
              <a:tblPr firstRow="1" bandRow="1">
                <a:tableStyleId>{3291DCFC-E82C-402B-8869-9DB6B0513D95}</a:tableStyleId>
              </a:tblPr>
              <a:tblGrid>
                <a:gridCol w="3285744">
                  <a:extLst>
                    <a:ext uri="{9D8B030D-6E8A-4147-A177-3AD203B41FA5}">
                      <a16:colId xmlns:a16="http://schemas.microsoft.com/office/drawing/2014/main" val="3958843330"/>
                    </a:ext>
                  </a:extLst>
                </a:gridCol>
                <a:gridCol w="3285744">
                  <a:extLst>
                    <a:ext uri="{9D8B030D-6E8A-4147-A177-3AD203B41FA5}">
                      <a16:colId xmlns:a16="http://schemas.microsoft.com/office/drawing/2014/main" val="4124026464"/>
                    </a:ext>
                  </a:extLst>
                </a:gridCol>
              </a:tblGrid>
              <a:tr h="371500">
                <a:tc>
                  <a:txBody>
                    <a:bodyPr/>
                    <a:lstStyle/>
                    <a:p>
                      <a:r>
                        <a:rPr lang="en-US" dirty="0"/>
                        <a:t>Loss</a:t>
                      </a:r>
                    </a:p>
                  </a:txBody>
                  <a:tcPr/>
                </a:tc>
                <a:tc>
                  <a:txBody>
                    <a:bodyPr/>
                    <a:lstStyle/>
                    <a:p>
                      <a:r>
                        <a:rPr lang="en-US" dirty="0"/>
                        <a:t>MSE</a:t>
                      </a:r>
                    </a:p>
                  </a:txBody>
                  <a:tcPr/>
                </a:tc>
                <a:extLst>
                  <a:ext uri="{0D108BD9-81ED-4DB2-BD59-A6C34878D82A}">
                    <a16:rowId xmlns:a16="http://schemas.microsoft.com/office/drawing/2014/main" val="2143312170"/>
                  </a:ext>
                </a:extLst>
              </a:tr>
              <a:tr h="371500">
                <a:tc>
                  <a:txBody>
                    <a:bodyPr/>
                    <a:lstStyle/>
                    <a:p>
                      <a:r>
                        <a:rPr lang="en-US" dirty="0"/>
                        <a:t>‘</a:t>
                      </a:r>
                      <a:r>
                        <a:rPr lang="en-US" dirty="0" err="1"/>
                        <a:t>max_depth</a:t>
                      </a:r>
                      <a:r>
                        <a:rPr lang="en-US" dirty="0"/>
                        <a:t>’</a:t>
                      </a:r>
                    </a:p>
                  </a:txBody>
                  <a:tcPr/>
                </a:tc>
                <a:tc>
                  <a:txBody>
                    <a:bodyPr/>
                    <a:lstStyle/>
                    <a:p>
                      <a:r>
                        <a:rPr lang="en-US" dirty="0"/>
                        <a:t>3</a:t>
                      </a:r>
                    </a:p>
                  </a:txBody>
                  <a:tcPr/>
                </a:tc>
                <a:extLst>
                  <a:ext uri="{0D108BD9-81ED-4DB2-BD59-A6C34878D82A}">
                    <a16:rowId xmlns:a16="http://schemas.microsoft.com/office/drawing/2014/main" val="4056229772"/>
                  </a:ext>
                </a:extLst>
              </a:tr>
              <a:tr h="371500">
                <a:tc>
                  <a:txBody>
                    <a:bodyPr/>
                    <a:lstStyle/>
                    <a:p>
                      <a:r>
                        <a:rPr lang="en-US" dirty="0"/>
                        <a:t>‘</a:t>
                      </a:r>
                      <a:r>
                        <a:rPr lang="en-US" dirty="0" err="1"/>
                        <a:t>warm_start</a:t>
                      </a:r>
                      <a:r>
                        <a:rPr lang="en-US" dirty="0"/>
                        <a:t>’</a:t>
                      </a:r>
                    </a:p>
                  </a:txBody>
                  <a:tcPr/>
                </a:tc>
                <a:tc>
                  <a:txBody>
                    <a:bodyPr/>
                    <a:lstStyle/>
                    <a:p>
                      <a:r>
                        <a:rPr lang="en-US" dirty="0"/>
                        <a:t>False</a:t>
                      </a:r>
                    </a:p>
                  </a:txBody>
                  <a:tcPr/>
                </a:tc>
                <a:extLst>
                  <a:ext uri="{0D108BD9-81ED-4DB2-BD59-A6C34878D82A}">
                    <a16:rowId xmlns:a16="http://schemas.microsoft.com/office/drawing/2014/main" val="1942679090"/>
                  </a:ext>
                </a:extLst>
              </a:tr>
              <a:tr h="371500">
                <a:tc>
                  <a:txBody>
                    <a:bodyPr/>
                    <a:lstStyle/>
                    <a:p>
                      <a:r>
                        <a:rPr lang="en-US" dirty="0" err="1"/>
                        <a:t>Min_samples_leaf</a:t>
                      </a:r>
                      <a:endParaRPr lang="en-US" dirty="0"/>
                    </a:p>
                  </a:txBody>
                  <a:tcPr/>
                </a:tc>
                <a:tc>
                  <a:txBody>
                    <a:bodyPr/>
                    <a:lstStyle/>
                    <a:p>
                      <a:r>
                        <a:rPr lang="en-US" dirty="0"/>
                        <a:t>1</a:t>
                      </a:r>
                    </a:p>
                  </a:txBody>
                  <a:tcPr/>
                </a:tc>
                <a:extLst>
                  <a:ext uri="{0D108BD9-81ED-4DB2-BD59-A6C34878D82A}">
                    <a16:rowId xmlns:a16="http://schemas.microsoft.com/office/drawing/2014/main" val="3188372772"/>
                  </a:ext>
                </a:extLst>
              </a:tr>
              <a:tr h="371500">
                <a:tc>
                  <a:txBody>
                    <a:bodyPr/>
                    <a:lstStyle/>
                    <a:p>
                      <a:r>
                        <a:rPr lang="en-US" dirty="0"/>
                        <a:t>Package</a:t>
                      </a:r>
                    </a:p>
                  </a:txBody>
                  <a:tcPr/>
                </a:tc>
                <a:tc>
                  <a:txBody>
                    <a:bodyPr/>
                    <a:lstStyle/>
                    <a:p>
                      <a:r>
                        <a:rPr lang="en-US" dirty="0" err="1"/>
                        <a:t>GradientBoostingRegressorSKLearn</a:t>
                      </a:r>
                      <a:endParaRPr lang="en-US" dirty="0"/>
                    </a:p>
                  </a:txBody>
                  <a:tcPr/>
                </a:tc>
                <a:extLst>
                  <a:ext uri="{0D108BD9-81ED-4DB2-BD59-A6C34878D82A}">
                    <a16:rowId xmlns:a16="http://schemas.microsoft.com/office/drawing/2014/main" val="2980700448"/>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92931" y="657469"/>
            <a:ext cx="82679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Data </a:t>
            </a:r>
            <a:r>
              <a:rPr lang="en" sz="3600" b="1"/>
              <a:t>Set intro</a:t>
            </a:r>
            <a:r>
              <a:rPr lang="en" sz="3600"/>
              <a:t> </a:t>
            </a:r>
            <a:endParaRPr sz="3600" dirty="0"/>
          </a:p>
        </p:txBody>
      </p:sp>
      <p:sp>
        <p:nvSpPr>
          <p:cNvPr id="73" name="Google Shape;73;p16"/>
          <p:cNvSpPr txBox="1">
            <a:spLocks noGrp="1"/>
          </p:cNvSpPr>
          <p:nvPr>
            <p:ph type="body" idx="1"/>
          </p:nvPr>
        </p:nvSpPr>
        <p:spPr>
          <a:xfrm>
            <a:off x="592931" y="1339225"/>
            <a:ext cx="7524994" cy="3416400"/>
          </a:xfrm>
          <a:prstGeom prst="rect">
            <a:avLst/>
          </a:prstGeom>
        </p:spPr>
        <p:txBody>
          <a:bodyPr spcFirstLastPara="1" wrap="square" lIns="91425" tIns="91425" rIns="91425" bIns="91425" numCol="2" anchor="t" anchorCtr="0">
            <a:noAutofit/>
          </a:bodyPr>
          <a:lstStyle/>
          <a:p>
            <a:pPr marL="0" lvl="0" indent="0" algn="l" rtl="0">
              <a:spcBef>
                <a:spcPts val="0"/>
              </a:spcBef>
              <a:spcAft>
                <a:spcPts val="0"/>
              </a:spcAft>
              <a:buNone/>
            </a:pPr>
            <a:r>
              <a:rPr lang="en" dirty="0">
                <a:solidFill>
                  <a:srgbClr val="000000"/>
                </a:solidFill>
                <a:latin typeface="Times New Roman" panose="02020603050405020304" pitchFamily="18" charset="0"/>
                <a:cs typeface="Times New Roman" panose="02020603050405020304" pitchFamily="18" charset="0"/>
              </a:rPr>
              <a:t>The </a:t>
            </a:r>
            <a:r>
              <a:rPr lang="en">
                <a:solidFill>
                  <a:srgbClr val="000000"/>
                </a:solidFill>
                <a:latin typeface="Times New Roman" panose="02020603050405020304" pitchFamily="18" charset="0"/>
                <a:cs typeface="Times New Roman" panose="02020603050405020304" pitchFamily="18" charset="0"/>
              </a:rPr>
              <a:t>dataset consists </a:t>
            </a:r>
            <a:r>
              <a:rPr lang="en" dirty="0">
                <a:solidFill>
                  <a:srgbClr val="000000"/>
                </a:solidFill>
                <a:latin typeface="Times New Roman" panose="02020603050405020304" pitchFamily="18" charset="0"/>
                <a:cs typeface="Times New Roman" panose="02020603050405020304" pitchFamily="18" charset="0"/>
              </a:rPr>
              <a:t>of </a:t>
            </a:r>
            <a:r>
              <a:rPr lang="en">
                <a:solidFill>
                  <a:srgbClr val="000000"/>
                </a:solidFill>
                <a:latin typeface="Times New Roman" panose="02020603050405020304" pitchFamily="18" charset="0"/>
                <a:cs typeface="Times New Roman" panose="02020603050405020304" pitchFamily="18" charset="0"/>
              </a:rPr>
              <a:t>the following </a:t>
            </a:r>
            <a:r>
              <a:rPr lang="en" dirty="0">
                <a:solidFill>
                  <a:srgbClr val="000000"/>
                </a:solidFill>
                <a:latin typeface="Times New Roman" panose="02020603050405020304" pitchFamily="18" charset="0"/>
                <a:cs typeface="Times New Roman" panose="02020603050405020304" pitchFamily="18" charset="0"/>
              </a:rPr>
              <a:t>columns:</a:t>
            </a:r>
            <a:endParaRPr dirty="0">
              <a:solidFill>
                <a:srgbClr val="000000"/>
              </a:solidFill>
              <a:latin typeface="Times New Roman" panose="02020603050405020304" pitchFamily="18" charset="0"/>
              <a:cs typeface="Times New Roman" panose="02020603050405020304" pitchFamily="18" charset="0"/>
            </a:endParaRPr>
          </a:p>
          <a:p>
            <a:pPr marL="457200" lvl="0" indent="-304800" algn="l" rtl="0">
              <a:spcBef>
                <a:spcPts val="160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Suburb</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Suburb where the </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house is </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located</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Address:</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Address of the house</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Rooms</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Number of </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rooms in </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the house</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a:solidFill>
                  <a:schemeClr val="dk1"/>
                </a:solidFill>
                <a:latin typeface="Times New Roman" panose="02020603050405020304" pitchFamily="18" charset="0"/>
                <a:ea typeface="Times New Roman"/>
                <a:cs typeface="Times New Roman" panose="02020603050405020304" pitchFamily="18" charset="0"/>
                <a:sym typeface="Times New Roman"/>
              </a:rPr>
              <a:t>Price</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 Price </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of the </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house in </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dollars</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Method: </a:t>
            </a:r>
            <a:endParaRPr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Type: </a:t>
            </a:r>
            <a:endParaRPr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SellerG</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Real Estate Agent</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Date</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Date the house was sold</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a:solidFill>
                  <a:schemeClr val="dk1"/>
                </a:solidFill>
                <a:latin typeface="Times New Roman" panose="02020603050405020304" pitchFamily="18" charset="0"/>
                <a:ea typeface="Times New Roman"/>
                <a:cs typeface="Times New Roman" panose="02020603050405020304" pitchFamily="18" charset="0"/>
                <a:sym typeface="Times New Roman"/>
              </a:rPr>
              <a:t>Distance:</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 Distance </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from </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Central Business District</a:t>
            </a:r>
            <a:endParaRPr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chemeClr val="dk1"/>
              </a:buClr>
              <a:buSzPts val="1200"/>
              <a:buFont typeface="Times New Roman"/>
              <a:buChar char="●"/>
            </a:pPr>
            <a:r>
              <a:rPr lang="en" b="1">
                <a:solidFill>
                  <a:schemeClr val="dk1"/>
                </a:solidFill>
                <a:latin typeface="Times New Roman" panose="02020603050405020304" pitchFamily="18" charset="0"/>
                <a:ea typeface="Times New Roman"/>
                <a:cs typeface="Times New Roman" panose="02020603050405020304" pitchFamily="18" charset="0"/>
                <a:sym typeface="Times New Roman"/>
              </a:rPr>
              <a:t>Regionname</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
                <a:solidFill>
                  <a:schemeClr val="dk1"/>
                </a:solidFill>
                <a:latin typeface="Times New Roman" panose="02020603050405020304" pitchFamily="18" charset="0"/>
                <a:ea typeface="Times New Roman"/>
                <a:cs typeface="Times New Roman" panose="02020603050405020304" pitchFamily="18" charset="0"/>
                <a:sym typeface="Times New Roman"/>
              </a:rPr>
              <a:t>General Region </a:t>
            </a:r>
            <a:r>
              <a:rPr lang="en" dirty="0">
                <a:solidFill>
                  <a:schemeClr val="dk1"/>
                </a:solidFill>
                <a:latin typeface="Times New Roman" panose="02020603050405020304" pitchFamily="18" charset="0"/>
                <a:ea typeface="Times New Roman"/>
                <a:cs typeface="Times New Roman" panose="02020603050405020304" pitchFamily="18" charset="0"/>
                <a:sym typeface="Times New Roman"/>
              </a:rPr>
              <a:t>(West, North West, North, North east ...etc)</a:t>
            </a:r>
          </a:p>
          <a:p>
            <a:pPr lvl="0" indent="-304800">
              <a:spcBef>
                <a:spcPts val="800"/>
              </a:spcBef>
              <a:buClr>
                <a:schemeClr val="dk1"/>
              </a:buClr>
              <a:buSzPts val="1200"/>
              <a:buFont typeface="Times New Roman"/>
              <a:buChar char="●"/>
            </a:pPr>
            <a:r>
              <a:rPr lang="en-US" b="1" dirty="0" err="1">
                <a:solidFill>
                  <a:schemeClr val="dk1"/>
                </a:solidFill>
                <a:latin typeface="Times New Roman" panose="02020603050405020304" pitchFamily="18" charset="0"/>
                <a:ea typeface="Times New Roman"/>
                <a:cs typeface="Times New Roman" panose="02020603050405020304" pitchFamily="18" charset="0"/>
                <a:sym typeface="Times New Roman"/>
              </a:rPr>
              <a:t>Propertycount</a:t>
            </a: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Number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of properties that exist in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suburb.</a:t>
            </a:r>
          </a:p>
          <a:p>
            <a:pPr lvl="0" indent="-304800">
              <a:spcBef>
                <a:spcPts val="800"/>
              </a:spcBef>
              <a:buClr>
                <a:schemeClr val="dk1"/>
              </a:buClr>
              <a:buSzPts val="1200"/>
              <a:buFont typeface="Times New Roman"/>
              <a:buChar char="●"/>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spcBef>
                <a:spcPts val="800"/>
              </a:spcBef>
              <a:buClr>
                <a:schemeClr val="dk1"/>
              </a:buClr>
              <a:buSzPts val="1200"/>
              <a:buFont typeface="Times New Roman"/>
              <a:buChar char="●"/>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spcBef>
                <a:spcPts val="800"/>
              </a:spcBef>
              <a:buClr>
                <a:schemeClr val="dk1"/>
              </a:buClr>
              <a:buSzPts val="1200"/>
              <a:buFont typeface="Times New Roman"/>
              <a:buChar char="●"/>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spcBef>
                <a:spcPts val="800"/>
              </a:spcBef>
              <a:buClr>
                <a:schemeClr val="dk1"/>
              </a:buClr>
              <a:buSzPts val="1200"/>
              <a:buFont typeface="Times New Roman"/>
              <a:buChar char="●"/>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spcBef>
                <a:spcPts val="800"/>
              </a:spcBef>
              <a:buClr>
                <a:schemeClr val="dk1"/>
              </a:buClr>
              <a:buSzPts val="1200"/>
              <a:buFont typeface="Times New Roman"/>
              <a:buChar char="●"/>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spcBef>
                <a:spcPts val="800"/>
              </a:spcBef>
              <a:buClr>
                <a:schemeClr val="dk1"/>
              </a:buClr>
              <a:buSzPts val="1200"/>
              <a:buFont typeface="Times New Roman"/>
              <a:buChar char="●"/>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52400" lvl="0" indent="0">
              <a:spcBef>
                <a:spcPts val="800"/>
              </a:spcBef>
              <a:buClr>
                <a:schemeClr val="dk1"/>
              </a:buClr>
              <a:buSzPts val="1200"/>
              <a:buNone/>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buClr>
                <a:schemeClr val="dk1"/>
              </a:buClr>
              <a:buSzPts val="1200"/>
              <a:buFont typeface="Times New Roman"/>
              <a:buChar char="●"/>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Bedroom2</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 Number of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Bedrooms in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house</a:t>
            </a:r>
          </a:p>
          <a:p>
            <a:pPr lvl="0" indent="-304800">
              <a:buClr>
                <a:schemeClr val="dk1"/>
              </a:buClr>
              <a:buSzPts val="1200"/>
              <a:buFont typeface="Times New Roman"/>
              <a:buChar char="●"/>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Bathroom</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Number of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Bathrooms in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house</a:t>
            </a:r>
          </a:p>
          <a:p>
            <a:pPr lvl="0" indent="-304800">
              <a:buClr>
                <a:schemeClr val="dk1"/>
              </a:buClr>
              <a:buSzPts val="1200"/>
              <a:buFont typeface="Times New Roman"/>
              <a:buChar char="●"/>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Car</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Number of </a:t>
            </a:r>
            <a:r>
              <a:rPr lang="en-US" err="1">
                <a:solidFill>
                  <a:schemeClr val="dk1"/>
                </a:solidFill>
                <a:latin typeface="Times New Roman" panose="02020603050405020304" pitchFamily="18" charset="0"/>
                <a:ea typeface="Times New Roman"/>
                <a:cs typeface="Times New Roman" panose="02020603050405020304" pitchFamily="18" charset="0"/>
                <a:sym typeface="Times New Roman"/>
              </a:rPr>
              <a:t>carspots</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 in the building available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to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the residents</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buClr>
                <a:schemeClr val="dk1"/>
              </a:buClr>
              <a:buSzPts val="1200"/>
              <a:buFont typeface="Times New Roman"/>
              <a:buChar char="●"/>
            </a:pPr>
            <a:r>
              <a:rPr lang="en-US" b="1">
                <a:solidFill>
                  <a:schemeClr val="dk1"/>
                </a:solidFill>
                <a:latin typeface="Times New Roman" panose="02020603050405020304" pitchFamily="18" charset="0"/>
                <a:ea typeface="Times New Roman"/>
                <a:cs typeface="Times New Roman" panose="02020603050405020304" pitchFamily="18" charset="0"/>
                <a:sym typeface="Times New Roman"/>
              </a:rPr>
              <a:t>Landsize</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 Size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of the Land </a:t>
            </a:r>
          </a:p>
          <a:p>
            <a:pPr lvl="0" indent="-304800">
              <a:buClr>
                <a:schemeClr val="dk1"/>
              </a:buClr>
              <a:buSzPts val="1200"/>
              <a:buFont typeface="Times New Roman"/>
              <a:buChar char="●"/>
            </a:pPr>
            <a:r>
              <a:rPr lang="en-US" b="1">
                <a:solidFill>
                  <a:schemeClr val="dk1"/>
                </a:solidFill>
                <a:latin typeface="Times New Roman" panose="02020603050405020304" pitchFamily="18" charset="0"/>
                <a:ea typeface="Times New Roman"/>
                <a:cs typeface="Times New Roman" panose="02020603050405020304" pitchFamily="18" charset="0"/>
                <a:sym typeface="Times New Roman"/>
              </a:rPr>
              <a:t>BuildingArea</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 Size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of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the Building </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buClr>
                <a:schemeClr val="dk1"/>
              </a:buClr>
              <a:buSzPts val="1200"/>
              <a:buFont typeface="Times New Roman"/>
              <a:buChar char="●"/>
            </a:pPr>
            <a:r>
              <a:rPr lang="en-US" b="1">
                <a:solidFill>
                  <a:schemeClr val="dk1"/>
                </a:solidFill>
                <a:latin typeface="Times New Roman" panose="02020603050405020304" pitchFamily="18" charset="0"/>
                <a:ea typeface="Times New Roman"/>
                <a:cs typeface="Times New Roman" panose="02020603050405020304" pitchFamily="18" charset="0"/>
                <a:sym typeface="Times New Roman"/>
              </a:rPr>
              <a:t>YearBuilt</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Year the house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was built</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buClr>
                <a:schemeClr val="dk1"/>
              </a:buClr>
              <a:buSzPts val="1200"/>
              <a:buFont typeface="Times New Roman"/>
              <a:buChar char="●"/>
            </a:pPr>
            <a:r>
              <a:rPr lang="en-US" b="1">
                <a:solidFill>
                  <a:schemeClr val="dk1"/>
                </a:solidFill>
                <a:latin typeface="Times New Roman" panose="02020603050405020304" pitchFamily="18" charset="0"/>
                <a:ea typeface="Times New Roman"/>
                <a:cs typeface="Times New Roman" panose="02020603050405020304" pitchFamily="18" charset="0"/>
                <a:sym typeface="Times New Roman"/>
              </a:rPr>
              <a:t>CouncilArea</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 Governing council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for the area</a:t>
            </a:r>
          </a:p>
          <a:p>
            <a:pPr lvl="0" indent="-304800">
              <a:buClr>
                <a:schemeClr val="dk1"/>
              </a:buClr>
              <a:buSzPts val="1200"/>
              <a:buFont typeface="Times New Roman"/>
              <a:buChar char="●"/>
            </a:pPr>
            <a:r>
              <a:rPr lang="en-US" b="1">
                <a:solidFill>
                  <a:schemeClr val="dk1"/>
                </a:solidFill>
                <a:latin typeface="Times New Roman" panose="02020603050405020304" pitchFamily="18" charset="0"/>
                <a:ea typeface="Times New Roman"/>
                <a:cs typeface="Times New Roman" panose="02020603050405020304" pitchFamily="18" charset="0"/>
                <a:sym typeface="Times New Roman"/>
              </a:rPr>
              <a:t>Latitude</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 Location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of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the building latitude</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buClr>
                <a:schemeClr val="dk1"/>
              </a:buClr>
              <a:buSzPts val="1200"/>
              <a:buFont typeface="Times New Roman"/>
              <a:buChar char="●"/>
            </a:pPr>
            <a:r>
              <a:rPr lang="en-US" b="1">
                <a:solidFill>
                  <a:schemeClr val="dk1"/>
                </a:solidFill>
                <a:latin typeface="Times New Roman" panose="02020603050405020304" pitchFamily="18" charset="0"/>
                <a:ea typeface="Times New Roman"/>
                <a:cs typeface="Times New Roman" panose="02020603050405020304" pitchFamily="18" charset="0"/>
                <a:sym typeface="Times New Roman"/>
              </a:rPr>
              <a:t>Longitude</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 Location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of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the building in longitude</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indent="-304800">
              <a:buClr>
                <a:schemeClr val="dk1"/>
              </a:buClr>
              <a:buSzPts val="1200"/>
              <a:buFont typeface="Times New Roman"/>
              <a:buChar char="●"/>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Postcode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Postcode of </a:t>
            </a: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the location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of the houses </a:t>
            </a:r>
          </a:p>
          <a:p>
            <a:pPr marL="152400" lvl="0" indent="0" algn="l" rtl="0">
              <a:spcBef>
                <a:spcPts val="0"/>
              </a:spcBef>
              <a:spcAft>
                <a:spcPts val="0"/>
              </a:spcAft>
              <a:buClr>
                <a:schemeClr val="dk1"/>
              </a:buClr>
              <a:buSzPts val="1200"/>
              <a:buNone/>
            </a:pP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800"/>
              </a:spcBef>
              <a:spcAft>
                <a:spcPts val="0"/>
              </a:spcAft>
              <a:buNone/>
            </a:pPr>
            <a:endParaRPr dirty="0">
              <a:latin typeface="Times New Roman" panose="02020603050405020304" pitchFamily="18" charset="0"/>
              <a:cs typeface="Times New Roman" panose="02020603050405020304" pitchFamily="18" charset="0"/>
            </a:endParaRPr>
          </a:p>
          <a:p>
            <a:pPr marL="45720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623400" y="63958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Gradient Boosting </a:t>
            </a:r>
            <a:endParaRPr b="1" dirty="0"/>
          </a:p>
        </p:txBody>
      </p:sp>
      <p:sp>
        <p:nvSpPr>
          <p:cNvPr id="274" name="Google Shape;274;p47"/>
          <p:cNvSpPr txBox="1">
            <a:spLocks noGrp="1"/>
          </p:cNvSpPr>
          <p:nvPr>
            <p:ph type="body" idx="1"/>
          </p:nvPr>
        </p:nvSpPr>
        <p:spPr>
          <a:xfrm>
            <a:off x="623400" y="1828799"/>
            <a:ext cx="8208900" cy="2740075"/>
          </a:xfrm>
          <a:prstGeom prst="rect">
            <a:avLst/>
          </a:prstGeom>
        </p:spPr>
        <p:txBody>
          <a:bodyPr spcFirstLastPara="1" wrap="square" lIns="91425" tIns="91425" rIns="91425" bIns="91425" numCol="2" anchor="t" anchorCtr="0">
            <a:noAutofit/>
          </a:bodyPr>
          <a:lstStyle/>
          <a:p>
            <a:pPr marL="0" lvl="0" indent="0" algn="l" rtl="0">
              <a:spcBef>
                <a:spcPts val="0"/>
              </a:spcBef>
              <a:spcAft>
                <a:spcPts val="1600"/>
              </a:spcAft>
              <a:buNone/>
            </a:pPr>
            <a:r>
              <a:rPr lang="en-US" sz="1600" dirty="0">
                <a:solidFill>
                  <a:schemeClr val="tx1"/>
                </a:solidFill>
                <a:latin typeface="Times New Roman" panose="02020603050405020304" pitchFamily="18" charset="0"/>
                <a:cs typeface="Times New Roman" panose="02020603050405020304" pitchFamily="18" charset="0"/>
              </a:rPr>
              <a:t>Learning Rate: learning rate shrinks the contribution of each tree by learning rate. </a:t>
            </a:r>
          </a:p>
          <a:p>
            <a:pPr marL="0" lvl="0" indent="0" algn="l" rtl="0">
              <a:spcBef>
                <a:spcPts val="0"/>
              </a:spcBef>
              <a:spcAft>
                <a:spcPts val="1600"/>
              </a:spcAft>
              <a:buNone/>
            </a:pPr>
            <a:r>
              <a:rPr lang="en-US" sz="1600" dirty="0">
                <a:solidFill>
                  <a:schemeClr val="tx1"/>
                </a:solidFill>
                <a:latin typeface="Times New Roman" panose="02020603050405020304" pitchFamily="18" charset="0"/>
                <a:cs typeface="Times New Roman" panose="02020603050405020304" pitchFamily="18" charset="0"/>
              </a:rPr>
              <a:t>There is a trade-off between learning rate and </a:t>
            </a:r>
            <a:r>
              <a:rPr lang="en-US" sz="1600" dirty="0" err="1">
                <a:solidFill>
                  <a:schemeClr val="tx1"/>
                </a:solidFill>
                <a:latin typeface="Times New Roman" panose="02020603050405020304" pitchFamily="18" charset="0"/>
                <a:cs typeface="Times New Roman" panose="02020603050405020304" pitchFamily="18" charset="0"/>
              </a:rPr>
              <a:t>n_estimators</a:t>
            </a:r>
            <a:r>
              <a:rPr lang="en-US" sz="1600" dirty="0">
                <a:solidFill>
                  <a:schemeClr val="tx1"/>
                </a:solidFill>
                <a:latin typeface="Times New Roman" panose="02020603050405020304" pitchFamily="18" charset="0"/>
                <a:cs typeface="Times New Roman" panose="02020603050405020304" pitchFamily="18" charset="0"/>
              </a:rPr>
              <a:t>, the range tested was [0.15, 0.1, 0.05, 0.01, 0.005, 0.001]</a:t>
            </a:r>
          </a:p>
          <a:p>
            <a:pPr marL="0" lvl="0" indent="0" algn="l" rtl="0">
              <a:spcBef>
                <a:spcPts val="0"/>
              </a:spcBef>
              <a:spcAft>
                <a:spcPts val="1600"/>
              </a:spcAft>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E6B806A-1A92-4F4A-B77A-F00791D17B80}"/>
              </a:ext>
            </a:extLst>
          </p:cNvPr>
          <p:cNvPicPr>
            <a:picLocks noChangeAspect="1"/>
          </p:cNvPicPr>
          <p:nvPr/>
        </p:nvPicPr>
        <p:blipFill>
          <a:blip r:embed="rId3"/>
          <a:stretch>
            <a:fillRect/>
          </a:stretch>
        </p:blipFill>
        <p:spPr>
          <a:xfrm>
            <a:off x="4686300" y="1260919"/>
            <a:ext cx="4366260" cy="324299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6234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Gradient Boostinng </a:t>
            </a:r>
            <a:r>
              <a:rPr lang="en-US" b="1" dirty="0"/>
              <a:t>Regressor – Parameter Tuning</a:t>
            </a:r>
            <a:endParaRPr b="1" dirty="0"/>
          </a:p>
        </p:txBody>
      </p:sp>
      <p:sp>
        <p:nvSpPr>
          <p:cNvPr id="284" name="Google Shape;284;p48"/>
          <p:cNvSpPr txBox="1">
            <a:spLocks noGrp="1"/>
          </p:cNvSpPr>
          <p:nvPr>
            <p:ph type="body" idx="1"/>
          </p:nvPr>
        </p:nvSpPr>
        <p:spPr>
          <a:xfrm>
            <a:off x="623400" y="2321273"/>
            <a:ext cx="8093160" cy="1997124"/>
          </a:xfrm>
          <a:prstGeom prst="rect">
            <a:avLst/>
          </a:prstGeom>
        </p:spPr>
        <p:txBody>
          <a:bodyPr spcFirstLastPara="1" wrap="square" lIns="91425" tIns="91425" rIns="91425" bIns="91425" numCol="2" anchor="t" anchorCtr="0">
            <a:noAutofit/>
          </a:bodyPr>
          <a:lstStyle/>
          <a:p>
            <a:pPr marL="0" lvl="0" indent="0" algn="l" rtl="0">
              <a:spcBef>
                <a:spcPts val="0"/>
              </a:spcBef>
              <a:spcAft>
                <a:spcPts val="1600"/>
              </a:spcAft>
              <a:buNone/>
            </a:pPr>
            <a:r>
              <a:rPr lang="en-US" sz="1600" dirty="0">
                <a:solidFill>
                  <a:schemeClr val="tx1"/>
                </a:solidFill>
                <a:latin typeface="Times New Roman" panose="02020603050405020304" pitchFamily="18" charset="0"/>
                <a:cs typeface="Times New Roman" panose="02020603050405020304" pitchFamily="18" charset="0"/>
              </a:rPr>
              <a:t>No. of estimators: The number of boosting stages to perform. Gradient boosting is fairly robust to over-fitting, so a large number usually results in better performance.</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62A4352-E74B-4D41-B998-419EE0F16555}"/>
              </a:ext>
            </a:extLst>
          </p:cNvPr>
          <p:cNvPicPr>
            <a:picLocks noChangeAspect="1"/>
          </p:cNvPicPr>
          <p:nvPr/>
        </p:nvPicPr>
        <p:blipFill>
          <a:blip r:embed="rId3"/>
          <a:stretch>
            <a:fillRect/>
          </a:stretch>
        </p:blipFill>
        <p:spPr>
          <a:xfrm>
            <a:off x="4680136" y="1854310"/>
            <a:ext cx="4283842" cy="293105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623400" y="643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Gradient Boostinng </a:t>
            </a:r>
            <a:r>
              <a:rPr lang="en-US" b="1" dirty="0"/>
              <a:t>for Parameters</a:t>
            </a:r>
            <a:endParaRPr b="1" dirty="0"/>
          </a:p>
        </p:txBody>
      </p:sp>
      <p:sp>
        <p:nvSpPr>
          <p:cNvPr id="293" name="Google Shape;293;p49"/>
          <p:cNvSpPr txBox="1">
            <a:spLocks noGrp="1"/>
          </p:cNvSpPr>
          <p:nvPr>
            <p:ph type="body" idx="1"/>
          </p:nvPr>
        </p:nvSpPr>
        <p:spPr>
          <a:xfrm>
            <a:off x="623400" y="1376255"/>
            <a:ext cx="8208900" cy="3192619"/>
          </a:xfrm>
          <a:prstGeom prst="rect">
            <a:avLst/>
          </a:prstGeom>
        </p:spPr>
        <p:txBody>
          <a:bodyPr spcFirstLastPara="1" wrap="square" lIns="91425" tIns="91425" rIns="91425" bIns="91425" anchor="t" anchorCtr="0">
            <a:noAutofit/>
          </a:bodyPr>
          <a:lstStyle/>
          <a:p>
            <a:pPr marL="285750" indent="-285750">
              <a:spcAft>
                <a:spcPts val="1600"/>
              </a:spcAft>
              <a:buClrTx/>
              <a:buSzPct val="100000"/>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We used the following parameters for Gradient Boosting changing only learning parameters and no. of estimators.{</a:t>
            </a:r>
            <a:r>
              <a:rPr lang="en-US" sz="1500" dirty="0" err="1">
                <a:solidFill>
                  <a:schemeClr val="tx1"/>
                </a:solidFill>
                <a:latin typeface="Times New Roman" panose="02020603050405020304" pitchFamily="18" charset="0"/>
                <a:cs typeface="Times New Roman" panose="02020603050405020304" pitchFamily="18" charset="0"/>
              </a:rPr>
              <a:t>max_depth</a:t>
            </a:r>
            <a:r>
              <a:rPr lang="en-US" sz="1500" dirty="0">
                <a:solidFill>
                  <a:schemeClr val="tx1"/>
                </a:solidFill>
                <a:latin typeface="Times New Roman" panose="02020603050405020304" pitchFamily="18" charset="0"/>
                <a:cs typeface="Times New Roman" panose="02020603050405020304" pitchFamily="18" charset="0"/>
              </a:rPr>
              <a:t>=4, </a:t>
            </a:r>
            <a:r>
              <a:rPr lang="en-US" sz="1500" dirty="0" err="1">
                <a:solidFill>
                  <a:schemeClr val="tx1"/>
                </a:solidFill>
                <a:latin typeface="Times New Roman" panose="02020603050405020304" pitchFamily="18" charset="0"/>
                <a:cs typeface="Times New Roman" panose="02020603050405020304" pitchFamily="18" charset="0"/>
              </a:rPr>
              <a:t>min_samples_split</a:t>
            </a:r>
            <a:r>
              <a:rPr lang="en-US" sz="1500" dirty="0">
                <a:solidFill>
                  <a:schemeClr val="tx1"/>
                </a:solidFill>
                <a:latin typeface="Times New Roman" panose="02020603050405020304" pitchFamily="18" charset="0"/>
                <a:cs typeface="Times New Roman" panose="02020603050405020304" pitchFamily="18" charset="0"/>
              </a:rPr>
              <a:t>=2, </a:t>
            </a:r>
            <a:r>
              <a:rPr lang="en-US" sz="1500" dirty="0" err="1">
                <a:solidFill>
                  <a:schemeClr val="tx1"/>
                </a:solidFill>
                <a:latin typeface="Times New Roman" panose="02020603050405020304" pitchFamily="18" charset="0"/>
                <a:cs typeface="Times New Roman" panose="02020603050405020304" pitchFamily="18" charset="0"/>
              </a:rPr>
              <a:t>min_samples_leaf</a:t>
            </a:r>
            <a:r>
              <a:rPr lang="en-US" sz="1500" dirty="0">
                <a:solidFill>
                  <a:schemeClr val="tx1"/>
                </a:solidFill>
                <a:latin typeface="Times New Roman" panose="02020603050405020304" pitchFamily="18" charset="0"/>
                <a:cs typeface="Times New Roman" panose="02020603050405020304" pitchFamily="18" charset="0"/>
              </a:rPr>
              <a:t>=1, subsample=1, </a:t>
            </a:r>
            <a:r>
              <a:rPr lang="en-US" sz="1500" dirty="0" err="1">
                <a:solidFill>
                  <a:schemeClr val="tx1"/>
                </a:solidFill>
                <a:latin typeface="Times New Roman" panose="02020603050405020304" pitchFamily="18" charset="0"/>
                <a:cs typeface="Times New Roman" panose="02020603050405020304" pitchFamily="18" charset="0"/>
              </a:rPr>
              <a:t>max_features</a:t>
            </a:r>
            <a:r>
              <a:rPr lang="en-US" sz="1500" dirty="0">
                <a:solidFill>
                  <a:schemeClr val="tx1"/>
                </a:solidFill>
                <a:latin typeface="Times New Roman" panose="02020603050405020304" pitchFamily="18" charset="0"/>
                <a:cs typeface="Times New Roman" panose="02020603050405020304" pitchFamily="18" charset="0"/>
              </a:rPr>
              <a:t>=‘sqrt’, </a:t>
            </a:r>
            <a:r>
              <a:rPr lang="en-US" sz="1500" dirty="0" err="1">
                <a:solidFill>
                  <a:schemeClr val="tx1"/>
                </a:solidFill>
                <a:latin typeface="Times New Roman" panose="02020603050405020304" pitchFamily="18" charset="0"/>
                <a:cs typeface="Times New Roman" panose="02020603050405020304" pitchFamily="18" charset="0"/>
              </a:rPr>
              <a:t>random_state</a:t>
            </a:r>
            <a:r>
              <a:rPr lang="en-US" sz="1500" dirty="0">
                <a:solidFill>
                  <a:schemeClr val="tx1"/>
                </a:solidFill>
                <a:latin typeface="Times New Roman" panose="02020603050405020304" pitchFamily="18" charset="0"/>
                <a:cs typeface="Times New Roman" panose="02020603050405020304" pitchFamily="18" charset="0"/>
              </a:rPr>
              <a:t>=10), </a:t>
            </a:r>
            <a:r>
              <a:rPr lang="en-US" sz="1500" dirty="0" err="1">
                <a:solidFill>
                  <a:schemeClr val="tx1"/>
                </a:solidFill>
                <a:latin typeface="Times New Roman" panose="02020603050405020304" pitchFamily="18" charset="0"/>
                <a:cs typeface="Times New Roman" panose="02020603050405020304" pitchFamily="18" charset="0"/>
              </a:rPr>
              <a:t>param_grid</a:t>
            </a:r>
            <a:r>
              <a:rPr lang="en-US" sz="1500" dirty="0">
                <a:solidFill>
                  <a:schemeClr val="tx1"/>
                </a:solidFill>
                <a:latin typeface="Times New Roman" panose="02020603050405020304" pitchFamily="18" charset="0"/>
                <a:cs typeface="Times New Roman" panose="02020603050405020304" pitchFamily="18" charset="0"/>
              </a:rPr>
              <a:t>=p_test3, scoring=‘</a:t>
            </a:r>
            <a:r>
              <a:rPr lang="en-US" sz="1500" dirty="0" err="1">
                <a:solidFill>
                  <a:schemeClr val="tx1"/>
                </a:solidFill>
                <a:latin typeface="Times New Roman" panose="02020603050405020304" pitchFamily="18" charset="0"/>
                <a:cs typeface="Times New Roman" panose="02020603050405020304" pitchFamily="18" charset="0"/>
              </a:rPr>
              <a:t>explained_variance</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n_jobs</a:t>
            </a:r>
            <a:r>
              <a:rPr lang="en-US" sz="1500" dirty="0">
                <a:solidFill>
                  <a:schemeClr val="tx1"/>
                </a:solidFill>
                <a:latin typeface="Times New Roman" panose="02020603050405020304" pitchFamily="18" charset="0"/>
                <a:cs typeface="Times New Roman" panose="02020603050405020304" pitchFamily="18" charset="0"/>
              </a:rPr>
              <a:t>=4, </a:t>
            </a:r>
            <a:r>
              <a:rPr lang="en-US" sz="1500" dirty="0" err="1">
                <a:solidFill>
                  <a:schemeClr val="tx1"/>
                </a:solidFill>
                <a:latin typeface="Times New Roman" panose="02020603050405020304" pitchFamily="18" charset="0"/>
                <a:cs typeface="Times New Roman" panose="02020603050405020304" pitchFamily="18" charset="0"/>
              </a:rPr>
              <a:t>iid</a:t>
            </a:r>
            <a:r>
              <a:rPr lang="en-US" sz="1500" dirty="0">
                <a:solidFill>
                  <a:schemeClr val="tx1"/>
                </a:solidFill>
                <a:latin typeface="Times New Roman" panose="02020603050405020304" pitchFamily="18" charset="0"/>
                <a:cs typeface="Times New Roman" panose="02020603050405020304" pitchFamily="18" charset="0"/>
              </a:rPr>
              <a:t>=False, cv=5}</a:t>
            </a:r>
          </a:p>
          <a:p>
            <a:pPr marL="285750" indent="-285750">
              <a:spcAft>
                <a:spcPts val="1600"/>
              </a:spcAft>
              <a:buClrTx/>
              <a:buSzPct val="100000"/>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We used </a:t>
            </a:r>
            <a:r>
              <a:rPr lang="en-US" sz="1500" dirty="0" err="1">
                <a:solidFill>
                  <a:schemeClr val="tx1"/>
                </a:solidFill>
                <a:latin typeface="Times New Roman" panose="02020603050405020304" pitchFamily="18" charset="0"/>
                <a:cs typeface="Times New Roman" panose="02020603050405020304" pitchFamily="18" charset="0"/>
              </a:rPr>
              <a:t>RandomizedSearchCV</a:t>
            </a:r>
            <a:r>
              <a:rPr lang="en-US" sz="1500" dirty="0">
                <a:solidFill>
                  <a:schemeClr val="tx1"/>
                </a:solidFill>
                <a:latin typeface="Times New Roman" panose="02020603050405020304" pitchFamily="18" charset="0"/>
                <a:cs typeface="Times New Roman" panose="02020603050405020304" pitchFamily="18" charset="0"/>
              </a:rPr>
              <a:t> to perform parameter tuning with cv = 3. The parameters of the estimator used to apply these methods are optimized by cross-validated search over parameter settings</a:t>
            </a:r>
          </a:p>
          <a:p>
            <a:pPr marL="0" indent="0">
              <a:spcAft>
                <a:spcPts val="1600"/>
              </a:spcAft>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u="sng" dirty="0">
                <a:solidFill>
                  <a:schemeClr val="tx1"/>
                </a:solidFill>
                <a:latin typeface="Times New Roman" panose="02020603050405020304" pitchFamily="18" charset="0"/>
                <a:cs typeface="Times New Roman" panose="02020603050405020304" pitchFamily="18" charset="0"/>
              </a:rPr>
              <a:t>Before Tuning</a:t>
            </a:r>
            <a:r>
              <a:rPr lang="en-US" sz="1500" dirty="0">
                <a:solidFill>
                  <a:schemeClr val="tx1"/>
                </a:solidFill>
                <a:latin typeface="Times New Roman" panose="02020603050405020304" pitchFamily="18" charset="0"/>
                <a:cs typeface="Times New Roman" panose="02020603050405020304" pitchFamily="18" charset="0"/>
              </a:rPr>
              <a:t>                                                                             </a:t>
            </a:r>
            <a:r>
              <a:rPr lang="en-US" sz="1500" u="sng" dirty="0">
                <a:solidFill>
                  <a:schemeClr val="tx1"/>
                </a:solidFill>
                <a:latin typeface="Times New Roman" panose="02020603050405020304" pitchFamily="18" charset="0"/>
                <a:cs typeface="Times New Roman" panose="02020603050405020304" pitchFamily="18" charset="0"/>
              </a:rPr>
              <a:t>After Tuning</a:t>
            </a:r>
          </a:p>
          <a:p>
            <a:pPr marL="0" indent="0">
              <a:spcAft>
                <a:spcPts val="1600"/>
              </a:spcAft>
              <a:buNone/>
            </a:pPr>
            <a:endParaRPr lang="en-US" sz="15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lang="en-US"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651210B-BA57-45F5-AA6D-E940DB05AFD7}"/>
              </a:ext>
            </a:extLst>
          </p:cNvPr>
          <p:cNvGraphicFramePr>
            <a:graphicFrameLocks noGrp="1"/>
          </p:cNvGraphicFramePr>
          <p:nvPr>
            <p:extLst>
              <p:ext uri="{D42A27DB-BD31-4B8C-83A1-F6EECF244321}">
                <p14:modId xmlns:p14="http://schemas.microsoft.com/office/powerpoint/2010/main" val="1909530628"/>
              </p:ext>
            </p:extLst>
          </p:nvPr>
        </p:nvGraphicFramePr>
        <p:xfrm>
          <a:off x="426720" y="3622465"/>
          <a:ext cx="3898794" cy="1250884"/>
        </p:xfrm>
        <a:graphic>
          <a:graphicData uri="http://schemas.openxmlformats.org/drawingml/2006/table">
            <a:tbl>
              <a:tblPr firstRow="1" bandRow="1">
                <a:tableStyleId>{3291DCFC-E82C-402B-8869-9DB6B0513D95}</a:tableStyleId>
              </a:tblPr>
              <a:tblGrid>
                <a:gridCol w="1859280">
                  <a:extLst>
                    <a:ext uri="{9D8B030D-6E8A-4147-A177-3AD203B41FA5}">
                      <a16:colId xmlns:a16="http://schemas.microsoft.com/office/drawing/2014/main" val="1819656925"/>
                    </a:ext>
                  </a:extLst>
                </a:gridCol>
                <a:gridCol w="2039514">
                  <a:extLst>
                    <a:ext uri="{9D8B030D-6E8A-4147-A177-3AD203B41FA5}">
                      <a16:colId xmlns:a16="http://schemas.microsoft.com/office/drawing/2014/main" val="422210789"/>
                    </a:ext>
                  </a:extLst>
                </a:gridCol>
              </a:tblGrid>
              <a:tr h="0">
                <a:tc>
                  <a:txBody>
                    <a:bodyPr/>
                    <a:lstStyle/>
                    <a:p>
                      <a:r>
                        <a:rPr lang="en-US" dirty="0"/>
                        <a:t>RMSE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328264.78586698597</a:t>
                      </a:r>
                    </a:p>
                    <a:p>
                      <a:endParaRPr lang="en-US" dirty="0"/>
                    </a:p>
                  </a:txBody>
                  <a:tcPr/>
                </a:tc>
                <a:extLst>
                  <a:ext uri="{0D108BD9-81ED-4DB2-BD59-A6C34878D82A}">
                    <a16:rowId xmlns:a16="http://schemas.microsoft.com/office/drawing/2014/main" val="3117014257"/>
                  </a:ext>
                </a:extLst>
              </a:tr>
              <a:tr h="296379">
                <a:tc>
                  <a:txBody>
                    <a:bodyPr/>
                    <a:lstStyle/>
                    <a:p>
                      <a:r>
                        <a:rPr lang="en-US"/>
                        <a:t>Learning</a:t>
                      </a:r>
                      <a:r>
                        <a:rPr lang="en-US" dirty="0" err="1"/>
                        <a:t>_rate</a:t>
                      </a:r>
                      <a:endParaRPr lang="en-US" dirty="0"/>
                    </a:p>
                  </a:txBody>
                  <a:tcPr/>
                </a:tc>
                <a:tc>
                  <a:txBody>
                    <a:bodyPr/>
                    <a:lstStyle/>
                    <a:p>
                      <a:r>
                        <a:rPr lang="en-US" dirty="0"/>
                        <a:t>0.1</a:t>
                      </a:r>
                    </a:p>
                  </a:txBody>
                  <a:tcPr/>
                </a:tc>
                <a:extLst>
                  <a:ext uri="{0D108BD9-81ED-4DB2-BD59-A6C34878D82A}">
                    <a16:rowId xmlns:a16="http://schemas.microsoft.com/office/drawing/2014/main" val="3483590169"/>
                  </a:ext>
                </a:extLst>
              </a:tr>
              <a:tr h="443164">
                <a:tc>
                  <a:txBody>
                    <a:bodyPr/>
                    <a:lstStyle/>
                    <a:p>
                      <a:r>
                        <a:rPr lang="en-US" dirty="0"/>
                        <a:t>No. </a:t>
                      </a:r>
                      <a:r>
                        <a:rPr lang="en-US"/>
                        <a:t>of estimators</a:t>
                      </a:r>
                      <a:endParaRPr lang="en-US" dirty="0"/>
                    </a:p>
                  </a:txBody>
                  <a:tcPr/>
                </a:tc>
                <a:tc>
                  <a:txBody>
                    <a:bodyPr/>
                    <a:lstStyle/>
                    <a:p>
                      <a:r>
                        <a:rPr lang="en-US" dirty="0"/>
                        <a:t>100</a:t>
                      </a:r>
                    </a:p>
                  </a:txBody>
                  <a:tcPr/>
                </a:tc>
                <a:extLst>
                  <a:ext uri="{0D108BD9-81ED-4DB2-BD59-A6C34878D82A}">
                    <a16:rowId xmlns:a16="http://schemas.microsoft.com/office/drawing/2014/main" val="2484008740"/>
                  </a:ext>
                </a:extLst>
              </a:tr>
            </a:tbl>
          </a:graphicData>
        </a:graphic>
      </p:graphicFrame>
      <p:graphicFrame>
        <p:nvGraphicFramePr>
          <p:cNvPr id="11" name="Table 4">
            <a:extLst>
              <a:ext uri="{FF2B5EF4-FFF2-40B4-BE49-F238E27FC236}">
                <a16:creationId xmlns:a16="http://schemas.microsoft.com/office/drawing/2014/main" id="{043C30D5-404D-4AED-999D-107CAC83C9B9}"/>
              </a:ext>
            </a:extLst>
          </p:cNvPr>
          <p:cNvGraphicFramePr>
            <a:graphicFrameLocks noGrp="1"/>
          </p:cNvGraphicFramePr>
          <p:nvPr>
            <p:extLst>
              <p:ext uri="{D42A27DB-BD31-4B8C-83A1-F6EECF244321}">
                <p14:modId xmlns:p14="http://schemas.microsoft.com/office/powerpoint/2010/main" val="3555800187"/>
              </p:ext>
            </p:extLst>
          </p:nvPr>
        </p:nvGraphicFramePr>
        <p:xfrm>
          <a:off x="5387022" y="3622465"/>
          <a:ext cx="3641958" cy="1318501"/>
        </p:xfrm>
        <a:graphic>
          <a:graphicData uri="http://schemas.openxmlformats.org/drawingml/2006/table">
            <a:tbl>
              <a:tblPr firstRow="1" bandRow="1">
                <a:tableStyleId>{3291DCFC-E82C-402B-8869-9DB6B0513D95}</a:tableStyleId>
              </a:tblPr>
              <a:tblGrid>
                <a:gridCol w="1539642">
                  <a:extLst>
                    <a:ext uri="{9D8B030D-6E8A-4147-A177-3AD203B41FA5}">
                      <a16:colId xmlns:a16="http://schemas.microsoft.com/office/drawing/2014/main" val="1819656925"/>
                    </a:ext>
                  </a:extLst>
                </a:gridCol>
                <a:gridCol w="2102316">
                  <a:extLst>
                    <a:ext uri="{9D8B030D-6E8A-4147-A177-3AD203B41FA5}">
                      <a16:colId xmlns:a16="http://schemas.microsoft.com/office/drawing/2014/main" val="422210789"/>
                    </a:ext>
                  </a:extLst>
                </a:gridCol>
              </a:tblGrid>
              <a:tr h="408035">
                <a:tc>
                  <a:txBody>
                    <a:bodyPr/>
                    <a:lstStyle/>
                    <a:p>
                      <a:r>
                        <a:rPr lang="en-US" dirty="0"/>
                        <a:t>RMSE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291220.3456978203 </a:t>
                      </a:r>
                    </a:p>
                    <a:p>
                      <a:endParaRPr lang="en-US" dirty="0"/>
                    </a:p>
                  </a:txBody>
                  <a:tcPr/>
                </a:tc>
                <a:extLst>
                  <a:ext uri="{0D108BD9-81ED-4DB2-BD59-A6C34878D82A}">
                    <a16:rowId xmlns:a16="http://schemas.microsoft.com/office/drawing/2014/main" val="3117014257"/>
                  </a:ext>
                </a:extLst>
              </a:tr>
              <a:tr h="371856">
                <a:tc>
                  <a:txBody>
                    <a:bodyPr/>
                    <a:lstStyle/>
                    <a:p>
                      <a:r>
                        <a:rPr lang="en-US"/>
                        <a:t>Learning</a:t>
                      </a:r>
                      <a:r>
                        <a:rPr lang="en-US" dirty="0" err="1"/>
                        <a:t>_rate</a:t>
                      </a:r>
                      <a:endParaRPr lang="en-US" dirty="0"/>
                    </a:p>
                  </a:txBody>
                  <a:tcPr/>
                </a:tc>
                <a:tc>
                  <a:txBody>
                    <a:bodyPr/>
                    <a:lstStyle/>
                    <a:p>
                      <a:r>
                        <a:rPr lang="en-US" dirty="0"/>
                        <a:t>0.1</a:t>
                      </a:r>
                    </a:p>
                  </a:txBody>
                  <a:tcPr/>
                </a:tc>
                <a:extLst>
                  <a:ext uri="{0D108BD9-81ED-4DB2-BD59-A6C34878D82A}">
                    <a16:rowId xmlns:a16="http://schemas.microsoft.com/office/drawing/2014/main" val="3483590169"/>
                  </a:ext>
                </a:extLst>
              </a:tr>
              <a:tr h="436105">
                <a:tc>
                  <a:txBody>
                    <a:bodyPr/>
                    <a:lstStyle/>
                    <a:p>
                      <a:r>
                        <a:rPr lang="en-US" dirty="0"/>
                        <a:t>No. of estimators</a:t>
                      </a:r>
                    </a:p>
                  </a:txBody>
                  <a:tcPr/>
                </a:tc>
                <a:tc>
                  <a:txBody>
                    <a:bodyPr/>
                    <a:lstStyle/>
                    <a:p>
                      <a:r>
                        <a:rPr lang="en-US" dirty="0"/>
                        <a:t>750</a:t>
                      </a:r>
                    </a:p>
                  </a:txBody>
                  <a:tcPr/>
                </a:tc>
                <a:extLst>
                  <a:ext uri="{0D108BD9-81ED-4DB2-BD59-A6C34878D82A}">
                    <a16:rowId xmlns:a16="http://schemas.microsoft.com/office/drawing/2014/main" val="2484008740"/>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0"/>
          <p:cNvSpPr txBox="1">
            <a:spLocks noGrp="1"/>
          </p:cNvSpPr>
          <p:nvPr>
            <p:ph type="title"/>
          </p:nvPr>
        </p:nvSpPr>
        <p:spPr>
          <a:xfrm>
            <a:off x="623400" y="66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Gradient </a:t>
            </a:r>
            <a:r>
              <a:rPr lang="en-US" b="1" dirty="0"/>
              <a:t>Observations</a:t>
            </a:r>
            <a:endParaRPr b="1" dirty="0"/>
          </a:p>
        </p:txBody>
      </p:sp>
      <p:sp>
        <p:nvSpPr>
          <p:cNvPr id="302" name="Google Shape;302;p50"/>
          <p:cNvSpPr txBox="1">
            <a:spLocks noGrp="1"/>
          </p:cNvSpPr>
          <p:nvPr>
            <p:ph type="body" idx="1"/>
          </p:nvPr>
        </p:nvSpPr>
        <p:spPr>
          <a:xfrm>
            <a:off x="623400" y="1569721"/>
            <a:ext cx="8361300" cy="3418254"/>
          </a:xfrm>
          <a:prstGeom prst="rect">
            <a:avLst/>
          </a:prstGeom>
        </p:spPr>
        <p:txBody>
          <a:bodyPr spcFirstLastPara="1" wrap="square" lIns="91425" tIns="91425" rIns="91425" bIns="91425" numCol="2" anchor="t" anchorCtr="0">
            <a:noAutofit/>
          </a:bodyPr>
          <a:lstStyle/>
          <a:p>
            <a:pPr marL="285750" lvl="0" indent="-285750" algn="l" rtl="0">
              <a:spcBef>
                <a:spcPts val="0"/>
              </a:spcBef>
              <a:spcAft>
                <a:spcPts val="1600"/>
              </a:spcAft>
              <a:buClrTx/>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Learning Curves:</a:t>
            </a:r>
          </a:p>
          <a:p>
            <a:pPr marL="285750" lvl="0" indent="-285750" algn="l" rtl="0">
              <a:spcBef>
                <a:spcPts val="0"/>
              </a:spcBef>
              <a:spcAft>
                <a:spcPts val="1600"/>
              </a:spcAft>
              <a:buClrTx/>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validation curve could converge toward the training curve if more training instances were added</a:t>
            </a:r>
          </a:p>
          <a:p>
            <a:pPr marL="285750" lvl="0" indent="-285750" algn="l" rtl="0">
              <a:spcBef>
                <a:spcPts val="0"/>
              </a:spcBef>
              <a:spcAft>
                <a:spcPts val="1600"/>
              </a:spcAft>
              <a:buClrTx/>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As the training error upon converging is low, the model has a low bias/high variance problem</a:t>
            </a:r>
          </a:p>
          <a:p>
            <a:pPr marL="285750" lvl="0" indent="-285750" algn="l" rtl="0">
              <a:spcBef>
                <a:spcPts val="0"/>
              </a:spcBef>
              <a:spcAft>
                <a:spcPts val="1600"/>
              </a:spcAft>
              <a:buClrTx/>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As the gap between training error and validation error is large, it suggests high variance. Also, due to near zero training error, we conclude, that the model overfits the training data</a:t>
            </a:r>
          </a:p>
          <a:p>
            <a:pPr marL="285750" lvl="0" indent="-285750" algn="l" rtl="0">
              <a:spcBef>
                <a:spcPts val="0"/>
              </a:spcBef>
              <a:spcAft>
                <a:spcPts val="160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49943F5-B7C0-41F7-8BCA-F51219BF2FFC}"/>
              </a:ext>
            </a:extLst>
          </p:cNvPr>
          <p:cNvPicPr>
            <a:picLocks noChangeAspect="1"/>
          </p:cNvPicPr>
          <p:nvPr/>
        </p:nvPicPr>
        <p:blipFill rotWithShape="1">
          <a:blip r:embed="rId3"/>
          <a:srcRect l="2199" t="2456" r="2128" b="2311"/>
          <a:stretch/>
        </p:blipFill>
        <p:spPr>
          <a:xfrm>
            <a:off x="4815840" y="1802131"/>
            <a:ext cx="4168860" cy="307132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1"/>
          <p:cNvSpPr txBox="1">
            <a:spLocks noGrp="1"/>
          </p:cNvSpPr>
          <p:nvPr>
            <p:ph type="title"/>
          </p:nvPr>
        </p:nvSpPr>
        <p:spPr>
          <a:xfrm>
            <a:off x="623400" y="643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Observations</a:t>
            </a:r>
            <a:endParaRPr b="1" dirty="0"/>
          </a:p>
        </p:txBody>
      </p:sp>
      <p:sp>
        <p:nvSpPr>
          <p:cNvPr id="312" name="Google Shape;312;p51"/>
          <p:cNvSpPr txBox="1">
            <a:spLocks noGrp="1"/>
          </p:cNvSpPr>
          <p:nvPr>
            <p:ph type="body" idx="1"/>
          </p:nvPr>
        </p:nvSpPr>
        <p:spPr>
          <a:xfrm>
            <a:off x="623400" y="1502194"/>
            <a:ext cx="6394620" cy="2673565"/>
          </a:xfrm>
          <a:prstGeom prst="rect">
            <a:avLst/>
          </a:prstGeom>
        </p:spPr>
        <p:txBody>
          <a:bodyPr spcFirstLastPara="1" wrap="square" lIns="91425" tIns="91425" rIns="91425" bIns="91425" numCol="2" anchor="t" anchorCtr="0">
            <a:noAutofit/>
          </a:bodyPr>
          <a:lstStyle/>
          <a:p>
            <a:pPr marL="0" lvl="0" indent="0" algn="l" rtl="0">
              <a:spcBef>
                <a:spcPts val="0"/>
              </a:spcBef>
              <a:spcAft>
                <a:spcPts val="1600"/>
              </a:spcAft>
              <a:buNone/>
            </a:pPr>
            <a:r>
              <a:rPr lang="en-US" sz="1600" dirty="0">
                <a:latin typeface="Times New Roman" panose="02020603050405020304" pitchFamily="18" charset="0"/>
                <a:cs typeface="Times New Roman" panose="02020603050405020304" pitchFamily="18" charset="0"/>
              </a:rPr>
              <a:t>Feature Selection: </a:t>
            </a:r>
          </a:p>
          <a:p>
            <a:pPr marL="342900" lvl="0" algn="l" rtl="0">
              <a:spcBef>
                <a:spcPts val="0"/>
              </a:spcBef>
              <a:spcAft>
                <a:spcPts val="1600"/>
              </a:spcAft>
              <a:buClrTx/>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following are the most importance variables are the most important features</a:t>
            </a:r>
          </a:p>
          <a:p>
            <a:pPr marL="342900" lvl="0" algn="l" rtl="0">
              <a:spcBef>
                <a:spcPts val="0"/>
              </a:spcBef>
              <a:spcAft>
                <a:spcPts val="1600"/>
              </a:spcAft>
              <a:buClrTx/>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will be useful in comparing models in building modified model    at the end</a:t>
            </a:r>
          </a:p>
          <a:p>
            <a:pPr marL="342900" lvl="0" algn="l" rtl="0">
              <a:spcBef>
                <a:spcPts val="0"/>
              </a:spcBef>
              <a:spcAft>
                <a:spcPts val="1600"/>
              </a:spcAf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lvl="0" algn="l" rtl="0">
              <a:spcBef>
                <a:spcPts val="0"/>
              </a:spcBef>
              <a:spcAft>
                <a:spcPts val="1600"/>
              </a:spcAft>
              <a:buFont typeface="+mj-lt"/>
              <a:buAutoNum type="arabicPeriod"/>
            </a:pPr>
            <a:endParaRPr sz="1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7965F39-9038-460B-A617-BE2782F32FF0}"/>
              </a:ext>
            </a:extLst>
          </p:cNvPr>
          <p:cNvPicPr>
            <a:picLocks noChangeAspect="1"/>
          </p:cNvPicPr>
          <p:nvPr/>
        </p:nvPicPr>
        <p:blipFill rotWithShape="1">
          <a:blip r:embed="rId3"/>
          <a:srcRect l="3266" t="3324" r="2322" b="2335"/>
          <a:stretch/>
        </p:blipFill>
        <p:spPr>
          <a:xfrm>
            <a:off x="4038600" y="1625872"/>
            <a:ext cx="5105400" cy="242620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91720" y="690655"/>
            <a:ext cx="8743500" cy="5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Optimizing Using Ensemble Methodology </a:t>
            </a:r>
            <a:endParaRPr b="1" dirty="0"/>
          </a:p>
        </p:txBody>
      </p:sp>
      <p:sp>
        <p:nvSpPr>
          <p:cNvPr id="323" name="Google Shape;323;p52"/>
          <p:cNvSpPr txBox="1">
            <a:spLocks noGrp="1"/>
          </p:cNvSpPr>
          <p:nvPr>
            <p:ph type="body" idx="1"/>
          </p:nvPr>
        </p:nvSpPr>
        <p:spPr>
          <a:xfrm>
            <a:off x="655319" y="1455420"/>
            <a:ext cx="8176855" cy="3177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Ensemble methods are used to use predictions of several weak estimators built to improve generalization/ robustness over a single estimator.</a:t>
            </a:r>
          </a:p>
          <a:p>
            <a:pPr marL="0" lvl="0" indent="0" algn="l" rtl="0">
              <a:spcBef>
                <a:spcPts val="0"/>
              </a:spcBef>
              <a:spcAft>
                <a:spcPts val="0"/>
              </a:spcAft>
              <a:buNone/>
            </a:pPr>
            <a:endParaRPr lang="e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Boosting methods -  </a:t>
            </a:r>
            <a:r>
              <a:rPr lang="en" sz="1600" dirty="0">
                <a:latin typeface="Times New Roman" panose="02020603050405020304" pitchFamily="18" charset="0"/>
                <a:ea typeface="Times New Roman"/>
                <a:cs typeface="Times New Roman" panose="02020603050405020304" pitchFamily="18" charset="0"/>
                <a:sym typeface="Times New Roman"/>
              </a:rPr>
              <a:t>Base estimators are built sequentially and one tries to reduce the bias of the combined estimator. It aims in improving accuracy of week model. we apply base learning (ML) algorithms with a different distribution. Each time base learning algorithm is applied, it generates a new weak prediction rule. This is an iterative process. After many iterations, the boosting algorithm combines these weak rules into a single strong prediction rule</a:t>
            </a:r>
            <a:r>
              <a:rPr lang="en" sz="1600" dirty="0">
                <a:latin typeface="Times New Roman" panose="02020603050405020304" pitchFamily="18" charset="0"/>
                <a:ea typeface="Roboto"/>
                <a:cs typeface="Times New Roman" panose="02020603050405020304" pitchFamily="18" charset="0"/>
                <a:sym typeface="Roboto"/>
              </a:rPr>
              <a:t>.</a:t>
            </a:r>
            <a:endParaRPr sz="16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r>
              <a:rPr lang="en" sz="1600" dirty="0">
                <a:latin typeface="Times New Roman" panose="02020603050405020304" pitchFamily="18" charset="0"/>
                <a:cs typeface="Times New Roman" panose="02020603050405020304" pitchFamily="18" charset="0"/>
              </a:rPr>
              <a:t>Methodology Using GBM-</a:t>
            </a:r>
            <a:endParaRPr sz="16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r>
              <a:rPr lang="en" sz="1600" dirty="0">
                <a:latin typeface="Times New Roman" panose="02020603050405020304" pitchFamily="18" charset="0"/>
                <a:ea typeface="Times New Roman"/>
                <a:cs typeface="Times New Roman" panose="02020603050405020304" pitchFamily="18" charset="0"/>
                <a:sym typeface="Times New Roman"/>
              </a:rPr>
              <a:t>We used the clusters created earlier and assign them as feature. As they are categorical variable, they get converted to One hot vectors. Rest of the features remain the same</a:t>
            </a:r>
            <a:r>
              <a:rPr lang="en"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575010" y="666005"/>
            <a:ext cx="878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 of the Hypertuned GBM Model-</a:t>
            </a:r>
            <a:endParaRPr b="1" dirty="0"/>
          </a:p>
        </p:txBody>
      </p:sp>
      <p:sp>
        <p:nvSpPr>
          <p:cNvPr id="329" name="Google Shape;329;p53"/>
          <p:cNvSpPr txBox="1">
            <a:spLocks noGrp="1"/>
          </p:cNvSpPr>
          <p:nvPr>
            <p:ph type="body" idx="1"/>
          </p:nvPr>
        </p:nvSpPr>
        <p:spPr>
          <a:xfrm>
            <a:off x="746760" y="1440181"/>
            <a:ext cx="8185940" cy="33756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1600"/>
              </a:spcAft>
              <a:buClr>
                <a:schemeClr val="dk1"/>
              </a:buClr>
              <a:buSzPts val="1100"/>
              <a:buFont typeface="Arial"/>
              <a:buNone/>
            </a:pPr>
            <a:r>
              <a:rPr lang="en" sz="1600" dirty="0">
                <a:latin typeface="Times New Roman"/>
                <a:ea typeface="Times New Roman"/>
                <a:cs typeface="Times New Roman"/>
                <a:sym typeface="Times New Roman"/>
              </a:rPr>
              <a:t>Tuned the new GBM on the same set of parameters range as earlier (n_estimators, learning rate) and max depth of a single tree which is tuned over the range {'max_depth':[2,3,4,5,6,7] }.</a:t>
            </a:r>
            <a:r>
              <a:rPr lang="en" sz="1600" dirty="0"/>
              <a:t> </a:t>
            </a:r>
            <a:endParaRPr sz="1600" dirty="0"/>
          </a:p>
        </p:txBody>
      </p:sp>
      <p:graphicFrame>
        <p:nvGraphicFramePr>
          <p:cNvPr id="330" name="Google Shape;330;p53"/>
          <p:cNvGraphicFramePr/>
          <p:nvPr>
            <p:extLst>
              <p:ext uri="{D42A27DB-BD31-4B8C-83A1-F6EECF244321}">
                <p14:modId xmlns:p14="http://schemas.microsoft.com/office/powerpoint/2010/main" val="2906433261"/>
              </p:ext>
            </p:extLst>
          </p:nvPr>
        </p:nvGraphicFramePr>
        <p:xfrm>
          <a:off x="1276185" y="2077195"/>
          <a:ext cx="5810415" cy="1807800"/>
        </p:xfrm>
        <a:graphic>
          <a:graphicData uri="http://schemas.openxmlformats.org/drawingml/2006/table">
            <a:tbl>
              <a:tblPr>
                <a:noFill/>
                <a:tableStyleId>{3291DCFC-E82C-402B-8869-9DB6B0513D95}</a:tableStyleId>
              </a:tblPr>
              <a:tblGrid>
                <a:gridCol w="2962035">
                  <a:extLst>
                    <a:ext uri="{9D8B030D-6E8A-4147-A177-3AD203B41FA5}">
                      <a16:colId xmlns:a16="http://schemas.microsoft.com/office/drawing/2014/main" val="20000"/>
                    </a:ext>
                  </a:extLst>
                </a:gridCol>
                <a:gridCol w="2848380">
                  <a:extLst>
                    <a:ext uri="{9D8B030D-6E8A-4147-A177-3AD203B41FA5}">
                      <a16:colId xmlns:a16="http://schemas.microsoft.com/office/drawing/2014/main" val="20001"/>
                    </a:ext>
                  </a:extLst>
                </a:gridCol>
              </a:tblGrid>
              <a:tr h="451950">
                <a:tc>
                  <a:txBody>
                    <a:bodyPr/>
                    <a:lstStyle/>
                    <a:p>
                      <a:pPr marL="0" lvl="0" indent="0" algn="l" rtl="0">
                        <a:spcBef>
                          <a:spcPts val="0"/>
                        </a:spcBef>
                        <a:spcAft>
                          <a:spcPts val="0"/>
                        </a:spcAft>
                        <a:buNone/>
                      </a:pPr>
                      <a:r>
                        <a:rPr lang="en" b="1" dirty="0"/>
                        <a:t>Model</a:t>
                      </a:r>
                      <a:endParaRPr b="1" dirty="0"/>
                    </a:p>
                  </a:txBody>
                  <a:tcPr marL="91425" marR="91425" marT="91425" marB="91425"/>
                </a:tc>
                <a:tc>
                  <a:txBody>
                    <a:bodyPr/>
                    <a:lstStyle/>
                    <a:p>
                      <a:pPr marL="0" lvl="0" indent="0" algn="l" rtl="0">
                        <a:spcBef>
                          <a:spcPts val="0"/>
                        </a:spcBef>
                        <a:spcAft>
                          <a:spcPts val="0"/>
                        </a:spcAft>
                        <a:buNone/>
                      </a:pPr>
                      <a:r>
                        <a:rPr lang="en" b="1"/>
                        <a:t>MSE</a:t>
                      </a:r>
                      <a:endParaRPr b="1"/>
                    </a:p>
                  </a:txBody>
                  <a:tcPr marL="91425" marR="91425" marT="91425" marB="91425"/>
                </a:tc>
                <a:extLst>
                  <a:ext uri="{0D108BD9-81ED-4DB2-BD59-A6C34878D82A}">
                    <a16:rowId xmlns:a16="http://schemas.microsoft.com/office/drawing/2014/main" val="10000"/>
                  </a:ext>
                </a:extLst>
              </a:tr>
              <a:tr h="451950">
                <a:tc>
                  <a:txBody>
                    <a:bodyPr/>
                    <a:lstStyle/>
                    <a:p>
                      <a:pPr marL="0" lvl="0" indent="0" algn="l" rtl="0">
                        <a:spcBef>
                          <a:spcPts val="0"/>
                        </a:spcBef>
                        <a:spcAft>
                          <a:spcPts val="0"/>
                        </a:spcAft>
                        <a:buNone/>
                      </a:pPr>
                      <a:r>
                        <a:rPr lang="en" dirty="0"/>
                        <a:t>GBM (</a:t>
                      </a:r>
                      <a:r>
                        <a:rPr lang="en"/>
                        <a:t>pre-feature selection</a:t>
                      </a:r>
                      <a:r>
                        <a:rPr lang="en" dirty="0"/>
                        <a:t>, tuned</a:t>
                      </a:r>
                      <a:endParaRPr dirty="0"/>
                    </a:p>
                  </a:txBody>
                  <a:tcPr marL="91425" marR="91425" marT="91425" marB="91425"/>
                </a:tc>
                <a:tc>
                  <a:txBody>
                    <a:bodyPr/>
                    <a:lstStyle/>
                    <a:p>
                      <a:pPr marL="0" lvl="0" indent="0" algn="l" rtl="0">
                        <a:spcBef>
                          <a:spcPts val="0"/>
                        </a:spcBef>
                        <a:spcAft>
                          <a:spcPts val="0"/>
                        </a:spcAft>
                        <a:buNone/>
                      </a:pPr>
                      <a:r>
                        <a:rPr lang="en" dirty="0"/>
                        <a:t>291257.119966 </a:t>
                      </a:r>
                      <a:endParaRPr dirty="0"/>
                    </a:p>
                  </a:txBody>
                  <a:tcPr marL="91425" marR="91425" marT="91425" marB="91425"/>
                </a:tc>
                <a:extLst>
                  <a:ext uri="{0D108BD9-81ED-4DB2-BD59-A6C34878D82A}">
                    <a16:rowId xmlns:a16="http://schemas.microsoft.com/office/drawing/2014/main" val="10001"/>
                  </a:ext>
                </a:extLst>
              </a:tr>
              <a:tr h="451950">
                <a:tc>
                  <a:txBody>
                    <a:bodyPr/>
                    <a:lstStyle/>
                    <a:p>
                      <a:pPr marL="0" lvl="0" indent="0" algn="l" rtl="0">
                        <a:spcBef>
                          <a:spcPts val="0"/>
                        </a:spcBef>
                        <a:spcAft>
                          <a:spcPts val="0"/>
                        </a:spcAft>
                        <a:buNone/>
                      </a:pPr>
                      <a:r>
                        <a:rPr lang="en" dirty="0"/>
                        <a:t>GBM (</a:t>
                      </a:r>
                      <a:r>
                        <a:rPr lang="en"/>
                        <a:t>feature selection</a:t>
                      </a:r>
                      <a:r>
                        <a:rPr lang="en" dirty="0"/>
                        <a:t>, not tuned </a:t>
                      </a:r>
                      <a:endParaRPr dirty="0"/>
                    </a:p>
                  </a:txBody>
                  <a:tcPr marL="91425" marR="91425" marT="91425" marB="91425"/>
                </a:tc>
                <a:tc>
                  <a:txBody>
                    <a:bodyPr/>
                    <a:lstStyle/>
                    <a:p>
                      <a:pPr marL="0" lvl="0" indent="0" algn="l" rtl="0">
                        <a:spcBef>
                          <a:spcPts val="0"/>
                        </a:spcBef>
                        <a:spcAft>
                          <a:spcPts val="0"/>
                        </a:spcAft>
                        <a:buNone/>
                      </a:pPr>
                      <a:r>
                        <a:rPr lang="en"/>
                        <a:t>334113.86904414993 </a:t>
                      </a:r>
                      <a:endParaRPr/>
                    </a:p>
                  </a:txBody>
                  <a:tcPr marL="91425" marR="91425" marT="91425" marB="91425"/>
                </a:tc>
                <a:extLst>
                  <a:ext uri="{0D108BD9-81ED-4DB2-BD59-A6C34878D82A}">
                    <a16:rowId xmlns:a16="http://schemas.microsoft.com/office/drawing/2014/main" val="10002"/>
                  </a:ext>
                </a:extLst>
              </a:tr>
              <a:tr h="451950">
                <a:tc>
                  <a:txBody>
                    <a:bodyPr/>
                    <a:lstStyle/>
                    <a:p>
                      <a:pPr marL="0" lvl="0" indent="0" algn="l" rtl="0">
                        <a:spcBef>
                          <a:spcPts val="0"/>
                        </a:spcBef>
                        <a:spcAft>
                          <a:spcPts val="0"/>
                        </a:spcAft>
                        <a:buNone/>
                      </a:pPr>
                      <a:r>
                        <a:rPr lang="en" dirty="0"/>
                        <a:t>GBM (feature selection, tuned) </a:t>
                      </a:r>
                      <a:endParaRPr dirty="0"/>
                    </a:p>
                  </a:txBody>
                  <a:tcPr marL="91425" marR="91425" marT="91425" marB="91425"/>
                </a:tc>
                <a:tc>
                  <a:txBody>
                    <a:bodyPr/>
                    <a:lstStyle/>
                    <a:p>
                      <a:pPr marL="0" lvl="0" indent="0" algn="l" rtl="0">
                        <a:spcBef>
                          <a:spcPts val="0"/>
                        </a:spcBef>
                        <a:spcAft>
                          <a:spcPts val="0"/>
                        </a:spcAft>
                        <a:buNone/>
                      </a:pPr>
                      <a:r>
                        <a:rPr lang="en" dirty="0"/>
                        <a:t>292033.3933783364 </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4"/>
          <p:cNvSpPr txBox="1">
            <a:spLocks noGrp="1"/>
          </p:cNvSpPr>
          <p:nvPr>
            <p:ph type="title"/>
          </p:nvPr>
        </p:nvSpPr>
        <p:spPr>
          <a:xfrm>
            <a:off x="623400" y="59745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Comparison</a:t>
            </a:r>
            <a:endParaRPr b="1" dirty="0"/>
          </a:p>
        </p:txBody>
      </p:sp>
      <p:graphicFrame>
        <p:nvGraphicFramePr>
          <p:cNvPr id="337" name="Google Shape;337;p54"/>
          <p:cNvGraphicFramePr/>
          <p:nvPr>
            <p:extLst>
              <p:ext uri="{D42A27DB-BD31-4B8C-83A1-F6EECF244321}">
                <p14:modId xmlns:p14="http://schemas.microsoft.com/office/powerpoint/2010/main" val="1051315393"/>
              </p:ext>
            </p:extLst>
          </p:nvPr>
        </p:nvGraphicFramePr>
        <p:xfrm>
          <a:off x="623400" y="1600663"/>
          <a:ext cx="7224100" cy="3005482"/>
        </p:xfrm>
        <a:graphic>
          <a:graphicData uri="http://schemas.openxmlformats.org/drawingml/2006/table">
            <a:tbl>
              <a:tblPr>
                <a:noFill/>
                <a:tableStyleId>{3291DCFC-E82C-402B-8869-9DB6B0513D95}</a:tableStyleId>
              </a:tblPr>
              <a:tblGrid>
                <a:gridCol w="3612050">
                  <a:extLst>
                    <a:ext uri="{9D8B030D-6E8A-4147-A177-3AD203B41FA5}">
                      <a16:colId xmlns:a16="http://schemas.microsoft.com/office/drawing/2014/main" val="20000"/>
                    </a:ext>
                  </a:extLst>
                </a:gridCol>
                <a:gridCol w="3612050">
                  <a:extLst>
                    <a:ext uri="{9D8B030D-6E8A-4147-A177-3AD203B41FA5}">
                      <a16:colId xmlns:a16="http://schemas.microsoft.com/office/drawing/2014/main" val="20001"/>
                    </a:ext>
                  </a:extLst>
                </a:gridCol>
              </a:tblGrid>
              <a:tr h="438775">
                <a:tc>
                  <a:txBody>
                    <a:bodyPr/>
                    <a:lstStyle/>
                    <a:p>
                      <a:pPr marL="0" lvl="0" indent="0" algn="l" rtl="0">
                        <a:spcBef>
                          <a:spcPts val="0"/>
                        </a:spcBef>
                        <a:spcAft>
                          <a:spcPts val="0"/>
                        </a:spcAft>
                        <a:buNone/>
                      </a:pPr>
                      <a:r>
                        <a:rPr lang="en" b="1" dirty="0"/>
                        <a:t>Model</a:t>
                      </a:r>
                      <a:endParaRPr b="1" dirty="0"/>
                    </a:p>
                  </a:txBody>
                  <a:tcPr marL="91425" marR="91425" marT="91425" marB="91425"/>
                </a:tc>
                <a:tc>
                  <a:txBody>
                    <a:bodyPr/>
                    <a:lstStyle/>
                    <a:p>
                      <a:pPr marL="0" lvl="0" indent="0" algn="l" rtl="0">
                        <a:spcBef>
                          <a:spcPts val="0"/>
                        </a:spcBef>
                        <a:spcAft>
                          <a:spcPts val="0"/>
                        </a:spcAft>
                        <a:buNone/>
                      </a:pPr>
                      <a:r>
                        <a:rPr lang="en" b="1"/>
                        <a:t>MSE (Tuned/Best Model)</a:t>
                      </a:r>
                      <a:endParaRPr b="1"/>
                    </a:p>
                  </a:txBody>
                  <a:tcPr marL="91425" marR="91425" marT="91425" marB="91425"/>
                </a:tc>
                <a:extLst>
                  <a:ext uri="{0D108BD9-81ED-4DB2-BD59-A6C34878D82A}">
                    <a16:rowId xmlns:a16="http://schemas.microsoft.com/office/drawing/2014/main" val="10000"/>
                  </a:ext>
                </a:extLst>
              </a:tr>
              <a:tr h="438775">
                <a:tc>
                  <a:txBody>
                    <a:bodyPr/>
                    <a:lstStyle/>
                    <a:p>
                      <a:pPr marL="0" lvl="0" indent="0" algn="l" rtl="0">
                        <a:spcBef>
                          <a:spcPts val="0"/>
                        </a:spcBef>
                        <a:spcAft>
                          <a:spcPts val="0"/>
                        </a:spcAft>
                        <a:buNone/>
                      </a:pPr>
                      <a:r>
                        <a:rPr lang="en"/>
                        <a:t>Random Forest Regressor</a:t>
                      </a:r>
                      <a:endParaRPr/>
                    </a:p>
                  </a:txBody>
                  <a:tcPr marL="91425" marR="91425" marT="91425" marB="91425"/>
                </a:tc>
                <a:tc>
                  <a:txBody>
                    <a:bodyPr/>
                    <a:lstStyle/>
                    <a:p>
                      <a:pPr marL="0" lvl="0" indent="0" algn="l" rtl="0">
                        <a:lnSpc>
                          <a:spcPct val="115000"/>
                        </a:lnSpc>
                        <a:spcBef>
                          <a:spcPts val="1200"/>
                        </a:spcBef>
                        <a:spcAft>
                          <a:spcPts val="0"/>
                        </a:spcAft>
                        <a:buNone/>
                      </a:pPr>
                      <a:r>
                        <a:rPr lang="en"/>
                        <a:t>305924.8830873183</a:t>
                      </a:r>
                      <a:endParaRPr/>
                    </a:p>
                  </a:txBody>
                  <a:tcPr marL="68575" marR="68575" marT="91425" marB="91425">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38775">
                <a:tc>
                  <a:txBody>
                    <a:bodyPr/>
                    <a:lstStyle/>
                    <a:p>
                      <a:pPr marL="0" lvl="0" indent="0" algn="l" rtl="0">
                        <a:spcBef>
                          <a:spcPts val="0"/>
                        </a:spcBef>
                        <a:spcAft>
                          <a:spcPts val="0"/>
                        </a:spcAft>
                        <a:buNone/>
                      </a:pPr>
                      <a:r>
                        <a:rPr lang="en"/>
                        <a:t>Gradient Boosting </a:t>
                      </a:r>
                      <a:r>
                        <a:rPr lang="en" dirty="0"/>
                        <a:t>regressor</a:t>
                      </a:r>
                      <a:endParaRPr dirty="0"/>
                    </a:p>
                  </a:txBody>
                  <a:tcPr marL="91425" marR="91425" marT="91425" marB="91425"/>
                </a:tc>
                <a:tc>
                  <a:txBody>
                    <a:bodyPr/>
                    <a:lstStyle/>
                    <a:p>
                      <a:pPr marL="0" lvl="0" indent="0" algn="l" rtl="0">
                        <a:spcBef>
                          <a:spcPts val="0"/>
                        </a:spcBef>
                        <a:spcAft>
                          <a:spcPts val="0"/>
                        </a:spcAft>
                        <a:buNone/>
                      </a:pPr>
                      <a:r>
                        <a:rPr lang="en"/>
                        <a:t>291257.119966</a:t>
                      </a:r>
                      <a:endParaRPr/>
                    </a:p>
                  </a:txBody>
                  <a:tcPr marL="91425" marR="91425" marT="91425" marB="91425">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t>Linear Regression</a:t>
                      </a:r>
                      <a:endParaRPr dirty="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rPr>
                        <a:t>511331.4195059427</a:t>
                      </a:r>
                      <a:endParaRPr dirty="0">
                        <a:solidFill>
                          <a:schemeClr val="dk1"/>
                        </a:solidFill>
                        <a:highlight>
                          <a:srgbClr val="FFFFFF"/>
                        </a:highlight>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r h="585375">
                <a:tc>
                  <a:txBody>
                    <a:bodyPr/>
                    <a:lstStyle/>
                    <a:p>
                      <a:pPr marL="0" lvl="0" indent="0" algn="l" rtl="0">
                        <a:spcBef>
                          <a:spcPts val="0"/>
                        </a:spcBef>
                        <a:spcAft>
                          <a:spcPts val="0"/>
                        </a:spcAft>
                        <a:buClr>
                          <a:schemeClr val="dk1"/>
                        </a:buClr>
                        <a:buSzPts val="1100"/>
                        <a:buFont typeface="Arial"/>
                        <a:buNone/>
                      </a:pPr>
                      <a:r>
                        <a:rPr lang="en">
                          <a:solidFill>
                            <a:schemeClr val="dk1"/>
                          </a:solidFill>
                        </a:rPr>
                        <a:t>Ridge Regression</a:t>
                      </a:r>
                      <a:endParaRPr dirty="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rPr>
                        <a:t>458294.7192598626</a:t>
                      </a:r>
                      <a:endParaRPr>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38775">
                <a:tc>
                  <a:txBody>
                    <a:bodyPr/>
                    <a:lstStyle/>
                    <a:p>
                      <a:pPr marL="0" lvl="0" indent="0" algn="l" rtl="0">
                        <a:spcBef>
                          <a:spcPts val="0"/>
                        </a:spcBef>
                        <a:spcAft>
                          <a:spcPts val="0"/>
                        </a:spcAft>
                        <a:buClr>
                          <a:schemeClr val="dk1"/>
                        </a:buClr>
                        <a:buSzPts val="1100"/>
                        <a:buFont typeface="Arial"/>
                        <a:buNone/>
                      </a:pPr>
                      <a:r>
                        <a:rPr lang="en">
                          <a:solidFill>
                            <a:schemeClr val="dk1"/>
                          </a:solidFill>
                        </a:rPr>
                        <a:t>Lasso Regression</a:t>
                      </a:r>
                      <a:endParaRPr dirty="0"/>
                    </a:p>
                  </a:txBody>
                  <a:tcPr marL="91425" marR="91425" marT="91425" marB="91425"/>
                </a:tc>
                <a:tc>
                  <a:txBody>
                    <a:bodyPr/>
                    <a:lstStyle/>
                    <a:p>
                      <a:pPr marL="0" lvl="0" indent="0" algn="l" rtl="0">
                        <a:lnSpc>
                          <a:spcPct val="115000"/>
                        </a:lnSpc>
                        <a:spcBef>
                          <a:spcPts val="0"/>
                        </a:spcBef>
                        <a:spcAft>
                          <a:spcPts val="1600"/>
                        </a:spcAft>
                        <a:buNone/>
                      </a:pPr>
                      <a:r>
                        <a:rPr lang="en" dirty="0">
                          <a:solidFill>
                            <a:schemeClr val="dk1"/>
                          </a:solidFill>
                          <a:highlight>
                            <a:schemeClr val="lt1"/>
                          </a:highlight>
                        </a:rPr>
                        <a:t>468087.6284</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title"/>
          </p:nvPr>
        </p:nvSpPr>
        <p:spPr>
          <a:xfrm>
            <a:off x="623400" y="598530"/>
            <a:ext cx="8520600" cy="68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Comparison</a:t>
            </a:r>
            <a:endParaRPr b="1" dirty="0"/>
          </a:p>
        </p:txBody>
      </p:sp>
      <p:sp>
        <p:nvSpPr>
          <p:cNvPr id="343" name="Google Shape;343;p55"/>
          <p:cNvSpPr txBox="1">
            <a:spLocks noGrp="1"/>
          </p:cNvSpPr>
          <p:nvPr>
            <p:ph type="body" idx="1"/>
          </p:nvPr>
        </p:nvSpPr>
        <p:spPr>
          <a:xfrm>
            <a:off x="615780" y="1285830"/>
            <a:ext cx="8282095" cy="3273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Times New Roman" panose="02020603050405020304" pitchFamily="18" charset="0"/>
                <a:cs typeface="Times New Roman" panose="02020603050405020304" pitchFamily="18" charset="0"/>
              </a:rPr>
              <a:t>1.</a:t>
            </a:r>
            <a:r>
              <a:rPr lang="en" sz="1600" dirty="0">
                <a:latin typeface="Times New Roman" panose="02020603050405020304" pitchFamily="18" charset="0"/>
                <a:cs typeface="Times New Roman" panose="02020603050405020304" pitchFamily="18" charset="0"/>
              </a:rPr>
              <a:t> </a:t>
            </a:r>
            <a:r>
              <a:rPr lang="en" sz="1600" b="1" dirty="0">
                <a:latin typeface="Times New Roman" panose="02020603050405020304" pitchFamily="18" charset="0"/>
                <a:ea typeface="Times New Roman"/>
                <a:cs typeface="Times New Roman" panose="02020603050405020304" pitchFamily="18" charset="0"/>
                <a:sym typeface="Times New Roman"/>
              </a:rPr>
              <a:t>Ridge V/s Lasso</a:t>
            </a:r>
            <a:r>
              <a:rPr lang="en" sz="1600" dirty="0">
                <a:latin typeface="Times New Roman" panose="02020603050405020304" pitchFamily="18" charset="0"/>
                <a:ea typeface="Times New Roman"/>
                <a:cs typeface="Times New Roman" panose="02020603050405020304" pitchFamily="18" charset="0"/>
                <a:sym typeface="Times New Roman"/>
              </a:rPr>
              <a:t>-  Lasso doesn’t significantly reduce the RMSE error significantly but Lasso is useful in feature selection which is used in the future models saving computation. Ridge doesn’t do feature selection. Ridge is computationally less expensive than Lasso.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 sz="1600" b="1" dirty="0">
                <a:latin typeface="Times New Roman" panose="02020603050405020304" pitchFamily="18" charset="0"/>
                <a:ea typeface="Times New Roman"/>
                <a:cs typeface="Times New Roman" panose="02020603050405020304" pitchFamily="18" charset="0"/>
                <a:sym typeface="Times New Roman"/>
              </a:rPr>
              <a:t>2.</a:t>
            </a:r>
            <a:r>
              <a:rPr lang="en" sz="1600" dirty="0">
                <a:latin typeface="Times New Roman" panose="02020603050405020304" pitchFamily="18" charset="0"/>
                <a:ea typeface="Times New Roman"/>
                <a:cs typeface="Times New Roman" panose="02020603050405020304" pitchFamily="18" charset="0"/>
                <a:sym typeface="Times New Roman"/>
              </a:rPr>
              <a:t> </a:t>
            </a:r>
            <a:r>
              <a:rPr lang="en" sz="1600" b="1" dirty="0">
                <a:latin typeface="Times New Roman" panose="02020603050405020304" pitchFamily="18" charset="0"/>
                <a:ea typeface="Times New Roman"/>
                <a:cs typeface="Times New Roman" panose="02020603050405020304" pitchFamily="18" charset="0"/>
                <a:sym typeface="Times New Roman"/>
              </a:rPr>
              <a:t>Random Forest V/s Gradient Boosting Machine</a:t>
            </a:r>
            <a:r>
              <a:rPr lang="en" sz="1600" dirty="0">
                <a:latin typeface="Times New Roman" panose="02020603050405020304" pitchFamily="18" charset="0"/>
                <a:ea typeface="Times New Roman"/>
                <a:cs typeface="Times New Roman" panose="02020603050405020304" pitchFamily="18" charset="0"/>
                <a:sym typeface="Times New Roman"/>
              </a:rPr>
              <a:t> – GBM is the best performing model after parameter tuning. There is not a huge effect in the accuracy. However Random Forest Regressor is more computationally effect.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 sz="1600" b="1" dirty="0">
                <a:latin typeface="Times New Roman" panose="02020603050405020304" pitchFamily="18" charset="0"/>
                <a:ea typeface="Times New Roman"/>
                <a:cs typeface="Times New Roman" panose="02020603050405020304" pitchFamily="18" charset="0"/>
                <a:sym typeface="Times New Roman"/>
              </a:rPr>
              <a:t>3.</a:t>
            </a:r>
            <a:r>
              <a:rPr lang="en" sz="1600" dirty="0">
                <a:latin typeface="Times New Roman" panose="02020603050405020304" pitchFamily="18" charset="0"/>
                <a:ea typeface="Times New Roman"/>
                <a:cs typeface="Times New Roman" panose="02020603050405020304" pitchFamily="18" charset="0"/>
                <a:sym typeface="Times New Roman"/>
              </a:rPr>
              <a:t> </a:t>
            </a:r>
            <a:r>
              <a:rPr lang="en" sz="1600" b="1" dirty="0">
                <a:latin typeface="Times New Roman" panose="02020603050405020304" pitchFamily="18" charset="0"/>
                <a:ea typeface="Times New Roman"/>
                <a:cs typeface="Times New Roman" panose="02020603050405020304" pitchFamily="18" charset="0"/>
                <a:sym typeface="Times New Roman"/>
              </a:rPr>
              <a:t>Ridge/Lasso V/s Linear Regression V/s Subset Selection</a:t>
            </a:r>
            <a:r>
              <a:rPr lang="en" sz="1600" dirty="0">
                <a:latin typeface="Times New Roman" panose="02020603050405020304" pitchFamily="18" charset="0"/>
                <a:ea typeface="Times New Roman"/>
                <a:cs typeface="Times New Roman" panose="02020603050405020304" pitchFamily="18" charset="0"/>
                <a:sym typeface="Times New Roman"/>
              </a:rPr>
              <a:t> – I chose Ridge and Lasso regression over other Linear regression methods as they have a regularization effect which worked well with the high dimensional dataset I had. Linear model was too simplified to correct model this data and subset selection was computationally expensive due to the large number of features.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Clr>
                <a:schemeClr val="dk1"/>
              </a:buClr>
              <a:buSzPts val="1100"/>
              <a:buFont typeface="Arial"/>
              <a:buNone/>
            </a:pPr>
            <a:r>
              <a:rPr lang="en" sz="1600" b="1" dirty="0">
                <a:latin typeface="Times New Roman" panose="02020603050405020304" pitchFamily="18" charset="0"/>
                <a:ea typeface="Times New Roman"/>
                <a:cs typeface="Times New Roman" panose="02020603050405020304" pitchFamily="18" charset="0"/>
                <a:sym typeface="Times New Roman"/>
              </a:rPr>
              <a:t>4</a:t>
            </a:r>
            <a:r>
              <a:rPr lang="en" sz="1600" dirty="0">
                <a:latin typeface="Times New Roman" panose="02020603050405020304" pitchFamily="18" charset="0"/>
                <a:ea typeface="Times New Roman"/>
                <a:cs typeface="Times New Roman" panose="02020603050405020304" pitchFamily="18" charset="0"/>
                <a:sym typeface="Times New Roman"/>
              </a:rPr>
              <a:t>. </a:t>
            </a:r>
            <a:r>
              <a:rPr lang="en" sz="1600" b="1" dirty="0">
                <a:latin typeface="Times New Roman" panose="02020603050405020304" pitchFamily="18" charset="0"/>
                <a:ea typeface="Times New Roman"/>
                <a:cs typeface="Times New Roman" panose="02020603050405020304" pitchFamily="18" charset="0"/>
                <a:sym typeface="Times New Roman"/>
              </a:rPr>
              <a:t>Random Forest/ Gradient Boosting Machine V/s KNN </a:t>
            </a:r>
            <a:r>
              <a:rPr lang="en" sz="1600" dirty="0">
                <a:latin typeface="Times New Roman" panose="02020603050405020304" pitchFamily="18" charset="0"/>
                <a:ea typeface="Times New Roman"/>
                <a:cs typeface="Times New Roman" panose="02020603050405020304" pitchFamily="18" charset="0"/>
                <a:sym typeface="Times New Roman"/>
              </a:rPr>
              <a:t>– KNN would have been computationally expensive and I was not convinced with my cluster results in the previous results. Due to poor clusters, I anticipated KNN to perform poorly. On the other hand, Boosting and Random Forest base on Decision Trees which can learn complex models.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1600"/>
              </a:spcAft>
              <a:buNone/>
            </a:pPr>
            <a:r>
              <a:rPr lang="en"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B641-6A24-49E4-BE1D-716DE970FC4A}"/>
              </a:ext>
            </a:extLst>
          </p:cNvPr>
          <p:cNvSpPr>
            <a:spLocks noGrp="1"/>
          </p:cNvSpPr>
          <p:nvPr>
            <p:ph type="title"/>
          </p:nvPr>
        </p:nvSpPr>
        <p:spPr>
          <a:xfrm>
            <a:off x="547920" y="658385"/>
            <a:ext cx="8520600" cy="572700"/>
          </a:xfrm>
        </p:spPr>
        <p:txBody>
          <a:bodyPr/>
          <a:lstStyle/>
          <a:p>
            <a:r>
              <a:rPr lang="en-US" b="1" dirty="0"/>
              <a:t>Future Scope </a:t>
            </a:r>
          </a:p>
        </p:txBody>
      </p:sp>
      <p:sp>
        <p:nvSpPr>
          <p:cNvPr id="3" name="Text Placeholder 2">
            <a:extLst>
              <a:ext uri="{FF2B5EF4-FFF2-40B4-BE49-F238E27FC236}">
                <a16:creationId xmlns:a16="http://schemas.microsoft.com/office/drawing/2014/main" id="{6EC5ACEB-0D25-4740-9445-4F690030360F}"/>
              </a:ext>
            </a:extLst>
          </p:cNvPr>
          <p:cNvSpPr>
            <a:spLocks noGrp="1"/>
          </p:cNvSpPr>
          <p:nvPr>
            <p:ph type="body" idx="1"/>
          </p:nvPr>
        </p:nvSpPr>
        <p:spPr>
          <a:xfrm>
            <a:off x="547920" y="1440180"/>
            <a:ext cx="8181552" cy="2900172"/>
          </a:xfrm>
        </p:spPr>
        <p:txBody>
          <a:bodyPr/>
          <a:lstStyle/>
          <a:p>
            <a:pPr marL="114300" indent="0">
              <a:buNone/>
            </a:pPr>
            <a:r>
              <a:rPr lang="en-US" sz="1600" b="1" dirty="0">
                <a:latin typeface="Times New Roman" panose="02020603050405020304" pitchFamily="18" charset="0"/>
                <a:cs typeface="Times New Roman" panose="02020603050405020304" pitchFamily="18" charset="0"/>
              </a:rPr>
              <a:t>In Future, we wish to use below methodology to further improve results by hyper tuning best selected features as hyper parameters predicted by random forest model using GBM  - </a:t>
            </a:r>
            <a:endParaRPr lang="en-US" sz="1600" dirty="0">
              <a:latin typeface="Times New Roman" panose="02020603050405020304" pitchFamily="18" charset="0"/>
              <a:cs typeface="Times New Roman" panose="02020603050405020304" pitchFamily="18" charset="0"/>
            </a:endParaRPr>
          </a:p>
          <a:p>
            <a:pPr marL="114300" indent="0">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For feature selection, Random Forest provides mean decrease impurity and mean decrease accuracy. Random forest consists of several decision trees. Every node in the decision trees is a condition on a single feature, designed to split the dataset into two so that similar response values end up in the same set. The measure based on which the (node) optimal condition is chosen is called impurity (variance). Using the training set, it computes how much each feature decreases the weighted impurity in a tree. Combining these decision trees (Forest) the impurity decreases from each feature which is averaged and ranked to give the most important features. As a result, we can use top n features from Random Forest and input those into the boosting model. The n feature becomes a hyperparameter and can be tuned. We haven’t tuned it in this section, but this can be done to improve future results.</a:t>
            </a:r>
          </a:p>
          <a:p>
            <a:pPr marL="114300" indent="0">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676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569425" y="662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Methodologies &amp; Algorithms</a:t>
            </a:r>
            <a:endParaRPr sz="3600" b="1" dirty="0"/>
          </a:p>
        </p:txBody>
      </p:sp>
      <p:sp>
        <p:nvSpPr>
          <p:cNvPr id="80" name="Google Shape;80;p17"/>
          <p:cNvSpPr txBox="1">
            <a:spLocks noGrp="1"/>
          </p:cNvSpPr>
          <p:nvPr>
            <p:ph type="body" idx="1"/>
          </p:nvPr>
        </p:nvSpPr>
        <p:spPr>
          <a:xfrm>
            <a:off x="182880" y="1421606"/>
            <a:ext cx="7822270" cy="3567750"/>
          </a:xfrm>
          <a:prstGeom prst="rect">
            <a:avLst/>
          </a:prstGeom>
        </p:spPr>
        <p:txBody>
          <a:bodyPr spcFirstLastPara="1" wrap="square" lIns="91425" tIns="91425" rIns="91425" bIns="91425" anchor="t" anchorCtr="0">
            <a:noAutofit/>
          </a:bodyPr>
          <a:lstStyle/>
          <a:p>
            <a:pPr marL="914400" lvl="0" indent="-342900" algn="just" rtl="0">
              <a:lnSpc>
                <a:spcPct val="100000"/>
              </a:lnSpc>
              <a:spcBef>
                <a:spcPts val="120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Exploratory Data Analysis:</a:t>
            </a:r>
            <a:r>
              <a:rPr lang="en" sz="1400" dirty="0">
                <a:solidFill>
                  <a:schemeClr val="dk1"/>
                </a:solidFill>
                <a:latin typeface="Times New Roman"/>
                <a:ea typeface="Times New Roman"/>
                <a:cs typeface="Times New Roman"/>
                <a:sym typeface="Times New Roman"/>
              </a:rPr>
              <a:t> The Dataset we are using is a housing rate data set which allows us to predict the accuracy of the house rates value according to the parameters available to us in the data set.  In EDA , we clean and explore each feature used in the dataset and detect anomalies</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Feature Engineering:</a:t>
            </a:r>
            <a:r>
              <a:rPr lang="en" sz="1400" dirty="0">
                <a:solidFill>
                  <a:schemeClr val="dk1"/>
                </a:solidFill>
                <a:latin typeface="Times New Roman"/>
                <a:ea typeface="Times New Roman"/>
                <a:cs typeface="Times New Roman"/>
                <a:sym typeface="Times New Roman"/>
              </a:rPr>
              <a:t> Transforming the columns and handling null values</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Feature Selection:</a:t>
            </a:r>
            <a:r>
              <a:rPr lang="en" sz="1400" dirty="0">
                <a:solidFill>
                  <a:schemeClr val="dk1"/>
                </a:solidFill>
                <a:latin typeface="Times New Roman"/>
                <a:ea typeface="Times New Roman"/>
                <a:cs typeface="Times New Roman"/>
                <a:sym typeface="Times New Roman"/>
              </a:rPr>
              <a:t> Selecting only the relevant variables for our prediction</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Correlation of data variables:</a:t>
            </a:r>
            <a:r>
              <a:rPr lang="en" sz="1400" dirty="0">
                <a:solidFill>
                  <a:schemeClr val="dk1"/>
                </a:solidFill>
                <a:latin typeface="Times New Roman"/>
                <a:ea typeface="Times New Roman"/>
                <a:cs typeface="Times New Roman"/>
                <a:sym typeface="Times New Roman"/>
              </a:rPr>
              <a:t> Finding  correlation between different variables in a dataset</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Supervised Learning Data Algorithms</a:t>
            </a:r>
            <a:r>
              <a:rPr lang="en" sz="1400" dirty="0">
                <a:solidFill>
                  <a:schemeClr val="dk1"/>
                </a:solidFill>
                <a:latin typeface="Times New Roman"/>
                <a:ea typeface="Times New Roman"/>
                <a:cs typeface="Times New Roman"/>
                <a:sym typeface="Times New Roman"/>
              </a:rPr>
              <a:t>  - Advanced regression techniques like random forest and  gradient boosting, Lasso &amp; Ridge and linear Regression.</a:t>
            </a:r>
            <a:endParaRPr sz="1400" dirty="0">
              <a:solidFill>
                <a:schemeClr val="dk1"/>
              </a:solidFill>
              <a:latin typeface="Times New Roman"/>
              <a:ea typeface="Times New Roman"/>
              <a:cs typeface="Times New Roman"/>
              <a:sym typeface="Times New Roman"/>
            </a:endParaRPr>
          </a:p>
          <a:p>
            <a:pPr marL="914400" lvl="0" indent="-304800" algn="just" rtl="0">
              <a:lnSpc>
                <a:spcPct val="100000"/>
              </a:lnSpc>
              <a:spcBef>
                <a:spcPts val="0"/>
              </a:spcBef>
              <a:spcAft>
                <a:spcPts val="0"/>
              </a:spcAft>
              <a:buClr>
                <a:schemeClr val="dk1"/>
              </a:buClr>
              <a:buSzPts val="12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Unsupervised Learning Data</a:t>
            </a:r>
            <a:r>
              <a:rPr lang="en" sz="1400" dirty="0">
                <a:solidFill>
                  <a:schemeClr val="dk1"/>
                </a:solidFill>
                <a:latin typeface="Times New Roman"/>
                <a:ea typeface="Times New Roman"/>
                <a:cs typeface="Times New Roman"/>
                <a:sym typeface="Times New Roman"/>
              </a:rPr>
              <a:t>  - Clustering or Dimension Structure Reduction</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Visualization:</a:t>
            </a:r>
            <a:r>
              <a:rPr lang="en" sz="1400" dirty="0">
                <a:solidFill>
                  <a:schemeClr val="dk1"/>
                </a:solidFill>
                <a:latin typeface="Times New Roman"/>
                <a:ea typeface="Times New Roman"/>
                <a:cs typeface="Times New Roman"/>
                <a:sym typeface="Times New Roman"/>
              </a:rPr>
              <a:t> Plotting and analysing of Descriptive and target variables using matplotlib and Seaborn</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Hypertuning of Parameters:</a:t>
            </a:r>
            <a:r>
              <a:rPr lang="en" sz="1400" dirty="0">
                <a:solidFill>
                  <a:schemeClr val="dk1"/>
                </a:solidFill>
                <a:latin typeface="Times New Roman"/>
                <a:ea typeface="Times New Roman"/>
                <a:cs typeface="Times New Roman"/>
                <a:sym typeface="Times New Roman"/>
              </a:rPr>
              <a:t> To increase the accuracy of model predictions (Using Random Forest &amp; gradient boosting Regressor)</a:t>
            </a:r>
            <a:endParaRPr sz="1400" dirty="0">
              <a:solidFill>
                <a:schemeClr val="dk1"/>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chemeClr val="dk1"/>
              </a:buClr>
              <a:buSzPts val="1800"/>
              <a:buFont typeface="Arial" panose="020B0604020202020204" pitchFamily="34" charset="0"/>
              <a:buChar char="•"/>
            </a:pPr>
            <a:r>
              <a:rPr lang="en" sz="1400" b="1" dirty="0">
                <a:solidFill>
                  <a:schemeClr val="dk1"/>
                </a:solidFill>
                <a:latin typeface="Times New Roman"/>
                <a:ea typeface="Times New Roman"/>
                <a:cs typeface="Times New Roman"/>
                <a:sym typeface="Times New Roman"/>
              </a:rPr>
              <a:t>Optimal Model for Prediction </a:t>
            </a:r>
            <a:r>
              <a:rPr lang="en" sz="1400" dirty="0">
                <a:solidFill>
                  <a:schemeClr val="dk1"/>
                </a:solidFill>
                <a:latin typeface="Times New Roman"/>
                <a:ea typeface="Times New Roman"/>
                <a:cs typeface="Times New Roman"/>
                <a:sym typeface="Times New Roman"/>
              </a:rPr>
              <a:t>- Gradient boosting regressor</a:t>
            </a:r>
            <a:endParaRPr sz="1400" dirty="0">
              <a:solidFill>
                <a:schemeClr val="dk1"/>
              </a:solidFill>
              <a:latin typeface="Times New Roman"/>
              <a:ea typeface="Times New Roman"/>
              <a:cs typeface="Times New Roman"/>
              <a:sym typeface="Times New Roman"/>
            </a:endParaRPr>
          </a:p>
          <a:p>
            <a:pPr marL="285750" lvl="0" indent="-285750" algn="l" rtl="0">
              <a:lnSpc>
                <a:spcPct val="100000"/>
              </a:lnSpc>
              <a:spcBef>
                <a:spcPts val="1200"/>
              </a:spcBef>
              <a:spcAft>
                <a:spcPts val="1600"/>
              </a:spcAft>
              <a:buFont typeface="Arial" panose="020B0604020202020204" pitchFamily="34" charset="0"/>
              <a:buChar char="•"/>
            </a:pPr>
            <a:endParaRPr sz="1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6"/>
          <p:cNvSpPr txBox="1">
            <a:spLocks noGrp="1"/>
          </p:cNvSpPr>
          <p:nvPr>
            <p:ph type="title"/>
          </p:nvPr>
        </p:nvSpPr>
        <p:spPr>
          <a:xfrm>
            <a:off x="623400" y="710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a:t>
            </a:r>
            <a:endParaRPr b="1"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p:txBody>
      </p:sp>
      <p:sp>
        <p:nvSpPr>
          <p:cNvPr id="349" name="Google Shape;349;p56"/>
          <p:cNvSpPr txBox="1">
            <a:spLocks noGrp="1"/>
          </p:cNvSpPr>
          <p:nvPr>
            <p:ph type="body" idx="1"/>
          </p:nvPr>
        </p:nvSpPr>
        <p:spPr>
          <a:xfrm>
            <a:off x="623400" y="1800885"/>
            <a:ext cx="8208800" cy="20091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Final Observations:</a:t>
            </a:r>
            <a:endParaRPr b="1" dirty="0">
              <a:latin typeface="Times New Roman" panose="02020603050405020304" pitchFamily="18" charset="0"/>
              <a:cs typeface="Times New Roman" panose="02020603050405020304" pitchFamily="18" charset="0"/>
            </a:endParaRPr>
          </a:p>
          <a:p>
            <a:pPr lvl="0" algn="l" rtl="0">
              <a:spcBef>
                <a:spcPts val="1600"/>
              </a:spcBef>
              <a:spcAft>
                <a:spcPts val="0"/>
              </a:spcAft>
              <a:buClrTx/>
              <a:buSzPts val="1800"/>
              <a:buFont typeface="Arial" panose="020B0604020202020204" pitchFamily="34" charset="0"/>
              <a:buChar char="•"/>
            </a:pPr>
            <a:r>
              <a:rPr lang="en" dirty="0">
                <a:latin typeface="Times New Roman" panose="02020603050405020304" pitchFamily="18" charset="0"/>
                <a:ea typeface="Times New Roman"/>
                <a:cs typeface="Times New Roman" panose="02020603050405020304" pitchFamily="18" charset="0"/>
                <a:sym typeface="Times New Roman"/>
              </a:rPr>
              <a:t>We observe that with the selected feature selection method doesn’t work well. Perhaps, tuning the number of feature to include from Random Forest would improve the feature. </a:t>
            </a:r>
            <a:endParaRPr dirty="0">
              <a:latin typeface="Times New Roman" panose="02020603050405020304" pitchFamily="18" charset="0"/>
              <a:ea typeface="Times New Roman"/>
              <a:cs typeface="Times New Roman" panose="02020603050405020304" pitchFamily="18" charset="0"/>
              <a:sym typeface="Times New Roman"/>
            </a:endParaRPr>
          </a:p>
          <a:p>
            <a:pPr lvl="0" algn="l" rtl="0">
              <a:spcBef>
                <a:spcPts val="0"/>
              </a:spcBef>
              <a:spcAft>
                <a:spcPts val="0"/>
              </a:spcAft>
              <a:buClrTx/>
              <a:buSzPts val="1800"/>
              <a:buFont typeface="Arial" panose="020B0604020202020204" pitchFamily="34" charset="0"/>
              <a:buChar char="•"/>
            </a:pPr>
            <a:r>
              <a:rPr lang="en" dirty="0">
                <a:latin typeface="Times New Roman" panose="02020603050405020304" pitchFamily="18" charset="0"/>
                <a:ea typeface="Times New Roman"/>
                <a:cs typeface="Times New Roman" panose="02020603050405020304" pitchFamily="18" charset="0"/>
                <a:sym typeface="Times New Roman"/>
              </a:rPr>
              <a:t> Also, we haven’t scaled any features, doing that in the future can improve accuracy </a:t>
            </a:r>
            <a:endParaRPr dirty="0">
              <a:latin typeface="Times New Roman" panose="02020603050405020304" pitchFamily="18" charset="0"/>
              <a:ea typeface="Times New Roman"/>
              <a:cs typeface="Times New Roman" panose="02020603050405020304" pitchFamily="18" charset="0"/>
              <a:sym typeface="Times New Roman"/>
            </a:endParaRPr>
          </a:p>
          <a:p>
            <a:pPr lvl="0" algn="l" rtl="0">
              <a:spcBef>
                <a:spcPts val="0"/>
              </a:spcBef>
              <a:spcAft>
                <a:spcPts val="0"/>
              </a:spcAft>
              <a:buClrTx/>
              <a:buSzPts val="1800"/>
              <a:buFont typeface="Arial" panose="020B0604020202020204" pitchFamily="34" charset="0"/>
              <a:buChar char="•"/>
            </a:pPr>
            <a:r>
              <a:rPr lang="en" dirty="0">
                <a:latin typeface="Times New Roman" panose="02020603050405020304" pitchFamily="18" charset="0"/>
                <a:ea typeface="Times New Roman"/>
                <a:cs typeface="Times New Roman" panose="02020603050405020304" pitchFamily="18" charset="0"/>
                <a:sym typeface="Times New Roman"/>
              </a:rPr>
              <a:t> The overall computation time of the modified model has decreased with considerable improvement in error. </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23400" y="608381"/>
            <a:ext cx="8520600" cy="7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Exploratory </a:t>
            </a:r>
            <a:r>
              <a:rPr lang="en" sz="3600" b="1"/>
              <a:t>Data Analysis</a:t>
            </a:r>
            <a:endParaRPr sz="3600" b="1" dirty="0"/>
          </a:p>
        </p:txBody>
      </p:sp>
      <p:sp>
        <p:nvSpPr>
          <p:cNvPr id="86" name="Google Shape;86;p18"/>
          <p:cNvSpPr txBox="1">
            <a:spLocks noGrp="1"/>
          </p:cNvSpPr>
          <p:nvPr>
            <p:ph type="body" idx="1"/>
          </p:nvPr>
        </p:nvSpPr>
        <p:spPr>
          <a:xfrm>
            <a:off x="561731" y="1335881"/>
            <a:ext cx="8520600" cy="3667994"/>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Clr>
                <a:srgbClr val="24292E"/>
              </a:buClr>
              <a:buSzPts val="1200"/>
              <a:buFont typeface="Times New Roman"/>
              <a:buChar char="●"/>
            </a:pPr>
            <a:r>
              <a:rPr lang="en-US"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he entire dataset is comprised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of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21 variables with 8 variables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as characters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or strings</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24292E"/>
              </a:buClr>
              <a:buSzPts val="1200"/>
              <a:buFont typeface="Times New Roman"/>
              <a:buChar char="●"/>
            </a:pP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key prediction variable is the Price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of the houses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so keeping in mind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key variable we eliminated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all 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rows with the missing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values of the data</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24292E"/>
              </a:buClr>
              <a:buSzPts val="1200"/>
              <a:buFont typeface="Times New Roman"/>
              <a:buChar char="●"/>
            </a:pP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Secondly we cleaned 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data using the analysis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that the total number of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rooms comprises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of bedrooms and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bathrooms in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dataset.</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24292E"/>
              </a:buClr>
              <a:buSzPts val="1200"/>
              <a:buFont typeface="Times New Roman"/>
              <a:buChar char="●"/>
            </a:pP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Therefore deriving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from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conclusion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that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rooms is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sole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column having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most significance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to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pricing variable we eliminated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column of the bedroom.</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24292E"/>
              </a:buClr>
              <a:buSzPts val="1200"/>
              <a:buFont typeface="Times New Roman"/>
              <a:buChar char="●"/>
            </a:pP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Further analyzing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data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we discovered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that 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land size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and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building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area of the houses had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some discrepancies which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lead us to make changes to the dataset,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we derived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 columns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to eliminate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null values and brought down the dataset . We also observed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that in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some rows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building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area was &gt; then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landsize which is not possible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and had false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values which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forced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us into eliminate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these values and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thus making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dataset cleaner we calculated these values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and eliminated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those.</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a:p>
            <a:pPr marL="457200" lvl="0" indent="-304800" algn="l" rtl="0">
              <a:spcBef>
                <a:spcPts val="0"/>
              </a:spcBef>
              <a:spcAft>
                <a:spcPts val="0"/>
              </a:spcAft>
              <a:buClr>
                <a:srgbClr val="24292E"/>
              </a:buClr>
              <a:buSzPts val="1200"/>
              <a:buFont typeface="Times New Roman"/>
              <a:buChar char="●"/>
            </a:pP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Lastly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we discovered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age of the property and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by deriving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the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year it was built in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and the current year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 Concluding</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 to add the House age as one of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main columns correlating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to </a:t>
            </a:r>
            <a:r>
              <a:rPr lang="en" sz="1400">
                <a:solidFill>
                  <a:srgbClr val="24292E"/>
                </a:solidFill>
                <a:latin typeface="Times New Roman" panose="02020603050405020304" pitchFamily="18" charset="0"/>
                <a:ea typeface="Times New Roman"/>
                <a:cs typeface="Times New Roman" panose="02020603050405020304" pitchFamily="18" charset="0"/>
                <a:sym typeface="Times New Roman"/>
              </a:rPr>
              <a:t>the price </a:t>
            </a:r>
            <a:r>
              <a:rPr lang="en" sz="1400" dirty="0">
                <a:solidFill>
                  <a:srgbClr val="24292E"/>
                </a:solidFill>
                <a:latin typeface="Times New Roman" panose="02020603050405020304" pitchFamily="18" charset="0"/>
                <a:ea typeface="Times New Roman"/>
                <a:cs typeface="Times New Roman" panose="02020603050405020304" pitchFamily="18" charset="0"/>
                <a:sym typeface="Times New Roman"/>
              </a:rPr>
              <a:t>of the house.</a:t>
            </a:r>
            <a:endParaRPr sz="1400" dirty="0">
              <a:solidFill>
                <a:srgbClr val="24292E"/>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321475"/>
            <a:ext cx="8520600" cy="4247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latin typeface="Times New Roman" panose="02020603050405020304" pitchFamily="18" charset="0"/>
                <a:cs typeface="Times New Roman" panose="02020603050405020304" pitchFamily="18" charset="0"/>
              </a:rPr>
              <a:t>Graph </a:t>
            </a:r>
            <a:r>
              <a:rPr lang="en-US">
                <a:latin typeface="Times New Roman" panose="02020603050405020304" pitchFamily="18" charset="0"/>
                <a:cs typeface="Times New Roman" panose="02020603050405020304" pitchFamily="18" charset="0"/>
              </a:rPr>
              <a:t>for Variable Correlation</a:t>
            </a:r>
            <a:endParaRPr dirty="0">
              <a:latin typeface="Times New Roman" panose="02020603050405020304" pitchFamily="18" charset="0"/>
              <a:cs typeface="Times New Roman" panose="02020603050405020304" pitchFamily="18" charset="0"/>
            </a:endParaRPr>
          </a:p>
        </p:txBody>
      </p:sp>
      <p:pic>
        <p:nvPicPr>
          <p:cNvPr id="92" name="Google Shape;92;p19"/>
          <p:cNvPicPr preferRelativeResize="0"/>
          <p:nvPr/>
        </p:nvPicPr>
        <p:blipFill rotWithShape="1">
          <a:blip r:embed="rId3">
            <a:alphaModFix/>
          </a:blip>
          <a:srcRect l="1935" t="794" r="5893"/>
          <a:stretch/>
        </p:blipFill>
        <p:spPr>
          <a:xfrm>
            <a:off x="1164431" y="788937"/>
            <a:ext cx="6679406" cy="42474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878680" y="1064419"/>
            <a:ext cx="7953619" cy="3953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latin typeface="Times New Roman"/>
                <a:ea typeface="Times New Roman"/>
                <a:cs typeface="Times New Roman"/>
                <a:sym typeface="Times New Roman"/>
              </a:rPr>
              <a:t>We carried out the correlation matrix in which we discovered that All of the above were numerical values and thus were directly correlating to the significance of the pricing of the housing .The columns contributing the most are:</a:t>
            </a:r>
            <a:endParaRPr sz="1400" dirty="0">
              <a:solidFill>
                <a:srgbClr val="000000"/>
              </a:solidFill>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Rooms</a:t>
            </a:r>
            <a:endParaRPr sz="14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Bathrooms</a:t>
            </a:r>
            <a:endParaRPr sz="14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Building Area </a:t>
            </a:r>
            <a:endParaRPr sz="14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HouseAge	</a:t>
            </a:r>
            <a:endParaRPr sz="14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YearBuilt</a:t>
            </a:r>
            <a:endParaRPr sz="14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Distance</a:t>
            </a:r>
            <a:endParaRPr sz="1400" dirty="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Price</a:t>
            </a:r>
            <a:endParaRPr sz="14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400" dirty="0">
                <a:solidFill>
                  <a:srgbClr val="000000"/>
                </a:solidFill>
                <a:latin typeface="Times New Roman"/>
                <a:ea typeface="Times New Roman"/>
                <a:cs typeface="Times New Roman"/>
                <a:sym typeface="Times New Roman"/>
              </a:rPr>
              <a:t>But we cannot rely only on all numerical values for the prediction of the housing thus we decided to add categorical values adding to the significance .</a:t>
            </a:r>
            <a:endParaRPr sz="1400" dirty="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400" dirty="0">
                <a:solidFill>
                  <a:srgbClr val="000000"/>
                </a:solidFill>
                <a:latin typeface="Times New Roman"/>
                <a:ea typeface="Times New Roman"/>
                <a:cs typeface="Times New Roman"/>
                <a:sym typeface="Times New Roman"/>
              </a:rPr>
              <a:t>Converting the values into the data type categorical values we added ,</a:t>
            </a:r>
            <a:endParaRPr sz="1400" dirty="0">
              <a:solidFill>
                <a:srgbClr val="000000"/>
              </a:solidFill>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Arial" panose="020B0604020202020204" pitchFamily="34" charset="0"/>
              <a:buChar char="•"/>
            </a:pPr>
            <a:r>
              <a:rPr lang="en" sz="1400" dirty="0">
                <a:solidFill>
                  <a:srgbClr val="000000"/>
                </a:solidFill>
                <a:latin typeface="Times New Roman"/>
                <a:ea typeface="Times New Roman"/>
                <a:cs typeface="Times New Roman"/>
                <a:sym typeface="Times New Roman"/>
              </a:rPr>
              <a:t>Type of the houses.</a:t>
            </a:r>
            <a:endParaRPr sz="1400"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311700" y="97850"/>
            <a:ext cx="8520600" cy="486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3" name="Google Shape;103;p21"/>
          <p:cNvPicPr preferRelativeResize="0"/>
          <p:nvPr/>
        </p:nvPicPr>
        <p:blipFill rotWithShape="1">
          <a:blip r:embed="rId3">
            <a:alphaModFix/>
          </a:blip>
          <a:srcRect t="1371" r="5067"/>
          <a:stretch/>
        </p:blipFill>
        <p:spPr>
          <a:xfrm>
            <a:off x="564357" y="335757"/>
            <a:ext cx="7493793" cy="4625993"/>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123</TotalTime>
  <Words>3384</Words>
  <Application>Microsoft Office PowerPoint</Application>
  <PresentationFormat>On-screen Show (16:9)</PresentationFormat>
  <Paragraphs>309</Paragraphs>
  <Slides>50</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Wingdings 3</vt:lpstr>
      <vt:lpstr>Tw Cen MT</vt:lpstr>
      <vt:lpstr>Stencil</vt:lpstr>
      <vt:lpstr>Wingdings</vt:lpstr>
      <vt:lpstr>Times New Roman</vt:lpstr>
      <vt:lpstr>Tw Cen MT Condensed</vt:lpstr>
      <vt:lpstr>Integral</vt:lpstr>
      <vt:lpstr>Housing Rate Prediction Model</vt:lpstr>
      <vt:lpstr>Introduction</vt:lpstr>
      <vt:lpstr>Problem Objective</vt:lpstr>
      <vt:lpstr>Data Set intro </vt:lpstr>
      <vt:lpstr>Methodologies &amp; Algorithms</vt:lpstr>
      <vt:lpstr>Exploratory Data Analysis</vt:lpstr>
      <vt:lpstr>PowerPoint Presentation</vt:lpstr>
      <vt:lpstr>PowerPoint Presentation</vt:lpstr>
      <vt:lpstr>PowerPoint Presentation</vt:lpstr>
      <vt:lpstr>Clustering (k means) </vt:lpstr>
      <vt:lpstr>Distance Vs Price</vt:lpstr>
      <vt:lpstr>Rooms Vs Prices</vt:lpstr>
      <vt:lpstr>Linear Regression</vt:lpstr>
      <vt:lpstr>PowerPoint Presentation</vt:lpstr>
      <vt:lpstr>Steps to perform Linear Regression: </vt:lpstr>
      <vt:lpstr>Observations</vt:lpstr>
      <vt:lpstr>PowerPoint Presentation</vt:lpstr>
      <vt:lpstr>PowerPoint Presentation</vt:lpstr>
      <vt:lpstr>Observation - </vt:lpstr>
      <vt:lpstr>Optimizing Linear Regression Model -</vt:lpstr>
      <vt:lpstr>Ridge Regression</vt:lpstr>
      <vt:lpstr>Formula for ridge regression</vt:lpstr>
      <vt:lpstr>Steps to perform Ridge Regression: </vt:lpstr>
      <vt:lpstr>Evaluation</vt:lpstr>
      <vt:lpstr>PowerPoint Presentation</vt:lpstr>
      <vt:lpstr>PowerPoint Presentation</vt:lpstr>
      <vt:lpstr>Observations</vt:lpstr>
      <vt:lpstr>Lasso Regression Model </vt:lpstr>
      <vt:lpstr>PowerPoint Presentation</vt:lpstr>
      <vt:lpstr>PowerPoint Presentation</vt:lpstr>
      <vt:lpstr>Residual Plot for Lasso Regression</vt:lpstr>
      <vt:lpstr>Random Forest  </vt:lpstr>
      <vt:lpstr>PowerPoint Presentation</vt:lpstr>
      <vt:lpstr>PowerPoint Presentation</vt:lpstr>
      <vt:lpstr>PowerPoint Presentation</vt:lpstr>
      <vt:lpstr>PowerPoint Presentation</vt:lpstr>
      <vt:lpstr>PowerPoint Presentation</vt:lpstr>
      <vt:lpstr>PowerPoint Presentation</vt:lpstr>
      <vt:lpstr>Gradient Boosting Regressor</vt:lpstr>
      <vt:lpstr>Gradient Boosting </vt:lpstr>
      <vt:lpstr>Gradient Boostinng Regressor – Parameter Tuning</vt:lpstr>
      <vt:lpstr>Gradient Boostinng for Parameters</vt:lpstr>
      <vt:lpstr>Gradient Observations</vt:lpstr>
      <vt:lpstr>Observations</vt:lpstr>
      <vt:lpstr>Optimizing Using Ensemble Methodology </vt:lpstr>
      <vt:lpstr>Results of the Hypertuned GBM Model-</vt:lpstr>
      <vt:lpstr>Comparison</vt:lpstr>
      <vt:lpstr>Comparison</vt:lpstr>
      <vt:lpstr>Future Scope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Rate Prediction Model</dc:title>
  <dc:creator>Rajavi Mehta</dc:creator>
  <cp:lastModifiedBy>RAJAVI MEHTA</cp:lastModifiedBy>
  <cp:revision>64</cp:revision>
  <dcterms:modified xsi:type="dcterms:W3CDTF">2020-04-16T21:06:07Z</dcterms:modified>
</cp:coreProperties>
</file>