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RoxboroughCF" charset="1" panose="00000500000000000000"/>
      <p:regular r:id="rId14"/>
    </p:embeddedFont>
    <p:embeddedFont>
      <p:font typeface="Montserrat" charset="1" panose="00000500000000000000"/>
      <p:regular r:id="rId15"/>
    </p:embeddedFont>
    <p:embeddedFont>
      <p:font typeface="Open Sans" charset="1" panose="020B0606030504020204"/>
      <p:regular r:id="rId16"/>
    </p:embeddedFont>
    <p:embeddedFont>
      <p:font typeface="RoxboroughCF Bold" charset="1" panose="00000800000000000000"/>
      <p:regular r:id="rId17"/>
    </p:embeddedFont>
    <p:embeddedFont>
      <p:font typeface="Sorts Mill Goudy" charset="1" panose="02000503000000000000"/>
      <p:regular r:id="rId18"/>
    </p:embeddedFont>
    <p:embeddedFont>
      <p:font typeface="Montserrat Bold" charset="1" panose="00000800000000000000"/>
      <p:regular r:id="rId19"/>
    </p:embeddedFont>
    <p:embeddedFont>
      <p:font typeface="More Sugar"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8A790"/>
        </a:solidFill>
      </p:bgPr>
    </p:bg>
    <p:spTree>
      <p:nvGrpSpPr>
        <p:cNvPr id="1" name=""/>
        <p:cNvGrpSpPr/>
        <p:nvPr/>
      </p:nvGrpSpPr>
      <p:grpSpPr>
        <a:xfrm>
          <a:off x="0" y="0"/>
          <a:ext cx="0" cy="0"/>
          <a:chOff x="0" y="0"/>
          <a:chExt cx="0" cy="0"/>
        </a:xfrm>
      </p:grpSpPr>
      <p:sp>
        <p:nvSpPr>
          <p:cNvPr name="Freeform 2" id="2"/>
          <p:cNvSpPr/>
          <p:nvPr/>
        </p:nvSpPr>
        <p:spPr>
          <a:xfrm flipH="false" flipV="false" rot="0">
            <a:off x="-652501" y="7200900"/>
            <a:ext cx="4794788" cy="4114800"/>
          </a:xfrm>
          <a:custGeom>
            <a:avLst/>
            <a:gdLst/>
            <a:ahLst/>
            <a:cxnLst/>
            <a:rect r="r" b="b" t="t" l="l"/>
            <a:pathLst>
              <a:path h="4114800" w="4794788">
                <a:moveTo>
                  <a:pt x="0" y="0"/>
                </a:moveTo>
                <a:lnTo>
                  <a:pt x="4794788" y="0"/>
                </a:lnTo>
                <a:lnTo>
                  <a:pt x="479478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99418" y="-2057400"/>
            <a:ext cx="5629701" cy="4114800"/>
          </a:xfrm>
          <a:custGeom>
            <a:avLst/>
            <a:gdLst/>
            <a:ahLst/>
            <a:cxnLst/>
            <a:rect r="r" b="b" t="t" l="l"/>
            <a:pathLst>
              <a:path h="4114800" w="5629701">
                <a:moveTo>
                  <a:pt x="0" y="0"/>
                </a:moveTo>
                <a:lnTo>
                  <a:pt x="5629702" y="0"/>
                </a:lnTo>
                <a:lnTo>
                  <a:pt x="562970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0" y="2495586"/>
            <a:ext cx="18288000" cy="2913418"/>
          </a:xfrm>
          <a:prstGeom prst="rect">
            <a:avLst/>
          </a:prstGeom>
        </p:spPr>
        <p:txBody>
          <a:bodyPr anchor="t" rtlCol="false" tIns="0" lIns="0" bIns="0" rIns="0">
            <a:spAutoFit/>
          </a:bodyPr>
          <a:lstStyle/>
          <a:p>
            <a:pPr algn="ctr">
              <a:lnSpc>
                <a:spcPts val="7701"/>
              </a:lnSpc>
            </a:pPr>
            <a:r>
              <a:rPr lang="en-US" sz="7701" spc="-154">
                <a:solidFill>
                  <a:srgbClr val="764B36"/>
                </a:solidFill>
                <a:latin typeface="RoxboroughCF"/>
                <a:ea typeface="RoxboroughCF"/>
                <a:cs typeface="RoxboroughCF"/>
                <a:sym typeface="RoxboroughCF"/>
              </a:rPr>
              <a:t>Data Classification an</a:t>
            </a:r>
            <a:r>
              <a:rPr lang="en-US" sz="7701" spc="-154">
                <a:solidFill>
                  <a:srgbClr val="764B36"/>
                </a:solidFill>
                <a:latin typeface="RoxboroughCF"/>
                <a:ea typeface="RoxboroughCF"/>
                <a:cs typeface="RoxboroughCF"/>
                <a:sym typeface="RoxboroughCF"/>
              </a:rPr>
              <a:t>d Summarization Using IBM Granite</a:t>
            </a:r>
          </a:p>
          <a:p>
            <a:pPr algn="ctr">
              <a:lnSpc>
                <a:spcPts val="7201"/>
              </a:lnSpc>
            </a:pPr>
          </a:p>
        </p:txBody>
      </p:sp>
      <p:sp>
        <p:nvSpPr>
          <p:cNvPr name="TextBox 5" id="5"/>
          <p:cNvSpPr txBox="true"/>
          <p:nvPr/>
        </p:nvSpPr>
        <p:spPr>
          <a:xfrm rot="0">
            <a:off x="726021" y="4653990"/>
            <a:ext cx="16835958" cy="1462403"/>
          </a:xfrm>
          <a:prstGeom prst="rect">
            <a:avLst/>
          </a:prstGeom>
        </p:spPr>
        <p:txBody>
          <a:bodyPr anchor="t" rtlCol="false" tIns="0" lIns="0" bIns="0" rIns="0">
            <a:spAutoFit/>
          </a:bodyPr>
          <a:lstStyle/>
          <a:p>
            <a:pPr algn="ctr">
              <a:lnSpc>
                <a:spcPts val="3920"/>
              </a:lnSpc>
            </a:pPr>
            <a:r>
              <a:rPr lang="en-US" sz="2800" spc="448">
                <a:solidFill>
                  <a:srgbClr val="764B36"/>
                </a:solidFill>
                <a:latin typeface="Montserrat"/>
                <a:ea typeface="Montserrat"/>
                <a:cs typeface="Montserrat"/>
                <a:sym typeface="Montserrat"/>
              </a:rPr>
              <a:t>BAKING DATA INTO </a:t>
            </a:r>
            <a:r>
              <a:rPr lang="en-US" sz="2800" spc="448">
                <a:solidFill>
                  <a:srgbClr val="764B36"/>
                </a:solidFill>
                <a:latin typeface="Montserrat"/>
                <a:ea typeface="Montserrat"/>
                <a:cs typeface="Montserrat"/>
                <a:sym typeface="Montserrat"/>
              </a:rPr>
              <a:t>STRATEGY: E-COMMERCE PURCHASE TIME ANALYSIS </a:t>
            </a:r>
          </a:p>
          <a:p>
            <a:pPr algn="ctr">
              <a:lnSpc>
                <a:spcPts val="3920"/>
              </a:lnSpc>
            </a:pPr>
            <a:r>
              <a:rPr lang="en-US" sz="2800" spc="448">
                <a:solidFill>
                  <a:srgbClr val="764B36"/>
                </a:solidFill>
                <a:latin typeface="Montserrat"/>
                <a:ea typeface="Montserrat"/>
                <a:cs typeface="Montserrat"/>
                <a:sym typeface="Montserrat"/>
              </a:rPr>
              <a:t>FOR RETAIL DISCOUNT OPTIMIZATION</a:t>
            </a:r>
          </a:p>
          <a:p>
            <a:pPr algn="ctr">
              <a:lnSpc>
                <a:spcPts val="3920"/>
              </a:lnSpc>
            </a:pPr>
          </a:p>
        </p:txBody>
      </p:sp>
      <p:sp>
        <p:nvSpPr>
          <p:cNvPr name="TextBox 6" id="6"/>
          <p:cNvSpPr txBox="true"/>
          <p:nvPr/>
        </p:nvSpPr>
        <p:spPr>
          <a:xfrm rot="0">
            <a:off x="7628558" y="6049718"/>
            <a:ext cx="3030885" cy="580390"/>
          </a:xfrm>
          <a:prstGeom prst="rect">
            <a:avLst/>
          </a:prstGeom>
        </p:spPr>
        <p:txBody>
          <a:bodyPr anchor="t" rtlCol="false" tIns="0" lIns="0" bIns="0" rIns="0">
            <a:spAutoFit/>
          </a:bodyPr>
          <a:lstStyle/>
          <a:p>
            <a:pPr algn="ctr">
              <a:lnSpc>
                <a:spcPts val="4759"/>
              </a:lnSpc>
            </a:pPr>
            <a:r>
              <a:rPr lang="en-US" sz="3399">
                <a:solidFill>
                  <a:srgbClr val="764B36"/>
                </a:solidFill>
                <a:latin typeface="Open Sans"/>
                <a:ea typeface="Open Sans"/>
                <a:cs typeface="Open Sans"/>
                <a:sym typeface="Open Sans"/>
              </a:rPr>
              <a:t>Lukman Hakim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7DD"/>
        </a:solidFill>
      </p:bgPr>
    </p:bg>
    <p:spTree>
      <p:nvGrpSpPr>
        <p:cNvPr id="1" name=""/>
        <p:cNvGrpSpPr/>
        <p:nvPr/>
      </p:nvGrpSpPr>
      <p:grpSpPr>
        <a:xfrm>
          <a:off x="0" y="0"/>
          <a:ext cx="0" cy="0"/>
          <a:chOff x="0" y="0"/>
          <a:chExt cx="0" cy="0"/>
        </a:xfrm>
      </p:grpSpPr>
      <p:sp>
        <p:nvSpPr>
          <p:cNvPr name="Freeform 2" id="2"/>
          <p:cNvSpPr/>
          <p:nvPr/>
        </p:nvSpPr>
        <p:spPr>
          <a:xfrm flipH="false" flipV="false" rot="0">
            <a:off x="-1219829" y="7624728"/>
            <a:ext cx="5700605" cy="4114800"/>
          </a:xfrm>
          <a:custGeom>
            <a:avLst/>
            <a:gdLst/>
            <a:ahLst/>
            <a:cxnLst/>
            <a:rect r="r" b="b" t="t" l="l"/>
            <a:pathLst>
              <a:path h="4114800" w="5700605">
                <a:moveTo>
                  <a:pt x="0" y="0"/>
                </a:moveTo>
                <a:lnTo>
                  <a:pt x="5700605" y="0"/>
                </a:lnTo>
                <a:lnTo>
                  <a:pt x="570060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14742" y="-862849"/>
            <a:ext cx="4562782" cy="4114800"/>
          </a:xfrm>
          <a:custGeom>
            <a:avLst/>
            <a:gdLst/>
            <a:ahLst/>
            <a:cxnLst/>
            <a:rect r="r" b="b" t="t" l="l"/>
            <a:pathLst>
              <a:path h="4114800" w="4562782">
                <a:moveTo>
                  <a:pt x="0" y="0"/>
                </a:moveTo>
                <a:lnTo>
                  <a:pt x="4562783" y="0"/>
                </a:lnTo>
                <a:lnTo>
                  <a:pt x="456278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963716" y="857250"/>
            <a:ext cx="8360569" cy="1387474"/>
          </a:xfrm>
          <a:prstGeom prst="rect">
            <a:avLst/>
          </a:prstGeom>
        </p:spPr>
        <p:txBody>
          <a:bodyPr anchor="t" rtlCol="false" tIns="0" lIns="0" bIns="0" rIns="0">
            <a:spAutoFit/>
          </a:bodyPr>
          <a:lstStyle/>
          <a:p>
            <a:pPr algn="ctr">
              <a:lnSpc>
                <a:spcPts val="11200"/>
              </a:lnSpc>
            </a:pPr>
            <a:r>
              <a:rPr lang="en-US" b="true" sz="8000" spc="-160">
                <a:solidFill>
                  <a:srgbClr val="764B36"/>
                </a:solidFill>
                <a:latin typeface="RoxboroughCF Bold"/>
                <a:ea typeface="RoxboroughCF Bold"/>
                <a:cs typeface="RoxboroughCF Bold"/>
                <a:sym typeface="RoxboroughCF Bold"/>
              </a:rPr>
              <a:t>Raw Dataset Link</a:t>
            </a:r>
          </a:p>
        </p:txBody>
      </p:sp>
      <p:sp>
        <p:nvSpPr>
          <p:cNvPr name="TextBox 5" id="5"/>
          <p:cNvSpPr txBox="true"/>
          <p:nvPr/>
        </p:nvSpPr>
        <p:spPr>
          <a:xfrm rot="0">
            <a:off x="1028700" y="3371987"/>
            <a:ext cx="13964442" cy="580390"/>
          </a:xfrm>
          <a:prstGeom prst="rect">
            <a:avLst/>
          </a:prstGeom>
        </p:spPr>
        <p:txBody>
          <a:bodyPr anchor="t" rtlCol="false" tIns="0" lIns="0" bIns="0" rIns="0">
            <a:spAutoFit/>
          </a:bodyPr>
          <a:lstStyle/>
          <a:p>
            <a:pPr algn="l">
              <a:lnSpc>
                <a:spcPts val="4759"/>
              </a:lnSpc>
            </a:pPr>
            <a:r>
              <a:rPr lang="en-US" sz="3399">
                <a:solidFill>
                  <a:srgbClr val="764B36"/>
                </a:solidFill>
                <a:latin typeface="Sorts Mill Goudy"/>
                <a:ea typeface="Sorts Mill Goudy"/>
                <a:cs typeface="Sorts Mill Goudy"/>
                <a:sym typeface="Sorts Mill Goudy"/>
              </a:rPr>
              <a:t>Dataset : https://www.kaggle.com/datasets/carrie1/ecommerce-data</a:t>
            </a:r>
          </a:p>
        </p:txBody>
      </p:sp>
      <p:sp>
        <p:nvSpPr>
          <p:cNvPr name="TextBox 6" id="6"/>
          <p:cNvSpPr txBox="true"/>
          <p:nvPr/>
        </p:nvSpPr>
        <p:spPr>
          <a:xfrm rot="0">
            <a:off x="1028700" y="4072414"/>
            <a:ext cx="15861953" cy="23806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764B36"/>
                </a:solidFill>
                <a:latin typeface="Montserrat"/>
                <a:ea typeface="Montserrat"/>
                <a:cs typeface="Montserrat"/>
                <a:sym typeface="Montserrat"/>
              </a:rPr>
              <a:t>Periode: Desember 2010 – Desember 2011</a:t>
            </a:r>
          </a:p>
          <a:p>
            <a:pPr algn="l" marL="734059" indent="-367030" lvl="1">
              <a:lnSpc>
                <a:spcPts val="4759"/>
              </a:lnSpc>
              <a:buFont typeface="Arial"/>
              <a:buChar char="•"/>
            </a:pPr>
            <a:r>
              <a:rPr lang="en-US" sz="3399">
                <a:solidFill>
                  <a:srgbClr val="764B36"/>
                </a:solidFill>
                <a:latin typeface="Montserrat"/>
                <a:ea typeface="Montserrat"/>
                <a:cs typeface="Montserrat"/>
                <a:sym typeface="Montserrat"/>
              </a:rPr>
              <a:t>500.000+ transaksi</a:t>
            </a:r>
          </a:p>
          <a:p>
            <a:pPr algn="l" marL="734059" indent="-367030" lvl="1">
              <a:lnSpc>
                <a:spcPts val="4759"/>
              </a:lnSpc>
              <a:buFont typeface="Arial"/>
              <a:buChar char="•"/>
            </a:pPr>
            <a:r>
              <a:rPr lang="en-US" sz="3399">
                <a:solidFill>
                  <a:srgbClr val="764B36"/>
                </a:solidFill>
                <a:latin typeface="Montserrat"/>
                <a:ea typeface="Montserrat"/>
                <a:cs typeface="Montserrat"/>
                <a:sym typeface="Montserrat"/>
              </a:rPr>
              <a:t>Variabel utama: Quantity, UnitPrice, InvoiceDate, CustomerID, Country</a:t>
            </a:r>
          </a:p>
          <a:p>
            <a:pPr algn="l">
              <a:lnSpc>
                <a:spcPts val="4759"/>
              </a:lnSpc>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7DD"/>
        </a:solidFill>
      </p:bgPr>
    </p:bg>
    <p:spTree>
      <p:nvGrpSpPr>
        <p:cNvPr id="1" name=""/>
        <p:cNvGrpSpPr/>
        <p:nvPr/>
      </p:nvGrpSpPr>
      <p:grpSpPr>
        <a:xfrm>
          <a:off x="0" y="0"/>
          <a:ext cx="0" cy="0"/>
          <a:chOff x="0" y="0"/>
          <a:chExt cx="0" cy="0"/>
        </a:xfrm>
      </p:grpSpPr>
      <p:sp>
        <p:nvSpPr>
          <p:cNvPr name="TextBox 2" id="2"/>
          <p:cNvSpPr txBox="true"/>
          <p:nvPr/>
        </p:nvSpPr>
        <p:spPr>
          <a:xfrm rot="0">
            <a:off x="4558273" y="7847975"/>
            <a:ext cx="4301269" cy="2439025"/>
          </a:xfrm>
          <a:prstGeom prst="rect">
            <a:avLst/>
          </a:prstGeom>
        </p:spPr>
        <p:txBody>
          <a:bodyPr anchor="t" rtlCol="false" tIns="0" lIns="0" bIns="0" rIns="0">
            <a:spAutoFit/>
          </a:bodyPr>
          <a:lstStyle/>
          <a:p>
            <a:pPr algn="ctr">
              <a:lnSpc>
                <a:spcPts val="3881"/>
              </a:lnSpc>
            </a:pPr>
            <a:r>
              <a:rPr lang="en-US" sz="2772">
                <a:solidFill>
                  <a:srgbClr val="764B36"/>
                </a:solidFill>
                <a:latin typeface="Montserrat"/>
                <a:ea typeface="Montserrat"/>
                <a:cs typeface="Montserrat"/>
                <a:sym typeface="Montserrat"/>
              </a:rPr>
              <a:t>Studi kasus: </a:t>
            </a:r>
          </a:p>
          <a:p>
            <a:pPr algn="ctr">
              <a:lnSpc>
                <a:spcPts val="3881"/>
              </a:lnSpc>
            </a:pPr>
            <a:r>
              <a:rPr lang="en-US" sz="2772">
                <a:solidFill>
                  <a:srgbClr val="764B36"/>
                </a:solidFill>
                <a:latin typeface="Montserrat"/>
                <a:ea typeface="Montserrat"/>
                <a:cs typeface="Montserrat"/>
                <a:sym typeface="Montserrat"/>
              </a:rPr>
              <a:t>diskon roti siang hari ala Indomaret (jam 11:00–15:00)</a:t>
            </a:r>
          </a:p>
          <a:p>
            <a:pPr algn="ctr">
              <a:lnSpc>
                <a:spcPts val="3881"/>
              </a:lnSpc>
            </a:pPr>
          </a:p>
        </p:txBody>
      </p:sp>
      <p:grpSp>
        <p:nvGrpSpPr>
          <p:cNvPr name="Group 3" id="3"/>
          <p:cNvGrpSpPr/>
          <p:nvPr/>
        </p:nvGrpSpPr>
        <p:grpSpPr>
          <a:xfrm rot="0">
            <a:off x="209769" y="6121924"/>
            <a:ext cx="18288000" cy="740507"/>
            <a:chOff x="0" y="0"/>
            <a:chExt cx="4816593" cy="195031"/>
          </a:xfrm>
        </p:grpSpPr>
        <p:sp>
          <p:nvSpPr>
            <p:cNvPr name="Freeform 4" id="4"/>
            <p:cNvSpPr/>
            <p:nvPr/>
          </p:nvSpPr>
          <p:spPr>
            <a:xfrm flipH="false" flipV="false" rot="0">
              <a:off x="0" y="0"/>
              <a:ext cx="4816592" cy="195031"/>
            </a:xfrm>
            <a:custGeom>
              <a:avLst/>
              <a:gdLst/>
              <a:ahLst/>
              <a:cxnLst/>
              <a:rect r="r" b="b" t="t" l="l"/>
              <a:pathLst>
                <a:path h="195031" w="4816592">
                  <a:moveTo>
                    <a:pt x="0" y="0"/>
                  </a:moveTo>
                  <a:lnTo>
                    <a:pt x="4816592" y="0"/>
                  </a:lnTo>
                  <a:lnTo>
                    <a:pt x="4816592" y="195031"/>
                  </a:lnTo>
                  <a:lnTo>
                    <a:pt x="0" y="195031"/>
                  </a:lnTo>
                  <a:close/>
                </a:path>
              </a:pathLst>
            </a:custGeom>
            <a:solidFill>
              <a:srgbClr val="764B36"/>
            </a:solidFill>
          </p:spPr>
        </p:sp>
        <p:sp>
          <p:nvSpPr>
            <p:cNvPr name="TextBox 5" id="5"/>
            <p:cNvSpPr txBox="true"/>
            <p:nvPr/>
          </p:nvSpPr>
          <p:spPr>
            <a:xfrm>
              <a:off x="0" y="-47625"/>
              <a:ext cx="4816593" cy="242656"/>
            </a:xfrm>
            <a:prstGeom prst="rect">
              <a:avLst/>
            </a:prstGeom>
          </p:spPr>
          <p:txBody>
            <a:bodyPr anchor="ctr" rtlCol="false" tIns="50800" lIns="50800" bIns="50800" rIns="50800"/>
            <a:lstStyle/>
            <a:p>
              <a:pPr algn="ctr">
                <a:lnSpc>
                  <a:spcPts val="3919"/>
                </a:lnSpc>
                <a:spcBef>
                  <a:spcPct val="0"/>
                </a:spcBef>
              </a:pPr>
            </a:p>
          </p:txBody>
        </p:sp>
      </p:grpSp>
      <p:sp>
        <p:nvSpPr>
          <p:cNvPr name="TextBox 6" id="6"/>
          <p:cNvSpPr txBox="true"/>
          <p:nvPr/>
        </p:nvSpPr>
        <p:spPr>
          <a:xfrm rot="0">
            <a:off x="5092229" y="857250"/>
            <a:ext cx="8103543" cy="1387474"/>
          </a:xfrm>
          <a:prstGeom prst="rect">
            <a:avLst/>
          </a:prstGeom>
        </p:spPr>
        <p:txBody>
          <a:bodyPr anchor="t" rtlCol="false" tIns="0" lIns="0" bIns="0" rIns="0">
            <a:spAutoFit/>
          </a:bodyPr>
          <a:lstStyle/>
          <a:p>
            <a:pPr algn="ctr">
              <a:lnSpc>
                <a:spcPts val="11200"/>
              </a:lnSpc>
            </a:pPr>
            <a:r>
              <a:rPr lang="en-US" b="true" sz="8000" spc="-160">
                <a:solidFill>
                  <a:srgbClr val="764B36"/>
                </a:solidFill>
                <a:latin typeface="RoxboroughCF Bold"/>
                <a:ea typeface="RoxboroughCF Bold"/>
                <a:cs typeface="RoxboroughCF Bold"/>
                <a:sym typeface="RoxboroughCF Bold"/>
              </a:rPr>
              <a:t>Project Overview</a:t>
            </a:r>
          </a:p>
        </p:txBody>
      </p:sp>
      <p:sp>
        <p:nvSpPr>
          <p:cNvPr name="TextBox 7" id="7"/>
          <p:cNvSpPr txBox="true"/>
          <p:nvPr/>
        </p:nvSpPr>
        <p:spPr>
          <a:xfrm rot="0">
            <a:off x="1238469" y="2992471"/>
            <a:ext cx="3808729" cy="1957705"/>
          </a:xfrm>
          <a:prstGeom prst="rect">
            <a:avLst/>
          </a:prstGeom>
        </p:spPr>
        <p:txBody>
          <a:bodyPr anchor="t" rtlCol="false" tIns="0" lIns="0" bIns="0" rIns="0">
            <a:spAutoFit/>
          </a:bodyPr>
          <a:lstStyle/>
          <a:p>
            <a:pPr algn="ctr">
              <a:lnSpc>
                <a:spcPts val="3919"/>
              </a:lnSpc>
            </a:pPr>
            <a:r>
              <a:rPr lang="en-US" sz="2799">
                <a:solidFill>
                  <a:srgbClr val="764B36"/>
                </a:solidFill>
                <a:latin typeface="Montserrat"/>
                <a:ea typeface="Montserrat"/>
                <a:cs typeface="Montserrat"/>
                <a:sym typeface="Montserrat"/>
              </a:rPr>
              <a:t>Tujuan analisis: klasifikasi waktu transaksi “Day” vs “Night”</a:t>
            </a:r>
          </a:p>
        </p:txBody>
      </p:sp>
      <p:sp>
        <p:nvSpPr>
          <p:cNvPr name="TextBox 8" id="8"/>
          <p:cNvSpPr txBox="true"/>
          <p:nvPr/>
        </p:nvSpPr>
        <p:spPr>
          <a:xfrm rot="0">
            <a:off x="8592563" y="2973421"/>
            <a:ext cx="4736074" cy="1957705"/>
          </a:xfrm>
          <a:prstGeom prst="rect">
            <a:avLst/>
          </a:prstGeom>
        </p:spPr>
        <p:txBody>
          <a:bodyPr anchor="t" rtlCol="false" tIns="0" lIns="0" bIns="0" rIns="0">
            <a:spAutoFit/>
          </a:bodyPr>
          <a:lstStyle/>
          <a:p>
            <a:pPr algn="ctr">
              <a:lnSpc>
                <a:spcPts val="3919"/>
              </a:lnSpc>
            </a:pPr>
            <a:r>
              <a:rPr lang="en-US" sz="2799">
                <a:solidFill>
                  <a:srgbClr val="764B36"/>
                </a:solidFill>
                <a:latin typeface="Montserrat"/>
                <a:ea typeface="Montserrat"/>
                <a:cs typeface="Montserrat"/>
                <a:sym typeface="Montserrat"/>
              </a:rPr>
              <a:t>Algoritma: </a:t>
            </a:r>
          </a:p>
          <a:p>
            <a:pPr algn="ctr">
              <a:lnSpc>
                <a:spcPts val="3919"/>
              </a:lnSpc>
            </a:pPr>
            <a:r>
              <a:rPr lang="en-US" sz="2799">
                <a:solidFill>
                  <a:srgbClr val="764B36"/>
                </a:solidFill>
                <a:latin typeface="Montserrat"/>
                <a:ea typeface="Montserrat"/>
                <a:cs typeface="Montserrat"/>
                <a:sym typeface="Montserrat"/>
              </a:rPr>
              <a:t>Random Forest → cocok untuk klasifikasi dengan data tabular</a:t>
            </a:r>
          </a:p>
        </p:txBody>
      </p:sp>
      <p:sp>
        <p:nvSpPr>
          <p:cNvPr name="TextBox 9" id="9"/>
          <p:cNvSpPr txBox="true"/>
          <p:nvPr/>
        </p:nvSpPr>
        <p:spPr>
          <a:xfrm rot="0">
            <a:off x="12960784" y="7986554"/>
            <a:ext cx="3731753" cy="1957705"/>
          </a:xfrm>
          <a:prstGeom prst="rect">
            <a:avLst/>
          </a:prstGeom>
        </p:spPr>
        <p:txBody>
          <a:bodyPr anchor="t" rtlCol="false" tIns="0" lIns="0" bIns="0" rIns="0">
            <a:spAutoFit/>
          </a:bodyPr>
          <a:lstStyle/>
          <a:p>
            <a:pPr algn="ctr">
              <a:lnSpc>
                <a:spcPts val="3919"/>
              </a:lnSpc>
            </a:pPr>
            <a:r>
              <a:rPr lang="en-US" sz="2799">
                <a:solidFill>
                  <a:srgbClr val="764B36"/>
                </a:solidFill>
                <a:latin typeface="Montserrat"/>
                <a:ea typeface="Montserrat"/>
                <a:cs typeface="Montserrat"/>
                <a:sym typeface="Montserrat"/>
              </a:rPr>
              <a:t>Fokus insight: </a:t>
            </a:r>
          </a:p>
          <a:p>
            <a:pPr algn="ctr">
              <a:lnSpc>
                <a:spcPts val="3919"/>
              </a:lnSpc>
            </a:pPr>
            <a:r>
              <a:rPr lang="en-US" sz="2799">
                <a:solidFill>
                  <a:srgbClr val="764B36"/>
                </a:solidFill>
                <a:latin typeface="Montserrat"/>
                <a:ea typeface="Montserrat"/>
                <a:cs typeface="Montserrat"/>
                <a:sym typeface="Montserrat"/>
              </a:rPr>
              <a:t>siang hari sangat dominan → potensi strategi promosi</a:t>
            </a:r>
          </a:p>
        </p:txBody>
      </p:sp>
      <p:sp>
        <p:nvSpPr>
          <p:cNvPr name="AutoShape 10" id="10"/>
          <p:cNvSpPr/>
          <p:nvPr/>
        </p:nvSpPr>
        <p:spPr>
          <a:xfrm>
            <a:off x="6683987" y="6733377"/>
            <a:ext cx="0" cy="1171748"/>
          </a:xfrm>
          <a:prstGeom prst="line">
            <a:avLst/>
          </a:prstGeom>
          <a:ln cap="flat" w="38100">
            <a:solidFill>
              <a:srgbClr val="000000"/>
            </a:solidFill>
            <a:prstDash val="solid"/>
            <a:headEnd type="oval" len="lg" w="lg"/>
            <a:tailEnd type="oval" len="lg" w="lg"/>
          </a:ln>
        </p:spPr>
      </p:sp>
      <p:sp>
        <p:nvSpPr>
          <p:cNvPr name="AutoShape 11" id="11"/>
          <p:cNvSpPr/>
          <p:nvPr/>
        </p:nvSpPr>
        <p:spPr>
          <a:xfrm>
            <a:off x="14826661" y="6862431"/>
            <a:ext cx="0" cy="1171748"/>
          </a:xfrm>
          <a:prstGeom prst="line">
            <a:avLst/>
          </a:prstGeom>
          <a:ln cap="flat" w="38100">
            <a:solidFill>
              <a:srgbClr val="000000"/>
            </a:solidFill>
            <a:prstDash val="solid"/>
            <a:headEnd type="oval" len="lg" w="lg"/>
            <a:tailEnd type="oval" len="lg" w="lg"/>
          </a:ln>
        </p:spPr>
      </p:sp>
      <p:sp>
        <p:nvSpPr>
          <p:cNvPr name="AutoShape 12" id="12"/>
          <p:cNvSpPr/>
          <p:nvPr/>
        </p:nvSpPr>
        <p:spPr>
          <a:xfrm>
            <a:off x="3123743" y="4950177"/>
            <a:ext cx="0" cy="1171748"/>
          </a:xfrm>
          <a:prstGeom prst="line">
            <a:avLst/>
          </a:prstGeom>
          <a:ln cap="flat" w="38100">
            <a:solidFill>
              <a:srgbClr val="000000"/>
            </a:solidFill>
            <a:prstDash val="solid"/>
            <a:headEnd type="oval" len="lg" w="lg"/>
            <a:tailEnd type="oval" len="lg" w="lg"/>
          </a:ln>
        </p:spPr>
      </p:sp>
      <p:sp>
        <p:nvSpPr>
          <p:cNvPr name="AutoShape 13" id="13"/>
          <p:cNvSpPr/>
          <p:nvPr/>
        </p:nvSpPr>
        <p:spPr>
          <a:xfrm>
            <a:off x="10960600" y="4950177"/>
            <a:ext cx="0" cy="1171748"/>
          </a:xfrm>
          <a:prstGeom prst="line">
            <a:avLst/>
          </a:prstGeom>
          <a:ln cap="flat" w="38100">
            <a:solidFill>
              <a:srgbClr val="000000"/>
            </a:solidFill>
            <a:prstDash val="solid"/>
            <a:headEnd type="oval" len="lg" w="lg"/>
            <a:tailEnd type="oval" len="lg" w="lg"/>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8A790"/>
        </a:solidFill>
      </p:bgPr>
    </p:bg>
    <p:spTree>
      <p:nvGrpSpPr>
        <p:cNvPr id="1" name=""/>
        <p:cNvGrpSpPr/>
        <p:nvPr/>
      </p:nvGrpSpPr>
      <p:grpSpPr>
        <a:xfrm>
          <a:off x="0" y="0"/>
          <a:ext cx="0" cy="0"/>
          <a:chOff x="0" y="0"/>
          <a:chExt cx="0" cy="0"/>
        </a:xfrm>
      </p:grpSpPr>
      <p:sp>
        <p:nvSpPr>
          <p:cNvPr name="Freeform 2" id="2"/>
          <p:cNvSpPr/>
          <p:nvPr/>
        </p:nvSpPr>
        <p:spPr>
          <a:xfrm flipH="false" flipV="false" rot="0">
            <a:off x="-606669" y="7200900"/>
            <a:ext cx="3940329" cy="4114800"/>
          </a:xfrm>
          <a:custGeom>
            <a:avLst/>
            <a:gdLst/>
            <a:ahLst/>
            <a:cxnLst/>
            <a:rect r="r" b="b" t="t" l="l"/>
            <a:pathLst>
              <a:path h="4114800" w="3940329">
                <a:moveTo>
                  <a:pt x="0" y="0"/>
                </a:moveTo>
                <a:lnTo>
                  <a:pt x="3940329" y="0"/>
                </a:lnTo>
                <a:lnTo>
                  <a:pt x="394032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931080" y="1160044"/>
            <a:ext cx="4069911" cy="4114800"/>
          </a:xfrm>
          <a:custGeom>
            <a:avLst/>
            <a:gdLst/>
            <a:ahLst/>
            <a:cxnLst/>
            <a:rect r="r" b="b" t="t" l="l"/>
            <a:pathLst>
              <a:path h="4114800" w="4069911">
                <a:moveTo>
                  <a:pt x="0" y="0"/>
                </a:moveTo>
                <a:lnTo>
                  <a:pt x="4069912" y="0"/>
                </a:lnTo>
                <a:lnTo>
                  <a:pt x="406991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57910" y="3222625"/>
            <a:ext cx="993793" cy="296331"/>
          </a:xfrm>
          <a:custGeom>
            <a:avLst/>
            <a:gdLst/>
            <a:ahLst/>
            <a:cxnLst/>
            <a:rect r="r" b="b" t="t" l="l"/>
            <a:pathLst>
              <a:path h="296331" w="993793">
                <a:moveTo>
                  <a:pt x="0" y="0"/>
                </a:moveTo>
                <a:lnTo>
                  <a:pt x="993793" y="0"/>
                </a:lnTo>
                <a:lnTo>
                  <a:pt x="993793" y="296331"/>
                </a:lnTo>
                <a:lnTo>
                  <a:pt x="0" y="2963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356920" y="857250"/>
            <a:ext cx="7574161" cy="1387474"/>
          </a:xfrm>
          <a:prstGeom prst="rect">
            <a:avLst/>
          </a:prstGeom>
        </p:spPr>
        <p:txBody>
          <a:bodyPr anchor="t" rtlCol="false" tIns="0" lIns="0" bIns="0" rIns="0">
            <a:spAutoFit/>
          </a:bodyPr>
          <a:lstStyle/>
          <a:p>
            <a:pPr algn="ctr">
              <a:lnSpc>
                <a:spcPts val="11200"/>
              </a:lnSpc>
            </a:pPr>
            <a:r>
              <a:rPr lang="en-US" sz="8000" spc="-160">
                <a:solidFill>
                  <a:srgbClr val="764B36"/>
                </a:solidFill>
                <a:latin typeface="RoxboroughCF"/>
                <a:ea typeface="RoxboroughCF"/>
                <a:cs typeface="RoxboroughCF"/>
                <a:sym typeface="RoxboroughCF"/>
              </a:rPr>
              <a:t>Ana</a:t>
            </a:r>
            <a:r>
              <a:rPr lang="en-US" sz="8000" spc="-160">
                <a:solidFill>
                  <a:srgbClr val="764B36"/>
                </a:solidFill>
                <a:latin typeface="RoxboroughCF"/>
                <a:ea typeface="RoxboroughCF"/>
                <a:cs typeface="RoxboroughCF"/>
                <a:sym typeface="RoxboroughCF"/>
              </a:rPr>
              <a:t>lysis Process</a:t>
            </a:r>
          </a:p>
        </p:txBody>
      </p:sp>
      <p:sp>
        <p:nvSpPr>
          <p:cNvPr name="TextBox 6" id="6"/>
          <p:cNvSpPr txBox="true"/>
          <p:nvPr/>
        </p:nvSpPr>
        <p:spPr>
          <a:xfrm rot="0">
            <a:off x="1892285" y="3150769"/>
            <a:ext cx="15909641" cy="1968500"/>
          </a:xfrm>
          <a:prstGeom prst="rect">
            <a:avLst/>
          </a:prstGeom>
        </p:spPr>
        <p:txBody>
          <a:bodyPr anchor="t" rtlCol="false" tIns="0" lIns="0" bIns="0" rIns="0">
            <a:spAutoFit/>
          </a:bodyPr>
          <a:lstStyle/>
          <a:p>
            <a:pPr algn="just">
              <a:lnSpc>
                <a:spcPts val="4199"/>
              </a:lnSpc>
            </a:pPr>
            <a:r>
              <a:rPr lang="en-US" b="true" sz="2799">
                <a:solidFill>
                  <a:srgbClr val="764B36"/>
                </a:solidFill>
                <a:latin typeface="Montserrat Bold"/>
                <a:ea typeface="Montserrat Bold"/>
                <a:cs typeface="Montserrat Bold"/>
                <a:sym typeface="Montserrat Bold"/>
              </a:rPr>
              <a:t>Alur: </a:t>
            </a:r>
          </a:p>
          <a:p>
            <a:pPr algn="just">
              <a:lnSpc>
                <a:spcPts val="3779"/>
              </a:lnSpc>
              <a:spcBef>
                <a:spcPct val="0"/>
              </a:spcBef>
            </a:pPr>
            <a:r>
              <a:rPr lang="en-US" sz="2700">
                <a:solidFill>
                  <a:srgbClr val="764B36"/>
                </a:solidFill>
                <a:latin typeface="Montserrat"/>
                <a:ea typeface="Montserrat"/>
                <a:cs typeface="Montserrat"/>
                <a:sym typeface="Montserrat"/>
              </a:rPr>
              <a:t>Cleaning → Labeling → Modeling → Evaluasi → Prompt Granite → Insight → Rekomendasi Bisnis</a:t>
            </a:r>
          </a:p>
          <a:p>
            <a:pPr algn="just">
              <a:lnSpc>
                <a:spcPts val="3919"/>
              </a:lnSpc>
              <a:spcBef>
                <a:spcPct val="0"/>
              </a:spcBef>
            </a:pPr>
          </a:p>
          <a:p>
            <a:pPr algn="just">
              <a:lnSpc>
                <a:spcPts val="3919"/>
              </a:lnSpc>
              <a:spcBef>
                <a:spcPct val="0"/>
              </a:spcBef>
            </a:pPr>
          </a:p>
        </p:txBody>
      </p:sp>
      <p:sp>
        <p:nvSpPr>
          <p:cNvPr name="TextBox 7" id="7"/>
          <p:cNvSpPr txBox="true"/>
          <p:nvPr/>
        </p:nvSpPr>
        <p:spPr>
          <a:xfrm rot="0">
            <a:off x="1892285" y="6368839"/>
            <a:ext cx="9859938" cy="471805"/>
          </a:xfrm>
          <a:prstGeom prst="rect">
            <a:avLst/>
          </a:prstGeom>
        </p:spPr>
        <p:txBody>
          <a:bodyPr anchor="t" rtlCol="false" tIns="0" lIns="0" bIns="0" rIns="0">
            <a:spAutoFit/>
          </a:bodyPr>
          <a:lstStyle/>
          <a:p>
            <a:pPr algn="ctr">
              <a:lnSpc>
                <a:spcPts val="3919"/>
              </a:lnSpc>
              <a:spcBef>
                <a:spcPct val="0"/>
              </a:spcBef>
            </a:pPr>
            <a:r>
              <a:rPr lang="en-US" sz="2799">
                <a:solidFill>
                  <a:srgbClr val="764B36"/>
                </a:solidFill>
                <a:latin typeface="Montserrat"/>
                <a:ea typeface="Montserrat"/>
                <a:cs typeface="Montserrat"/>
                <a:sym typeface="Montserrat"/>
              </a:rPr>
              <a:t>Tools: Python (pandas, scikit-learn), Copilot, IBM Granite</a:t>
            </a:r>
          </a:p>
        </p:txBody>
      </p:sp>
      <p:sp>
        <p:nvSpPr>
          <p:cNvPr name="TextBox 8" id="8"/>
          <p:cNvSpPr txBox="true"/>
          <p:nvPr/>
        </p:nvSpPr>
        <p:spPr>
          <a:xfrm rot="0">
            <a:off x="1892285" y="4671695"/>
            <a:ext cx="15909641" cy="967105"/>
          </a:xfrm>
          <a:prstGeom prst="rect">
            <a:avLst/>
          </a:prstGeom>
        </p:spPr>
        <p:txBody>
          <a:bodyPr anchor="t" rtlCol="false" tIns="0" lIns="0" bIns="0" rIns="0">
            <a:spAutoFit/>
          </a:bodyPr>
          <a:lstStyle/>
          <a:p>
            <a:pPr algn="l">
              <a:lnSpc>
                <a:spcPts val="3919"/>
              </a:lnSpc>
              <a:spcBef>
                <a:spcPct val="0"/>
              </a:spcBef>
            </a:pPr>
            <a:r>
              <a:rPr lang="en-US" sz="2799">
                <a:solidFill>
                  <a:srgbClr val="764B36"/>
                </a:solidFill>
                <a:latin typeface="Montserrat"/>
                <a:ea typeface="Montserrat"/>
                <a:cs typeface="Montserrat"/>
                <a:sym typeface="Montserrat"/>
              </a:rPr>
              <a:t>Prompt ke LLM digunakan untuk mengubah output evaluasi menjadi insight naratif otomatis</a:t>
            </a:r>
          </a:p>
        </p:txBody>
      </p:sp>
      <p:sp>
        <p:nvSpPr>
          <p:cNvPr name="Freeform 9" id="9"/>
          <p:cNvSpPr/>
          <p:nvPr/>
        </p:nvSpPr>
        <p:spPr>
          <a:xfrm flipH="false" flipV="false" rot="0">
            <a:off x="657910" y="4822938"/>
            <a:ext cx="993793" cy="296331"/>
          </a:xfrm>
          <a:custGeom>
            <a:avLst/>
            <a:gdLst/>
            <a:ahLst/>
            <a:cxnLst/>
            <a:rect r="r" b="b" t="t" l="l"/>
            <a:pathLst>
              <a:path h="296331" w="993793">
                <a:moveTo>
                  <a:pt x="0" y="0"/>
                </a:moveTo>
                <a:lnTo>
                  <a:pt x="993793" y="0"/>
                </a:lnTo>
                <a:lnTo>
                  <a:pt x="993793" y="296331"/>
                </a:lnTo>
                <a:lnTo>
                  <a:pt x="0" y="2963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657910" y="6480389"/>
            <a:ext cx="993793" cy="296331"/>
          </a:xfrm>
          <a:custGeom>
            <a:avLst/>
            <a:gdLst/>
            <a:ahLst/>
            <a:cxnLst/>
            <a:rect r="r" b="b" t="t" l="l"/>
            <a:pathLst>
              <a:path h="296331" w="993793">
                <a:moveTo>
                  <a:pt x="0" y="0"/>
                </a:moveTo>
                <a:lnTo>
                  <a:pt x="993793" y="0"/>
                </a:lnTo>
                <a:lnTo>
                  <a:pt x="993793" y="296331"/>
                </a:lnTo>
                <a:lnTo>
                  <a:pt x="0" y="2963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64B36"/>
        </a:solidFill>
      </p:bgPr>
    </p:bg>
    <p:spTree>
      <p:nvGrpSpPr>
        <p:cNvPr id="1" name=""/>
        <p:cNvGrpSpPr/>
        <p:nvPr/>
      </p:nvGrpSpPr>
      <p:grpSpPr>
        <a:xfrm>
          <a:off x="0" y="0"/>
          <a:ext cx="0" cy="0"/>
          <a:chOff x="0" y="0"/>
          <a:chExt cx="0" cy="0"/>
        </a:xfrm>
      </p:grpSpPr>
      <p:sp>
        <p:nvSpPr>
          <p:cNvPr name="Freeform 2" id="2"/>
          <p:cNvSpPr/>
          <p:nvPr/>
        </p:nvSpPr>
        <p:spPr>
          <a:xfrm flipH="false" flipV="false" rot="0">
            <a:off x="1066800" y="3651945"/>
            <a:ext cx="11301259" cy="2316758"/>
          </a:xfrm>
          <a:custGeom>
            <a:avLst/>
            <a:gdLst/>
            <a:ahLst/>
            <a:cxnLst/>
            <a:rect r="r" b="b" t="t" l="l"/>
            <a:pathLst>
              <a:path h="2316758" w="11301259">
                <a:moveTo>
                  <a:pt x="0" y="0"/>
                </a:moveTo>
                <a:lnTo>
                  <a:pt x="11301259" y="0"/>
                </a:lnTo>
                <a:lnTo>
                  <a:pt x="11301259" y="2316758"/>
                </a:lnTo>
                <a:lnTo>
                  <a:pt x="0" y="2316758"/>
                </a:lnTo>
                <a:lnTo>
                  <a:pt x="0" y="0"/>
                </a:lnTo>
                <a:close/>
              </a:path>
            </a:pathLst>
          </a:custGeom>
          <a:blipFill>
            <a:blip r:embed="rId2"/>
            <a:stretch>
              <a:fillRect l="0" t="0" r="0" b="0"/>
            </a:stretch>
          </a:blipFill>
        </p:spPr>
      </p:sp>
      <p:sp>
        <p:nvSpPr>
          <p:cNvPr name="Freeform 3" id="3"/>
          <p:cNvSpPr/>
          <p:nvPr/>
        </p:nvSpPr>
        <p:spPr>
          <a:xfrm flipH="false" flipV="false" rot="0">
            <a:off x="1066800" y="6446639"/>
            <a:ext cx="3072288" cy="3219195"/>
          </a:xfrm>
          <a:custGeom>
            <a:avLst/>
            <a:gdLst/>
            <a:ahLst/>
            <a:cxnLst/>
            <a:rect r="r" b="b" t="t" l="l"/>
            <a:pathLst>
              <a:path h="3219195" w="3072288">
                <a:moveTo>
                  <a:pt x="0" y="0"/>
                </a:moveTo>
                <a:lnTo>
                  <a:pt x="3072288" y="0"/>
                </a:lnTo>
                <a:lnTo>
                  <a:pt x="3072288" y="3219195"/>
                </a:lnTo>
                <a:lnTo>
                  <a:pt x="0" y="3219195"/>
                </a:lnTo>
                <a:lnTo>
                  <a:pt x="0" y="0"/>
                </a:lnTo>
                <a:close/>
              </a:path>
            </a:pathLst>
          </a:custGeom>
          <a:blipFill>
            <a:blip r:embed="rId3"/>
            <a:stretch>
              <a:fillRect l="0" t="0" r="0" b="0"/>
            </a:stretch>
          </a:blipFill>
        </p:spPr>
      </p:sp>
      <p:sp>
        <p:nvSpPr>
          <p:cNvPr name="Freeform 4" id="4"/>
          <p:cNvSpPr/>
          <p:nvPr/>
        </p:nvSpPr>
        <p:spPr>
          <a:xfrm flipH="false" flipV="false" rot="0">
            <a:off x="15190616" y="7853566"/>
            <a:ext cx="4137367" cy="4114800"/>
          </a:xfrm>
          <a:custGeom>
            <a:avLst/>
            <a:gdLst/>
            <a:ahLst/>
            <a:cxnLst/>
            <a:rect r="r" b="b" t="t" l="l"/>
            <a:pathLst>
              <a:path h="4114800" w="4137367">
                <a:moveTo>
                  <a:pt x="0" y="0"/>
                </a:moveTo>
                <a:lnTo>
                  <a:pt x="4137368" y="0"/>
                </a:lnTo>
                <a:lnTo>
                  <a:pt x="413736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97888" y="1407952"/>
            <a:ext cx="730812" cy="1047759"/>
          </a:xfrm>
          <a:custGeom>
            <a:avLst/>
            <a:gdLst/>
            <a:ahLst/>
            <a:cxnLst/>
            <a:rect r="r" b="b" t="t" l="l"/>
            <a:pathLst>
              <a:path h="1047759" w="730812">
                <a:moveTo>
                  <a:pt x="0" y="0"/>
                </a:moveTo>
                <a:lnTo>
                  <a:pt x="730812" y="0"/>
                </a:lnTo>
                <a:lnTo>
                  <a:pt x="730812" y="1047759"/>
                </a:lnTo>
                <a:lnTo>
                  <a:pt x="0" y="10477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095801" y="857250"/>
            <a:ext cx="8096399" cy="1387474"/>
          </a:xfrm>
          <a:prstGeom prst="rect">
            <a:avLst/>
          </a:prstGeom>
        </p:spPr>
        <p:txBody>
          <a:bodyPr anchor="t" rtlCol="false" tIns="0" lIns="0" bIns="0" rIns="0">
            <a:spAutoFit/>
          </a:bodyPr>
          <a:lstStyle/>
          <a:p>
            <a:pPr algn="ctr">
              <a:lnSpc>
                <a:spcPts val="11200"/>
              </a:lnSpc>
            </a:pPr>
            <a:r>
              <a:rPr lang="en-US" sz="8000" spc="-160">
                <a:solidFill>
                  <a:srgbClr val="EFE7DD"/>
                </a:solidFill>
                <a:latin typeface="RoxboroughCF"/>
                <a:ea typeface="RoxboroughCF"/>
                <a:cs typeface="RoxboroughCF"/>
                <a:sym typeface="RoxboroughCF"/>
              </a:rPr>
              <a:t>Insight &amp; Fin</a:t>
            </a:r>
            <a:r>
              <a:rPr lang="en-US" sz="8000" spc="-160">
                <a:solidFill>
                  <a:srgbClr val="EFE7DD"/>
                </a:solidFill>
                <a:latin typeface="RoxboroughCF"/>
                <a:ea typeface="RoxboroughCF"/>
                <a:cs typeface="RoxboroughCF"/>
                <a:sym typeface="RoxboroughCF"/>
              </a:rPr>
              <a:t>dings</a:t>
            </a:r>
          </a:p>
        </p:txBody>
      </p:sp>
      <p:sp>
        <p:nvSpPr>
          <p:cNvPr name="TextBox 7" id="7"/>
          <p:cNvSpPr txBox="true"/>
          <p:nvPr/>
        </p:nvSpPr>
        <p:spPr>
          <a:xfrm rot="0">
            <a:off x="1028700" y="2960646"/>
            <a:ext cx="9039116" cy="537845"/>
          </a:xfrm>
          <a:prstGeom prst="rect">
            <a:avLst/>
          </a:prstGeom>
        </p:spPr>
        <p:txBody>
          <a:bodyPr anchor="t" rtlCol="false" tIns="0" lIns="0" bIns="0" rIns="0">
            <a:spAutoFit/>
          </a:bodyPr>
          <a:lstStyle/>
          <a:p>
            <a:pPr algn="ctr">
              <a:lnSpc>
                <a:spcPts val="4480"/>
              </a:lnSpc>
            </a:pPr>
            <a:r>
              <a:rPr lang="en-US" sz="3200" spc="512">
                <a:solidFill>
                  <a:srgbClr val="EFE7DD"/>
                </a:solidFill>
                <a:latin typeface="Montserrat"/>
                <a:ea typeface="Montserrat"/>
                <a:cs typeface="Montserrat"/>
                <a:sym typeface="Montserrat"/>
              </a:rPr>
              <a:t>Evaluasi Model - Confusion Matrix</a:t>
            </a:r>
          </a:p>
        </p:txBody>
      </p:sp>
      <p:sp>
        <p:nvSpPr>
          <p:cNvPr name="TextBox 8" id="8"/>
          <p:cNvSpPr txBox="true"/>
          <p:nvPr/>
        </p:nvSpPr>
        <p:spPr>
          <a:xfrm rot="0">
            <a:off x="12596897" y="2831088"/>
            <a:ext cx="5147791" cy="3749040"/>
          </a:xfrm>
          <a:prstGeom prst="rect">
            <a:avLst/>
          </a:prstGeom>
        </p:spPr>
        <p:txBody>
          <a:bodyPr anchor="t" rtlCol="false" tIns="0" lIns="0" bIns="0" rIns="0">
            <a:spAutoFit/>
          </a:bodyPr>
          <a:lstStyle/>
          <a:p>
            <a:pPr algn="ctr">
              <a:lnSpc>
                <a:spcPts val="3359"/>
              </a:lnSpc>
            </a:pPr>
            <a:r>
              <a:rPr lang="en-US" sz="2400">
                <a:solidFill>
                  <a:srgbClr val="EFE7DD"/>
                </a:solidFill>
                <a:latin typeface="Open Sans"/>
                <a:ea typeface="Open Sans"/>
                <a:cs typeface="Open Sans"/>
                <a:sym typeface="Open Sans"/>
              </a:rPr>
              <a:t>“Model </a:t>
            </a:r>
            <a:r>
              <a:rPr lang="en-US" sz="2400">
                <a:solidFill>
                  <a:srgbClr val="EFE7DD"/>
                </a:solidFill>
                <a:latin typeface="Open Sans"/>
                <a:ea typeface="Open Sans"/>
                <a:cs typeface="Open Sans"/>
                <a:sym typeface="Open Sans"/>
              </a:rPr>
              <a:t>menunjukkan bahwa transaksi siang hari sangat dominan dan mudah diprediksi. Seperti strategi Toko Roti yang memberikan diskon roti saat siang, insight ini dapat dimanfaatkan untuk menjadwalkan promosi dinamis berdasarkan waktu aktif pelanggan.”</a:t>
            </a:r>
          </a:p>
        </p:txBody>
      </p:sp>
      <p:sp>
        <p:nvSpPr>
          <p:cNvPr name="TextBox 9" id="9"/>
          <p:cNvSpPr txBox="true"/>
          <p:nvPr/>
        </p:nvSpPr>
        <p:spPr>
          <a:xfrm rot="0">
            <a:off x="4447425" y="7301221"/>
            <a:ext cx="5420555" cy="1462405"/>
          </a:xfrm>
          <a:prstGeom prst="rect">
            <a:avLst/>
          </a:prstGeom>
        </p:spPr>
        <p:txBody>
          <a:bodyPr anchor="t" rtlCol="false" tIns="0" lIns="0" bIns="0" rIns="0">
            <a:spAutoFit/>
          </a:bodyPr>
          <a:lstStyle/>
          <a:p>
            <a:pPr algn="ctr">
              <a:lnSpc>
                <a:spcPts val="3919"/>
              </a:lnSpc>
              <a:spcBef>
                <a:spcPct val="0"/>
              </a:spcBef>
            </a:pPr>
            <a:r>
              <a:rPr lang="en-US" sz="2799">
                <a:solidFill>
                  <a:srgbClr val="EFE7DD"/>
                </a:solidFill>
                <a:latin typeface="Montserrat"/>
                <a:ea typeface="Montserrat"/>
                <a:cs typeface="Montserrat"/>
                <a:sym typeface="Montserrat"/>
              </a:rPr>
              <a:t>Pie Chart distribusi waktu pembelian → menunjukkan dominasi siang hari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7DD"/>
        </a:solidFill>
      </p:bgPr>
    </p:bg>
    <p:spTree>
      <p:nvGrpSpPr>
        <p:cNvPr id="1" name=""/>
        <p:cNvGrpSpPr/>
        <p:nvPr/>
      </p:nvGrpSpPr>
      <p:grpSpPr>
        <a:xfrm>
          <a:off x="0" y="0"/>
          <a:ext cx="0" cy="0"/>
          <a:chOff x="0" y="0"/>
          <a:chExt cx="0" cy="0"/>
        </a:xfrm>
      </p:grpSpPr>
      <p:sp>
        <p:nvSpPr>
          <p:cNvPr name="TextBox 2" id="2"/>
          <p:cNvSpPr txBox="true"/>
          <p:nvPr/>
        </p:nvSpPr>
        <p:spPr>
          <a:xfrm rot="0">
            <a:off x="781864" y="3789640"/>
            <a:ext cx="8362136" cy="4668520"/>
          </a:xfrm>
          <a:prstGeom prst="rect">
            <a:avLst/>
          </a:prstGeom>
        </p:spPr>
        <p:txBody>
          <a:bodyPr anchor="t" rtlCol="false" tIns="0" lIns="0" bIns="0" rIns="0">
            <a:spAutoFit/>
          </a:bodyPr>
          <a:lstStyle/>
          <a:p>
            <a:pPr algn="l" marL="474981" indent="-237491" lvl="1">
              <a:lnSpc>
                <a:spcPts val="3080"/>
              </a:lnSpc>
              <a:buFont typeface="Arial"/>
              <a:buChar char="•"/>
            </a:pPr>
            <a:r>
              <a:rPr lang="en-US" sz="2200" spc="352">
                <a:solidFill>
                  <a:srgbClr val="764B36"/>
                </a:solidFill>
                <a:latin typeface="Montserrat"/>
                <a:ea typeface="Montserrat"/>
                <a:cs typeface="Montserrat"/>
                <a:sym typeface="Montserrat"/>
              </a:rPr>
              <a:t>Model klasifikasi menunjukkan ak</a:t>
            </a:r>
            <a:r>
              <a:rPr lang="en-US" sz="2200" spc="352">
                <a:solidFill>
                  <a:srgbClr val="764B36"/>
                </a:solidFill>
                <a:latin typeface="Montserrat"/>
                <a:ea typeface="Montserrat"/>
                <a:cs typeface="Montserrat"/>
                <a:sym typeface="Montserrat"/>
              </a:rPr>
              <a:t>urasi tinggi dalam mengenali transaksi waktu siang hari (“Day”).</a:t>
            </a:r>
          </a:p>
          <a:p>
            <a:pPr algn="l" marL="474981" indent="-237491" lvl="1">
              <a:lnSpc>
                <a:spcPts val="3080"/>
              </a:lnSpc>
              <a:buFont typeface="Arial"/>
              <a:buChar char="•"/>
            </a:pPr>
            <a:r>
              <a:rPr lang="en-US" sz="2200" spc="352">
                <a:solidFill>
                  <a:srgbClr val="764B36"/>
                </a:solidFill>
                <a:latin typeface="Montserrat"/>
                <a:ea typeface="Montserrat"/>
                <a:cs typeface="Montserrat"/>
                <a:sym typeface="Montserrat"/>
              </a:rPr>
              <a:t>Distribusi data yang timpang justru menghasilkan insight penting: siang hari adalah waktu dominan pelanggan berbelanja.</a:t>
            </a:r>
          </a:p>
          <a:p>
            <a:pPr algn="l" marL="474981" indent="-237491" lvl="1">
              <a:lnSpc>
                <a:spcPts val="3080"/>
              </a:lnSpc>
              <a:buFont typeface="Arial"/>
              <a:buChar char="•"/>
            </a:pPr>
            <a:r>
              <a:rPr lang="en-US" sz="2200" spc="352">
                <a:solidFill>
                  <a:srgbClr val="764B36"/>
                </a:solidFill>
                <a:latin typeface="Montserrat"/>
                <a:ea typeface="Montserrat"/>
                <a:cs typeface="Montserrat"/>
                <a:sym typeface="Montserrat"/>
              </a:rPr>
              <a:t>Kegagalan model mengenali transaksi “Night” bukan kelemahan, tetapi peluang untuk menyusun strategi berbasis waktu aktif pelanggan.</a:t>
            </a:r>
          </a:p>
          <a:p>
            <a:pPr algn="l">
              <a:lnSpc>
                <a:spcPts val="3080"/>
              </a:lnSpc>
            </a:pPr>
          </a:p>
        </p:txBody>
      </p:sp>
      <p:sp>
        <p:nvSpPr>
          <p:cNvPr name="AutoShape 3" id="3"/>
          <p:cNvSpPr/>
          <p:nvPr/>
        </p:nvSpPr>
        <p:spPr>
          <a:xfrm>
            <a:off x="8972371" y="2724150"/>
            <a:ext cx="0" cy="6492240"/>
          </a:xfrm>
          <a:prstGeom prst="line">
            <a:avLst/>
          </a:prstGeom>
          <a:ln cap="flat" w="38100">
            <a:solidFill>
              <a:srgbClr val="000000"/>
            </a:solidFill>
            <a:prstDash val="solid"/>
            <a:headEnd type="none" len="sm" w="sm"/>
            <a:tailEnd type="none" len="sm" w="sm"/>
          </a:ln>
        </p:spPr>
      </p:sp>
      <p:sp>
        <p:nvSpPr>
          <p:cNvPr name="Freeform 4" id="4"/>
          <p:cNvSpPr/>
          <p:nvPr/>
        </p:nvSpPr>
        <p:spPr>
          <a:xfrm flipH="false" flipV="false" rot="-583481">
            <a:off x="-1185381" y="7510309"/>
            <a:ext cx="4754496" cy="4114800"/>
          </a:xfrm>
          <a:custGeom>
            <a:avLst/>
            <a:gdLst/>
            <a:ahLst/>
            <a:cxnLst/>
            <a:rect r="r" b="b" t="t" l="l"/>
            <a:pathLst>
              <a:path h="4114800" w="4754496">
                <a:moveTo>
                  <a:pt x="0" y="0"/>
                </a:moveTo>
                <a:lnTo>
                  <a:pt x="4754495" y="0"/>
                </a:lnTo>
                <a:lnTo>
                  <a:pt x="475449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190616" y="-2596720"/>
            <a:ext cx="4137367" cy="4114800"/>
          </a:xfrm>
          <a:custGeom>
            <a:avLst/>
            <a:gdLst/>
            <a:ahLst/>
            <a:cxnLst/>
            <a:rect r="r" b="b" t="t" l="l"/>
            <a:pathLst>
              <a:path h="4114800" w="4137367">
                <a:moveTo>
                  <a:pt x="0" y="0"/>
                </a:moveTo>
                <a:lnTo>
                  <a:pt x="4137368" y="0"/>
                </a:lnTo>
                <a:lnTo>
                  <a:pt x="413736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909242" y="857250"/>
            <a:ext cx="14903500" cy="1387474"/>
          </a:xfrm>
          <a:prstGeom prst="rect">
            <a:avLst/>
          </a:prstGeom>
        </p:spPr>
        <p:txBody>
          <a:bodyPr anchor="t" rtlCol="false" tIns="0" lIns="0" bIns="0" rIns="0">
            <a:spAutoFit/>
          </a:bodyPr>
          <a:lstStyle/>
          <a:p>
            <a:pPr algn="ctr">
              <a:lnSpc>
                <a:spcPts val="11200"/>
              </a:lnSpc>
            </a:pPr>
            <a:r>
              <a:rPr lang="en-US" sz="8000" spc="-160">
                <a:solidFill>
                  <a:srgbClr val="764B36"/>
                </a:solidFill>
                <a:latin typeface="RoxboroughCF"/>
                <a:ea typeface="RoxboroughCF"/>
                <a:cs typeface="RoxboroughCF"/>
                <a:sym typeface="RoxboroughCF"/>
              </a:rPr>
              <a:t>Concl</a:t>
            </a:r>
            <a:r>
              <a:rPr lang="en-US" sz="8000" spc="-160">
                <a:solidFill>
                  <a:srgbClr val="764B36"/>
                </a:solidFill>
                <a:latin typeface="RoxboroughCF"/>
                <a:ea typeface="RoxboroughCF"/>
                <a:cs typeface="RoxboroughCF"/>
                <a:sym typeface="RoxboroughCF"/>
              </a:rPr>
              <a:t>usion &amp; Recommendations</a:t>
            </a:r>
          </a:p>
        </p:txBody>
      </p:sp>
      <p:sp>
        <p:nvSpPr>
          <p:cNvPr name="TextBox 7" id="7"/>
          <p:cNvSpPr txBox="true"/>
          <p:nvPr/>
        </p:nvSpPr>
        <p:spPr>
          <a:xfrm rot="0">
            <a:off x="2350904" y="2676525"/>
            <a:ext cx="3898702" cy="471805"/>
          </a:xfrm>
          <a:prstGeom prst="rect">
            <a:avLst/>
          </a:prstGeom>
        </p:spPr>
        <p:txBody>
          <a:bodyPr anchor="t" rtlCol="false" tIns="0" lIns="0" bIns="0" rIns="0">
            <a:spAutoFit/>
          </a:bodyPr>
          <a:lstStyle/>
          <a:p>
            <a:pPr algn="ctr">
              <a:lnSpc>
                <a:spcPts val="3919"/>
              </a:lnSpc>
              <a:spcBef>
                <a:spcPct val="0"/>
              </a:spcBef>
            </a:pPr>
            <a:r>
              <a:rPr lang="en-US" sz="2799">
                <a:solidFill>
                  <a:srgbClr val="764B36"/>
                </a:solidFill>
                <a:latin typeface="Montserrat"/>
                <a:ea typeface="Montserrat"/>
                <a:cs typeface="Montserrat"/>
                <a:sym typeface="Montserrat"/>
              </a:rPr>
              <a:t>🎯 Kesimpulan Utama</a:t>
            </a:r>
          </a:p>
        </p:txBody>
      </p:sp>
      <p:sp>
        <p:nvSpPr>
          <p:cNvPr name="TextBox 8" id="8"/>
          <p:cNvSpPr txBox="true"/>
          <p:nvPr/>
        </p:nvSpPr>
        <p:spPr>
          <a:xfrm rot="0">
            <a:off x="11506670" y="2590800"/>
            <a:ext cx="4046934" cy="471805"/>
          </a:xfrm>
          <a:prstGeom prst="rect">
            <a:avLst/>
          </a:prstGeom>
        </p:spPr>
        <p:txBody>
          <a:bodyPr anchor="t" rtlCol="false" tIns="0" lIns="0" bIns="0" rIns="0">
            <a:spAutoFit/>
          </a:bodyPr>
          <a:lstStyle/>
          <a:p>
            <a:pPr algn="ctr">
              <a:lnSpc>
                <a:spcPts val="3919"/>
              </a:lnSpc>
              <a:spcBef>
                <a:spcPct val="0"/>
              </a:spcBef>
            </a:pPr>
            <a:r>
              <a:rPr lang="en-US" sz="2799">
                <a:solidFill>
                  <a:srgbClr val="764B36"/>
                </a:solidFill>
                <a:latin typeface="Montserrat"/>
                <a:ea typeface="Montserrat"/>
                <a:cs typeface="Montserrat"/>
                <a:sym typeface="Montserrat"/>
              </a:rPr>
              <a:t>💡 Rekomendasi Bisnis</a:t>
            </a:r>
          </a:p>
        </p:txBody>
      </p:sp>
      <p:sp>
        <p:nvSpPr>
          <p:cNvPr name="TextBox 9" id="9"/>
          <p:cNvSpPr txBox="true"/>
          <p:nvPr/>
        </p:nvSpPr>
        <p:spPr>
          <a:xfrm rot="0">
            <a:off x="9601677" y="3418205"/>
            <a:ext cx="7856922" cy="5840095"/>
          </a:xfrm>
          <a:prstGeom prst="rect">
            <a:avLst/>
          </a:prstGeom>
        </p:spPr>
        <p:txBody>
          <a:bodyPr anchor="t" rtlCol="false" tIns="0" lIns="0" bIns="0" rIns="0">
            <a:spAutoFit/>
          </a:bodyPr>
          <a:lstStyle/>
          <a:p>
            <a:pPr algn="l">
              <a:lnSpc>
                <a:spcPts val="3080"/>
              </a:lnSpc>
            </a:pPr>
            <a:r>
              <a:rPr lang="en-US" sz="2200">
                <a:solidFill>
                  <a:srgbClr val="764B36"/>
                </a:solidFill>
                <a:latin typeface="Montserrat"/>
                <a:ea typeface="Montserrat"/>
                <a:cs typeface="Montserrat"/>
                <a:sym typeface="Montserrat"/>
              </a:rPr>
              <a:t>1. D</a:t>
            </a:r>
            <a:r>
              <a:rPr lang="en-US" sz="2200">
                <a:solidFill>
                  <a:srgbClr val="764B36"/>
                </a:solidFill>
                <a:latin typeface="Montserrat"/>
                <a:ea typeface="Montserrat"/>
                <a:cs typeface="Montserrat"/>
                <a:sym typeface="Montserrat"/>
              </a:rPr>
              <a:t>iskon Waktu Terbatas (Contoh: Diskon Roti Siang Hari)</a:t>
            </a:r>
          </a:p>
          <a:p>
            <a:pPr algn="l" marL="474983" indent="-237491" lvl="1">
              <a:lnSpc>
                <a:spcPts val="3080"/>
              </a:lnSpc>
              <a:buFont typeface="Arial"/>
              <a:buChar char="•"/>
            </a:pPr>
            <a:r>
              <a:rPr lang="en-US" sz="2200">
                <a:solidFill>
                  <a:srgbClr val="764B36"/>
                </a:solidFill>
                <a:latin typeface="Montserrat"/>
                <a:ea typeface="Montserrat"/>
                <a:cs typeface="Montserrat"/>
                <a:sym typeface="Montserrat"/>
              </a:rPr>
              <a:t>Jam ideal: pukul 11:00–15:00</a:t>
            </a:r>
          </a:p>
          <a:p>
            <a:pPr algn="l" marL="474983" indent="-237491" lvl="1">
              <a:lnSpc>
                <a:spcPts val="3080"/>
              </a:lnSpc>
              <a:buFont typeface="Arial"/>
              <a:buChar char="•"/>
            </a:pPr>
            <a:r>
              <a:rPr lang="en-US" sz="2200">
                <a:solidFill>
                  <a:srgbClr val="764B36"/>
                </a:solidFill>
                <a:latin typeface="Montserrat"/>
                <a:ea typeface="Montserrat"/>
                <a:cs typeface="Montserrat"/>
                <a:sym typeface="Montserrat"/>
              </a:rPr>
              <a:t>Cocok diterapkan untuk produk cepat saji dengan masa simpan pendek</a:t>
            </a:r>
          </a:p>
          <a:p>
            <a:pPr algn="l" marL="474983" indent="-237491" lvl="1">
              <a:lnSpc>
                <a:spcPts val="3080"/>
              </a:lnSpc>
              <a:buFont typeface="Arial"/>
              <a:buChar char="•"/>
            </a:pPr>
            <a:r>
              <a:rPr lang="en-US" sz="2200">
                <a:solidFill>
                  <a:srgbClr val="764B36"/>
                </a:solidFill>
                <a:latin typeface="Montserrat"/>
                <a:ea typeface="Montserrat"/>
                <a:cs typeface="Montserrat"/>
                <a:sym typeface="Montserrat"/>
              </a:rPr>
              <a:t>Menarik pelanggan aktif di waktu belanja puncak</a:t>
            </a:r>
          </a:p>
          <a:p>
            <a:pPr algn="l">
              <a:lnSpc>
                <a:spcPts val="3080"/>
              </a:lnSpc>
            </a:pPr>
            <a:r>
              <a:rPr lang="en-US" sz="2200">
                <a:solidFill>
                  <a:srgbClr val="764B36"/>
                </a:solidFill>
                <a:latin typeface="Montserrat"/>
                <a:ea typeface="Montserrat"/>
                <a:cs typeface="Montserrat"/>
                <a:sym typeface="Montserrat"/>
              </a:rPr>
              <a:t>2. </a:t>
            </a:r>
            <a:r>
              <a:rPr lang="en-US" sz="2200">
                <a:solidFill>
                  <a:srgbClr val="764B36"/>
                </a:solidFill>
                <a:latin typeface="Montserrat"/>
                <a:ea typeface="Montserrat"/>
                <a:cs typeface="Montserrat"/>
                <a:sym typeface="Montserrat"/>
              </a:rPr>
              <a:t>Push Notification Terjadwal</a:t>
            </a:r>
          </a:p>
          <a:p>
            <a:pPr algn="l" marL="474983" indent="-237491" lvl="1">
              <a:lnSpc>
                <a:spcPts val="3080"/>
              </a:lnSpc>
              <a:buFont typeface="Arial"/>
              <a:buChar char="•"/>
            </a:pPr>
            <a:r>
              <a:rPr lang="en-US" sz="2200">
                <a:solidFill>
                  <a:srgbClr val="764B36"/>
                </a:solidFill>
                <a:latin typeface="Montserrat"/>
                <a:ea typeface="Montserrat"/>
                <a:cs typeface="Montserrat"/>
                <a:sym typeface="Montserrat"/>
              </a:rPr>
              <a:t>Kirim notifikasi promo di jam makan siang</a:t>
            </a:r>
          </a:p>
          <a:p>
            <a:pPr algn="l" marL="474983" indent="-237491" lvl="1">
              <a:lnSpc>
                <a:spcPts val="3080"/>
              </a:lnSpc>
              <a:buFont typeface="Arial"/>
              <a:buChar char="•"/>
            </a:pPr>
            <a:r>
              <a:rPr lang="en-US" sz="2200">
                <a:solidFill>
                  <a:srgbClr val="764B36"/>
                </a:solidFill>
                <a:latin typeface="Montserrat"/>
                <a:ea typeface="Montserrat"/>
                <a:cs typeface="Montserrat"/>
                <a:sym typeface="Montserrat"/>
              </a:rPr>
              <a:t>Tingkatkan engagement dan konversi dengan timing berbasis data</a:t>
            </a:r>
          </a:p>
          <a:p>
            <a:pPr algn="l">
              <a:lnSpc>
                <a:spcPts val="3080"/>
              </a:lnSpc>
            </a:pPr>
            <a:r>
              <a:rPr lang="en-US" sz="2200">
                <a:solidFill>
                  <a:srgbClr val="764B36"/>
                </a:solidFill>
                <a:latin typeface="Montserrat"/>
                <a:ea typeface="Montserrat"/>
                <a:cs typeface="Montserrat"/>
                <a:sym typeface="Montserrat"/>
              </a:rPr>
              <a:t>3. </a:t>
            </a:r>
            <a:r>
              <a:rPr lang="en-US" sz="2200">
                <a:solidFill>
                  <a:srgbClr val="764B36"/>
                </a:solidFill>
                <a:latin typeface="Montserrat"/>
                <a:ea typeface="Montserrat"/>
                <a:cs typeface="Montserrat"/>
                <a:sym typeface="Montserrat"/>
              </a:rPr>
              <a:t>Penjadwalan Stok dan Restock Dinamis</a:t>
            </a:r>
          </a:p>
          <a:p>
            <a:pPr algn="l" marL="474983" indent="-237491" lvl="1">
              <a:lnSpc>
                <a:spcPts val="3080"/>
              </a:lnSpc>
              <a:buFont typeface="Arial"/>
              <a:buChar char="•"/>
            </a:pPr>
            <a:r>
              <a:rPr lang="en-US" sz="2200">
                <a:solidFill>
                  <a:srgbClr val="764B36"/>
                </a:solidFill>
                <a:latin typeface="Montserrat"/>
                <a:ea typeface="Montserrat"/>
                <a:cs typeface="Montserrat"/>
                <a:sym typeface="Montserrat"/>
              </a:rPr>
              <a:t>Gunakan pola waktu pembelian untuk mengatur logistik dan pengadaan</a:t>
            </a:r>
          </a:p>
          <a:p>
            <a:pPr algn="l" marL="474983" indent="-237491" lvl="1">
              <a:lnSpc>
                <a:spcPts val="3080"/>
              </a:lnSpc>
              <a:buFont typeface="Arial"/>
              <a:buChar char="•"/>
            </a:pPr>
            <a:r>
              <a:rPr lang="en-US" sz="2200">
                <a:solidFill>
                  <a:srgbClr val="764B36"/>
                </a:solidFill>
                <a:latin typeface="Montserrat"/>
                <a:ea typeface="Montserrat"/>
                <a:cs typeface="Montserrat"/>
                <a:sym typeface="Montserrat"/>
              </a:rPr>
              <a:t>Meminimalkan overstock atau waste di luar jam sibuk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CDECF"/>
        </a:solidFill>
      </p:bgPr>
    </p:bg>
    <p:spTree>
      <p:nvGrpSpPr>
        <p:cNvPr id="1" name=""/>
        <p:cNvGrpSpPr/>
        <p:nvPr/>
      </p:nvGrpSpPr>
      <p:grpSpPr>
        <a:xfrm>
          <a:off x="0" y="0"/>
          <a:ext cx="0" cy="0"/>
          <a:chOff x="0" y="0"/>
          <a:chExt cx="0" cy="0"/>
        </a:xfrm>
      </p:grpSpPr>
      <p:sp>
        <p:nvSpPr>
          <p:cNvPr name="Freeform 2" id="2"/>
          <p:cNvSpPr/>
          <p:nvPr/>
        </p:nvSpPr>
        <p:spPr>
          <a:xfrm flipH="false" flipV="false" rot="0">
            <a:off x="-366963" y="2363591"/>
            <a:ext cx="12538172" cy="8229600"/>
          </a:xfrm>
          <a:custGeom>
            <a:avLst/>
            <a:gdLst/>
            <a:ahLst/>
            <a:cxnLst/>
            <a:rect r="r" b="b" t="t" l="l"/>
            <a:pathLst>
              <a:path h="8229600" w="12538172">
                <a:moveTo>
                  <a:pt x="0" y="0"/>
                </a:moveTo>
                <a:lnTo>
                  <a:pt x="12538172" y="0"/>
                </a:lnTo>
                <a:lnTo>
                  <a:pt x="12538172" y="8229600"/>
                </a:lnTo>
                <a:lnTo>
                  <a:pt x="0" y="8229600"/>
                </a:lnTo>
                <a:lnTo>
                  <a:pt x="0" y="0"/>
                </a:lnTo>
                <a:close/>
              </a:path>
            </a:pathLst>
          </a:custGeom>
          <a:blipFill>
            <a:blip r:embed="rId2"/>
            <a:stretch>
              <a:fillRect l="0" t="0" r="0" b="0"/>
            </a:stretch>
          </a:blipFill>
        </p:spPr>
      </p:sp>
      <p:sp>
        <p:nvSpPr>
          <p:cNvPr name="TextBox 3" id="3"/>
          <p:cNvSpPr txBox="true"/>
          <p:nvPr/>
        </p:nvSpPr>
        <p:spPr>
          <a:xfrm rot="0">
            <a:off x="2287311" y="3568144"/>
            <a:ext cx="12739742" cy="3598926"/>
          </a:xfrm>
          <a:prstGeom prst="rect">
            <a:avLst/>
          </a:prstGeom>
        </p:spPr>
        <p:txBody>
          <a:bodyPr anchor="t" rtlCol="false" tIns="0" lIns="0" bIns="0" rIns="0">
            <a:spAutoFit/>
          </a:bodyPr>
          <a:lstStyle/>
          <a:p>
            <a:pPr algn="l" marL="604519" indent="-302260" lvl="1">
              <a:lnSpc>
                <a:spcPts val="4871"/>
              </a:lnSpc>
              <a:buFont typeface="Arial"/>
              <a:buChar char="•"/>
            </a:pPr>
            <a:r>
              <a:rPr lang="en-US" sz="2799">
                <a:solidFill>
                  <a:srgbClr val="764B36"/>
                </a:solidFill>
                <a:latin typeface="Montserrat"/>
                <a:ea typeface="Montserrat"/>
                <a:cs typeface="Montserrat"/>
                <a:sym typeface="Montserrat"/>
              </a:rPr>
              <a:t>Copilot berperan aktif sebagai co-pilot: menyusun insight bisnis, prompt engineering, dokumentasi</a:t>
            </a:r>
          </a:p>
          <a:p>
            <a:pPr algn="l" marL="604519" indent="-302260" lvl="1">
              <a:lnSpc>
                <a:spcPts val="4871"/>
              </a:lnSpc>
              <a:buFont typeface="Arial"/>
              <a:buChar char="•"/>
            </a:pPr>
            <a:r>
              <a:rPr lang="en-US" sz="2799">
                <a:solidFill>
                  <a:srgbClr val="764B36"/>
                </a:solidFill>
                <a:latin typeface="Montserrat"/>
                <a:ea typeface="Montserrat"/>
                <a:cs typeface="Montserrat"/>
                <a:sym typeface="Montserrat"/>
              </a:rPr>
              <a:t>IBM Granite menghasilkan narasi otomatis dari evaluasi model</a:t>
            </a:r>
          </a:p>
          <a:p>
            <a:pPr algn="l" marL="604519" indent="-302260" lvl="1">
              <a:lnSpc>
                <a:spcPts val="4871"/>
              </a:lnSpc>
              <a:buFont typeface="Arial"/>
              <a:buChar char="•"/>
            </a:pPr>
            <a:r>
              <a:rPr lang="en-US" sz="2799">
                <a:solidFill>
                  <a:srgbClr val="764B36"/>
                </a:solidFill>
                <a:latin typeface="Montserrat"/>
                <a:ea typeface="Montserrat"/>
                <a:cs typeface="Montserrat"/>
                <a:sym typeface="Montserrat"/>
              </a:rPr>
              <a:t>AI membantu menyambungkan hasil teknis ke rekomendasi strategis yang mudah dipahami tim non-teknis</a:t>
            </a:r>
          </a:p>
          <a:p>
            <a:pPr algn="l" marL="604519" indent="-302260" lvl="1">
              <a:lnSpc>
                <a:spcPts val="4871"/>
              </a:lnSpc>
              <a:buFont typeface="Arial"/>
              <a:buChar char="•"/>
            </a:pPr>
            <a:r>
              <a:rPr lang="en-US" sz="2799">
                <a:solidFill>
                  <a:srgbClr val="764B36"/>
                </a:solidFill>
                <a:latin typeface="Montserrat"/>
                <a:ea typeface="Montserrat"/>
                <a:cs typeface="Montserrat"/>
                <a:sym typeface="Montserrat"/>
              </a:rPr>
              <a:t>Visual: robot + data chart + narasi teks</a:t>
            </a:r>
          </a:p>
        </p:txBody>
      </p:sp>
      <p:sp>
        <p:nvSpPr>
          <p:cNvPr name="Freeform 4" id="4"/>
          <p:cNvSpPr/>
          <p:nvPr/>
        </p:nvSpPr>
        <p:spPr>
          <a:xfrm flipH="false" flipV="false" rot="0">
            <a:off x="15409060" y="2363591"/>
            <a:ext cx="730812" cy="1047759"/>
          </a:xfrm>
          <a:custGeom>
            <a:avLst/>
            <a:gdLst/>
            <a:ahLst/>
            <a:cxnLst/>
            <a:rect r="r" b="b" t="t" l="l"/>
            <a:pathLst>
              <a:path h="1047759" w="730812">
                <a:moveTo>
                  <a:pt x="0" y="0"/>
                </a:moveTo>
                <a:lnTo>
                  <a:pt x="730812" y="0"/>
                </a:lnTo>
                <a:lnTo>
                  <a:pt x="730812" y="1047759"/>
                </a:lnTo>
                <a:lnTo>
                  <a:pt x="0" y="10477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415897" y="857250"/>
            <a:ext cx="9852050" cy="1387474"/>
          </a:xfrm>
          <a:prstGeom prst="rect">
            <a:avLst/>
          </a:prstGeom>
        </p:spPr>
        <p:txBody>
          <a:bodyPr anchor="t" rtlCol="false" tIns="0" lIns="0" bIns="0" rIns="0">
            <a:spAutoFit/>
          </a:bodyPr>
          <a:lstStyle/>
          <a:p>
            <a:pPr algn="ctr">
              <a:lnSpc>
                <a:spcPts val="11200"/>
              </a:lnSpc>
            </a:pPr>
            <a:r>
              <a:rPr lang="en-US" sz="8000" spc="-160">
                <a:solidFill>
                  <a:srgbClr val="764B36"/>
                </a:solidFill>
                <a:latin typeface="RoxboroughCF"/>
                <a:ea typeface="RoxboroughCF"/>
                <a:cs typeface="RoxboroughCF"/>
                <a:sym typeface="RoxboroughCF"/>
              </a:rPr>
              <a:t>AI S</a:t>
            </a:r>
            <a:r>
              <a:rPr lang="en-US" sz="8000" spc="-160">
                <a:solidFill>
                  <a:srgbClr val="764B36"/>
                </a:solidFill>
                <a:latin typeface="RoxboroughCF"/>
                <a:ea typeface="RoxboroughCF"/>
                <a:cs typeface="RoxboroughCF"/>
                <a:sym typeface="RoxboroughCF"/>
              </a:rPr>
              <a:t>upport Explanatio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CDECF"/>
        </a:solidFill>
      </p:bgPr>
    </p:bg>
    <p:spTree>
      <p:nvGrpSpPr>
        <p:cNvPr id="1" name=""/>
        <p:cNvGrpSpPr/>
        <p:nvPr/>
      </p:nvGrpSpPr>
      <p:grpSpPr>
        <a:xfrm>
          <a:off x="0" y="0"/>
          <a:ext cx="0" cy="0"/>
          <a:chOff x="0" y="0"/>
          <a:chExt cx="0" cy="0"/>
        </a:xfrm>
      </p:grpSpPr>
      <p:sp>
        <p:nvSpPr>
          <p:cNvPr name="Freeform 2" id="2"/>
          <p:cNvSpPr/>
          <p:nvPr/>
        </p:nvSpPr>
        <p:spPr>
          <a:xfrm flipH="false" flipV="false" rot="0">
            <a:off x="3280571" y="1028700"/>
            <a:ext cx="11726858" cy="5987654"/>
          </a:xfrm>
          <a:custGeom>
            <a:avLst/>
            <a:gdLst/>
            <a:ahLst/>
            <a:cxnLst/>
            <a:rect r="r" b="b" t="t" l="l"/>
            <a:pathLst>
              <a:path h="5987654" w="11726858">
                <a:moveTo>
                  <a:pt x="0" y="0"/>
                </a:moveTo>
                <a:lnTo>
                  <a:pt x="11726858" y="0"/>
                </a:lnTo>
                <a:lnTo>
                  <a:pt x="11726858" y="5987654"/>
                </a:lnTo>
                <a:lnTo>
                  <a:pt x="0" y="5987654"/>
                </a:lnTo>
                <a:lnTo>
                  <a:pt x="0" y="0"/>
                </a:lnTo>
                <a:close/>
              </a:path>
            </a:pathLst>
          </a:custGeom>
          <a:blipFill>
            <a:blip r:embed="rId2"/>
            <a:stretch>
              <a:fillRect l="0" t="0" r="0" b="0"/>
            </a:stretch>
          </a:blipFill>
        </p:spPr>
      </p:sp>
      <p:sp>
        <p:nvSpPr>
          <p:cNvPr name="Freeform 3" id="3"/>
          <p:cNvSpPr/>
          <p:nvPr/>
        </p:nvSpPr>
        <p:spPr>
          <a:xfrm flipH="false" flipV="false" rot="0">
            <a:off x="6058496" y="7809782"/>
            <a:ext cx="7315200" cy="2066544"/>
          </a:xfrm>
          <a:custGeom>
            <a:avLst/>
            <a:gdLst/>
            <a:ahLst/>
            <a:cxnLst/>
            <a:rect r="r" b="b" t="t" l="l"/>
            <a:pathLst>
              <a:path h="2066544" w="7315200">
                <a:moveTo>
                  <a:pt x="0" y="0"/>
                </a:moveTo>
                <a:lnTo>
                  <a:pt x="7315200" y="0"/>
                </a:lnTo>
                <a:lnTo>
                  <a:pt x="7315200" y="2066544"/>
                </a:lnTo>
                <a:lnTo>
                  <a:pt x="0" y="20665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308542" y="7436567"/>
            <a:ext cx="4041288" cy="1141216"/>
          </a:xfrm>
          <a:prstGeom prst="rect">
            <a:avLst/>
          </a:prstGeom>
        </p:spPr>
        <p:txBody>
          <a:bodyPr anchor="t" rtlCol="false" tIns="0" lIns="0" bIns="0" rIns="0">
            <a:spAutoFit/>
          </a:bodyPr>
          <a:lstStyle/>
          <a:p>
            <a:pPr algn="ctr">
              <a:lnSpc>
                <a:spcPts val="9266"/>
              </a:lnSpc>
            </a:pPr>
            <a:r>
              <a:rPr lang="en-US" sz="6618">
                <a:solidFill>
                  <a:srgbClr val="764B36"/>
                </a:solidFill>
                <a:latin typeface="More Sugar"/>
                <a:ea typeface="More Sugar"/>
                <a:cs typeface="More Sugar"/>
                <a:sym typeface="More Sugar"/>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DAGtt03zmXQ</dc:identifier>
  <dcterms:modified xsi:type="dcterms:W3CDTF">2011-08-01T06:04:30Z</dcterms:modified>
  <cp:revision>1</cp:revision>
  <dc:title>Judul</dc:title>
</cp:coreProperties>
</file>