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1" r:id="rId3"/>
    <p:sldId id="258" r:id="rId4"/>
    <p:sldId id="294" r:id="rId5"/>
    <p:sldId id="278" r:id="rId6"/>
    <p:sldId id="267" r:id="rId7"/>
    <p:sldId id="279" r:id="rId8"/>
    <p:sldId id="280" r:id="rId9"/>
    <p:sldId id="296" r:id="rId10"/>
    <p:sldId id="295" r:id="rId11"/>
    <p:sldId id="272" r:id="rId12"/>
    <p:sldId id="282" r:id="rId13"/>
    <p:sldId id="271" r:id="rId14"/>
    <p:sldId id="297" r:id="rId15"/>
    <p:sldId id="299" r:id="rId16"/>
    <p:sldId id="274" r:id="rId17"/>
    <p:sldId id="273" r:id="rId18"/>
    <p:sldId id="275" r:id="rId19"/>
    <p:sldId id="277" r:id="rId20"/>
    <p:sldId id="276" r:id="rId21"/>
    <p:sldId id="286" r:id="rId22"/>
    <p:sldId id="284" r:id="rId23"/>
    <p:sldId id="293" r:id="rId24"/>
    <p:sldId id="285" r:id="rId25"/>
    <p:sldId id="287" r:id="rId26"/>
    <p:sldId id="290" r:id="rId27"/>
    <p:sldId id="288" r:id="rId28"/>
    <p:sldId id="292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EBEB"/>
    <a:srgbClr val="545871"/>
    <a:srgbClr val="888CA6"/>
    <a:srgbClr val="5FD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1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3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76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22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4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15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0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44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2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8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2019-07-20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5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hadoop-hdfs-disk-balancer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shorturl.at/cmxJ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loudera/apache-hadoop-at-10-5939702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9271219" y="4437234"/>
            <a:ext cx="2536986" cy="2156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강동운</a:t>
            </a:r>
            <a:endParaRPr lang="en-US" altLang="ko-KR" sz="3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000" dirty="0" err="1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Kakao</a:t>
            </a:r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 Commerce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Big Data Engineer</a:t>
            </a:r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2019.07.20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355970" y="871283"/>
            <a:ext cx="5518159" cy="1178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5400" b="1" i="1" kern="0" dirty="0">
                <a:solidFill>
                  <a:srgbClr val="545871"/>
                </a:solidFill>
              </a:rPr>
              <a:t>HADOOP HDFS </a:t>
            </a:r>
          </a:p>
        </p:txBody>
      </p:sp>
    </p:spTree>
    <p:extLst>
      <p:ext uri="{BB962C8B-B14F-4D97-AF65-F5344CB8AC3E}">
        <p14:creationId xmlns:p14="http://schemas.microsoft.com/office/powerpoint/2010/main" val="380935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68736"/>
            <a:ext cx="803405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 </a:t>
            </a:r>
            <a:r>
              <a:rPr lang="en-US" altLang="ko-KR" sz="2400" b="1" i="1" kern="0" dirty="0">
                <a:solidFill>
                  <a:srgbClr val="545871"/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Disk Skew</a:t>
            </a:r>
          </a:p>
        </p:txBody>
      </p:sp>
      <p:pic>
        <p:nvPicPr>
          <p:cNvPr id="1026" name="Picture 2" descr="HDFS Disk Balancing Policies - Round Robin, Available Space">
            <a:extLst>
              <a:ext uri="{FF2B5EF4-FFF2-40B4-BE49-F238E27FC236}">
                <a16:creationId xmlns:a16="http://schemas.microsoft.com/office/drawing/2014/main" id="{3BE79C83-F02A-44AF-8336-30DD7EE04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742" y="1355391"/>
            <a:ext cx="8603098" cy="450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11883B31-9D3E-4248-806C-B351B22E9B95}"/>
              </a:ext>
            </a:extLst>
          </p:cNvPr>
          <p:cNvSpPr/>
          <p:nvPr/>
        </p:nvSpPr>
        <p:spPr>
          <a:xfrm>
            <a:off x="1668980" y="6283550"/>
            <a:ext cx="956798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 출처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en-US" altLang="ko-KR" sz="1600" dirty="0">
                <a:hlinkClick r:id="rId3"/>
              </a:rPr>
              <a:t>https://data-flair.training/blogs/hadoop-hdfs-disk-balancer/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5762B40-2581-4231-9421-A318C5161C97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ABF29E9-2A4A-40D5-8F0B-4C417FD8B7CF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CE316A2-E276-4107-8B4B-2E48AF78BFEF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34A2050-5B34-449E-8AC1-CD69A5CBC930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9C1125-7785-4D45-8530-856A2C9D579F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F7EB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59EBE2A-3851-481A-8311-2A3C97BC51F5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049151B-393B-4B37-908B-AD3D68553B82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EEA72C3A-9B73-4E1C-82CC-7FBB3A923C96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B7A0D43-A432-40AA-BF1E-9C3DF4EBBA73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589AD9E-2569-4499-A587-5DB0DE53B7EB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D24063-B5DA-41E1-AB04-175C0DF9BB55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412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68736"/>
            <a:ext cx="836399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r>
              <a:rPr lang="en-US" altLang="ko-KR" sz="2400" b="1" i="1" kern="0" dirty="0">
                <a:solidFill>
                  <a:srgbClr val="54587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Rack</a:t>
            </a:r>
          </a:p>
        </p:txBody>
      </p:sp>
      <p:pic>
        <p:nvPicPr>
          <p:cNvPr id="45" name="Picture 7" descr="http://1.bp.blogspot.com/-zGIC0HAV6NQ/T-LqqkScdzI/AAAAAAAABV4/vhefNG-vPJo/s1600/hadoop.jpeg">
            <a:extLst>
              <a:ext uri="{FF2B5EF4-FFF2-40B4-BE49-F238E27FC236}">
                <a16:creationId xmlns:a16="http://schemas.microsoft.com/office/drawing/2014/main" id="{B0E1286B-85B9-4C4D-A982-E389159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7014" y="2504976"/>
            <a:ext cx="3784111" cy="2466975"/>
          </a:xfrm>
          <a:prstGeom prst="rect">
            <a:avLst/>
          </a:prstGeom>
          <a:noFill/>
        </p:spPr>
      </p:pic>
      <p:pic>
        <p:nvPicPr>
          <p:cNvPr id="47" name="Picture 5" descr="http://rationalintelligence.com/wp_log/wp-content/uploads/2011/10/three-racks.png">
            <a:extLst>
              <a:ext uri="{FF2B5EF4-FFF2-40B4-BE49-F238E27FC236}">
                <a16:creationId xmlns:a16="http://schemas.microsoft.com/office/drawing/2014/main" id="{4DE60960-1056-4073-816E-5C8F8B391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631" t="1663" r="23758" b="1827"/>
          <a:stretch>
            <a:fillRect/>
          </a:stretch>
        </p:blipFill>
        <p:spPr bwMode="auto">
          <a:xfrm>
            <a:off x="7126664" y="1272223"/>
            <a:ext cx="4810812" cy="5229572"/>
          </a:xfrm>
          <a:prstGeom prst="rect">
            <a:avLst/>
          </a:prstGeom>
          <a:noFill/>
        </p:spPr>
      </p:pic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D7516F60-2892-4AF7-B70F-78E3075779B7}"/>
              </a:ext>
            </a:extLst>
          </p:cNvPr>
          <p:cNvSpPr/>
          <p:nvPr/>
        </p:nvSpPr>
        <p:spPr>
          <a:xfrm>
            <a:off x="5434448" y="2896808"/>
            <a:ext cx="1604827" cy="1415011"/>
          </a:xfrm>
          <a:prstGeom prst="rightArrow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6CE4A7D-87F1-430E-BEC0-6FBB332E5671}"/>
              </a:ext>
            </a:extLst>
          </p:cNvPr>
          <p:cNvSpPr/>
          <p:nvPr/>
        </p:nvSpPr>
        <p:spPr>
          <a:xfrm>
            <a:off x="1285188" y="5475259"/>
            <a:ext cx="4810812" cy="1086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Rack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1U</a:t>
            </a:r>
            <a:r>
              <a:rPr kumimoji="0" lang="en-US" altLang="ko-KR" sz="15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서버 기준 </a:t>
            </a:r>
            <a:r>
              <a:rPr kumimoji="0" lang="en-US" altLang="ko-KR" sz="15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40 ~ 46</a:t>
            </a:r>
            <a:r>
              <a:rPr kumimoji="0" lang="ko-KR" altLang="en-US" sz="15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endParaRPr kumimoji="0" lang="en-US" altLang="ko-KR" sz="1500" b="0" i="0" u="none" strike="noStrike" kern="1200" cap="none" spc="0" normalizeH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Rack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이 놓여있는 공간을 상면이라고 함</a:t>
            </a: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하둡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장비들 </a:t>
            </a:r>
            <a:r>
              <a:rPr kumimoji="0" lang="ko-KR" alt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랙정보를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잘 </a:t>
            </a:r>
            <a:r>
              <a:rPr kumimoji="0" lang="ko-KR" alt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입력해야되지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않을까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DA5AFA7-1D23-4758-BE07-44D67EC4D8CD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985B588-B05B-421E-B7D2-884D350E48ED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CC3BED8-FB85-4647-A423-9862165392DE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868F5A1-B19B-4C8E-941C-D9E1F7CF8833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9FF4441-8BB9-4E0F-80A0-68A7F5100D95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F7EB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107153D-B8E3-4D46-9371-C9E44FBE86AD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C9C0A74-FCC9-420D-901B-E14A2E744D32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B7BA6BA-0EA5-4A43-9554-FBCA85423B66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95031D-1633-4138-8179-0F28E061123A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6E4DACB-1A82-4A42-840D-6E3A7F4F9D7D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7EBB2E-4A09-412A-B2AD-826E5264294D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7575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68736"/>
            <a:ext cx="945750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r>
              <a:rPr lang="en-US" altLang="ko-KR" sz="2400" b="1" i="1" kern="0" dirty="0">
                <a:solidFill>
                  <a:srgbClr val="54587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Rack Awareness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246EB5-AFAD-46AF-9354-39C22608FD2F}"/>
              </a:ext>
            </a:extLst>
          </p:cNvPr>
          <p:cNvSpPr/>
          <p:nvPr/>
        </p:nvSpPr>
        <p:spPr>
          <a:xfrm>
            <a:off x="1452132" y="1195688"/>
            <a:ext cx="10576544" cy="330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600" b="1" dirty="0" err="1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DataNode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sz="3600" b="1" dirty="0" err="1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NadeNode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등 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Rack 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정보를 저장</a:t>
            </a:r>
            <a:endParaRPr lang="en-US" altLang="ko-KR" sz="3600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topology.py 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파일로 설정 가능</a:t>
            </a:r>
            <a:endParaRPr lang="en-US" altLang="ko-KR" sz="3600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스위치 장애로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Rack 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다운 시 정상 서비스 가능</a:t>
            </a:r>
            <a:endParaRPr lang="en-US" altLang="ko-KR" sz="3600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데이터 유실 방지 및 네트웍 비용 감소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E310F0-F42A-41CF-920C-596039471728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985D39B-5E50-4FAF-ACAB-8CB4976536CE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6BB16D-096B-4D13-A0AE-BA7412BA361C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3AAD6DA-4416-45DF-A6E4-95524B2E8C46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A4D1CD-BBF5-4E8B-9267-A7D52EBA5F41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F7EB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4B9B277-B525-4305-BFAB-04F53EB11321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F30F1BB-FBC2-4B29-A07D-D6601B180706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E49D359-FF30-4DCA-9F3D-9FF59C233D4B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FF120EC-9614-431F-8B64-B984DB484624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A575A7E-3066-43EE-8ABD-3CCBD2A85512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846F51-C899-441F-9F4B-24808BF08F02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198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68736"/>
            <a:ext cx="643778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 - </a:t>
            </a:r>
            <a:r>
              <a:rPr lang="en-US" altLang="ko-KR" sz="2400" b="1" i="1" kern="0" dirty="0">
                <a:solidFill>
                  <a:srgbClr val="545871"/>
                </a:solidFill>
              </a:rPr>
              <a:t>Write Operation</a:t>
            </a:r>
            <a:endParaRPr kumimoji="0" lang="en-US" altLang="ko-KR" sz="2400" b="1" i="1" u="none" strike="noStrike" kern="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6F0723-226D-4B62-8A63-F2184E5CE435}"/>
              </a:ext>
            </a:extLst>
          </p:cNvPr>
          <p:cNvSpPr/>
          <p:nvPr/>
        </p:nvSpPr>
        <p:spPr>
          <a:xfrm>
            <a:off x="2790666" y="1103912"/>
            <a:ext cx="5370610" cy="942961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600 MB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A18419-6213-44D1-AC4B-55F94826D8B3}"/>
              </a:ext>
            </a:extLst>
          </p:cNvPr>
          <p:cNvSpPr/>
          <p:nvPr/>
        </p:nvSpPr>
        <p:spPr>
          <a:xfrm>
            <a:off x="2790664" y="2770149"/>
            <a:ext cx="1054213" cy="942961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MB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CF22CAE-43A2-4BEB-803C-12425A2BCFE1}"/>
              </a:ext>
            </a:extLst>
          </p:cNvPr>
          <p:cNvSpPr/>
          <p:nvPr/>
        </p:nvSpPr>
        <p:spPr>
          <a:xfrm>
            <a:off x="3972793" y="2783620"/>
            <a:ext cx="1054213" cy="942961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MB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16E19B7-9ECF-49B9-A5F3-3FE0CA6EED3A}"/>
              </a:ext>
            </a:extLst>
          </p:cNvPr>
          <p:cNvSpPr/>
          <p:nvPr/>
        </p:nvSpPr>
        <p:spPr>
          <a:xfrm>
            <a:off x="5154922" y="2770148"/>
            <a:ext cx="1054213" cy="942961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MB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36CD6FE-7EB1-431B-877C-148E7D6B2E49}"/>
              </a:ext>
            </a:extLst>
          </p:cNvPr>
          <p:cNvSpPr/>
          <p:nvPr/>
        </p:nvSpPr>
        <p:spPr>
          <a:xfrm>
            <a:off x="6328814" y="2770147"/>
            <a:ext cx="1054213" cy="942961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MB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A94E025-12F4-4A29-AF13-18864F918793}"/>
              </a:ext>
            </a:extLst>
          </p:cNvPr>
          <p:cNvSpPr/>
          <p:nvPr/>
        </p:nvSpPr>
        <p:spPr>
          <a:xfrm>
            <a:off x="7502706" y="2770146"/>
            <a:ext cx="658570" cy="942961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88 MB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51399A1A-DF71-4016-802A-A4F81B6F0D21}"/>
              </a:ext>
            </a:extLst>
          </p:cNvPr>
          <p:cNvSpPr/>
          <p:nvPr/>
        </p:nvSpPr>
        <p:spPr>
          <a:xfrm rot="5400000">
            <a:off x="5039672" y="1707741"/>
            <a:ext cx="627100" cy="1415011"/>
          </a:xfrm>
          <a:prstGeom prst="rightArrow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5001CE-5779-451D-B0D4-11C51033B031}"/>
              </a:ext>
            </a:extLst>
          </p:cNvPr>
          <p:cNvSpPr/>
          <p:nvPr/>
        </p:nvSpPr>
        <p:spPr>
          <a:xfrm>
            <a:off x="1390004" y="4158725"/>
            <a:ext cx="1264735" cy="2372974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F0A8F36-2512-40B0-829F-131E04B19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79" y="4237843"/>
            <a:ext cx="750355" cy="721121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282530B3-82B8-4CF5-A058-03CB1E066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78" y="4958964"/>
            <a:ext cx="750355" cy="721121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E3DA7912-5B80-418A-B6BF-4F1A2B035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777" y="5680085"/>
            <a:ext cx="750355" cy="721121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50D7B1B4-892C-449F-937C-0F0C700A5AE8}"/>
              </a:ext>
            </a:extLst>
          </p:cNvPr>
          <p:cNvSpPr/>
          <p:nvPr/>
        </p:nvSpPr>
        <p:spPr>
          <a:xfrm>
            <a:off x="2909512" y="4155573"/>
            <a:ext cx="1264735" cy="2372974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915570C1-8B2B-457B-9CA5-3D296A5EB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287" y="4234691"/>
            <a:ext cx="750355" cy="72112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45D8505-F165-4589-A8F3-A8E581E2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286" y="4955812"/>
            <a:ext cx="750355" cy="721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DBCC7EE9-B2A1-48F1-ABCA-FAB0D1AB4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285" y="5676933"/>
            <a:ext cx="750355" cy="721121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3E21DC2F-BB3A-44F8-9D14-1118955F62CA}"/>
              </a:ext>
            </a:extLst>
          </p:cNvPr>
          <p:cNvSpPr/>
          <p:nvPr/>
        </p:nvSpPr>
        <p:spPr>
          <a:xfrm>
            <a:off x="4454331" y="4158725"/>
            <a:ext cx="1264735" cy="2372974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6BEC95C5-EE28-415A-99AE-A4887EF0D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06" y="4237843"/>
            <a:ext cx="750355" cy="721121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2F3CD87-95DF-4DBE-B3B5-6BB025E2F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05" y="4958964"/>
            <a:ext cx="750355" cy="721121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D702B97D-22E0-485D-A43F-D51CE431B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04" y="5680085"/>
            <a:ext cx="750355" cy="721121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B99440D1-B6BC-43B5-8B09-A99D9D33AFA3}"/>
              </a:ext>
            </a:extLst>
          </p:cNvPr>
          <p:cNvSpPr/>
          <p:nvPr/>
        </p:nvSpPr>
        <p:spPr>
          <a:xfrm>
            <a:off x="5973839" y="4155573"/>
            <a:ext cx="1264735" cy="2372974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B7B27E41-C2B7-4AFA-A934-FE2B41975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614" y="4234691"/>
            <a:ext cx="750355" cy="721121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3BAB493E-EBA6-4C35-BC46-400E5A339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613" y="4955812"/>
            <a:ext cx="750355" cy="721121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76BC25E-4F8B-465F-AA2B-311023D1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612" y="5676933"/>
            <a:ext cx="750355" cy="721121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C0F08092-40F2-46FF-870A-513960439422}"/>
              </a:ext>
            </a:extLst>
          </p:cNvPr>
          <p:cNvSpPr/>
          <p:nvPr/>
        </p:nvSpPr>
        <p:spPr>
          <a:xfrm>
            <a:off x="7493347" y="4155573"/>
            <a:ext cx="1264735" cy="2372974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D408F2E7-483D-424E-8FBF-2269B520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122" y="4234691"/>
            <a:ext cx="750355" cy="721121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807616AB-DB81-487E-9ACD-A01205C6A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121" y="4955812"/>
            <a:ext cx="750355" cy="721121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40931BE1-7BBB-49F2-813D-73A0B60B9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120" y="5676933"/>
            <a:ext cx="750355" cy="721121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27F83E77-3B82-4BEE-8F43-18F575AD5016}"/>
              </a:ext>
            </a:extLst>
          </p:cNvPr>
          <p:cNvSpPr/>
          <p:nvPr/>
        </p:nvSpPr>
        <p:spPr>
          <a:xfrm>
            <a:off x="9012855" y="4152421"/>
            <a:ext cx="1264735" cy="2372974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A378B663-0611-4BB6-B527-10EDC6759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630" y="4231539"/>
            <a:ext cx="750355" cy="721121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ECEAEBD0-FFB2-4D29-9170-6C88C09D5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629" y="4952660"/>
            <a:ext cx="750355" cy="721121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A2D4FC7C-DF22-41AE-887E-2649B800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628" y="5673781"/>
            <a:ext cx="750355" cy="721121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8D41275-887D-434A-AD18-BCF6E6534A1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2019954" y="3713110"/>
            <a:ext cx="1297817" cy="800239"/>
          </a:xfrm>
          <a:prstGeom prst="line">
            <a:avLst/>
          </a:prstGeom>
          <a:ln>
            <a:solidFill>
              <a:srgbClr val="545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B10E90D2-1BF0-4A94-928C-CD440F73DC36}"/>
              </a:ext>
            </a:extLst>
          </p:cNvPr>
          <p:cNvCxnSpPr>
            <a:cxnSpLocks/>
          </p:cNvCxnSpPr>
          <p:nvPr/>
        </p:nvCxnSpPr>
        <p:spPr>
          <a:xfrm flipH="1">
            <a:off x="2039513" y="4513349"/>
            <a:ext cx="1483750" cy="0"/>
          </a:xfrm>
          <a:prstGeom prst="line">
            <a:avLst/>
          </a:prstGeom>
          <a:ln>
            <a:solidFill>
              <a:srgbClr val="545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407AF28-79F0-48F5-99BD-D50AA30502CE}"/>
              </a:ext>
            </a:extLst>
          </p:cNvPr>
          <p:cNvCxnSpPr/>
          <p:nvPr/>
        </p:nvCxnSpPr>
        <p:spPr>
          <a:xfrm flipH="1">
            <a:off x="3515025" y="4505111"/>
            <a:ext cx="16199" cy="799871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A85E771E-C7C7-4BE0-A609-9CCCB9D77B71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2039513" y="3726581"/>
            <a:ext cx="2460387" cy="2216696"/>
          </a:xfrm>
          <a:prstGeom prst="line">
            <a:avLst/>
          </a:prstGeom>
          <a:ln>
            <a:solidFill>
              <a:srgbClr val="545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414AB09-0CFB-4820-8635-C7B33BB7E1BF}"/>
              </a:ext>
            </a:extLst>
          </p:cNvPr>
          <p:cNvCxnSpPr>
            <a:cxnSpLocks/>
          </p:cNvCxnSpPr>
          <p:nvPr/>
        </p:nvCxnSpPr>
        <p:spPr>
          <a:xfrm flipH="1">
            <a:off x="2019956" y="5226232"/>
            <a:ext cx="4586250" cy="725283"/>
          </a:xfrm>
          <a:prstGeom prst="line">
            <a:avLst/>
          </a:prstGeom>
          <a:ln>
            <a:solidFill>
              <a:srgbClr val="545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CE08F61-EBE3-4AA1-9655-B5C5F8484A9F}"/>
              </a:ext>
            </a:extLst>
          </p:cNvPr>
          <p:cNvCxnSpPr/>
          <p:nvPr/>
        </p:nvCxnSpPr>
        <p:spPr>
          <a:xfrm flipH="1">
            <a:off x="6590007" y="5234470"/>
            <a:ext cx="16199" cy="799871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9DCDE663-1E81-4695-B066-4373E3F27A42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5682029" y="3713109"/>
            <a:ext cx="888500" cy="800240"/>
          </a:xfrm>
          <a:prstGeom prst="line">
            <a:avLst/>
          </a:prstGeom>
          <a:ln>
            <a:solidFill>
              <a:srgbClr val="545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73A2552-4692-4CF5-BC6D-3FF838FD312F}"/>
              </a:ext>
            </a:extLst>
          </p:cNvPr>
          <p:cNvCxnSpPr/>
          <p:nvPr/>
        </p:nvCxnSpPr>
        <p:spPr>
          <a:xfrm flipH="1">
            <a:off x="5053288" y="4521692"/>
            <a:ext cx="16199" cy="799871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AF35B39D-44B7-43E3-8973-F8A9AD374846}"/>
              </a:ext>
            </a:extLst>
          </p:cNvPr>
          <p:cNvCxnSpPr>
            <a:cxnSpLocks/>
          </p:cNvCxnSpPr>
          <p:nvPr/>
        </p:nvCxnSpPr>
        <p:spPr>
          <a:xfrm flipH="1">
            <a:off x="5053288" y="4505111"/>
            <a:ext cx="1533235" cy="16476"/>
          </a:xfrm>
          <a:prstGeom prst="line">
            <a:avLst/>
          </a:prstGeom>
          <a:ln>
            <a:solidFill>
              <a:srgbClr val="545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0DF82955-2ECC-47F1-99D9-27FFF79AF999}"/>
              </a:ext>
            </a:extLst>
          </p:cNvPr>
          <p:cNvCxnSpPr>
            <a:cxnSpLocks/>
          </p:cNvCxnSpPr>
          <p:nvPr/>
        </p:nvCxnSpPr>
        <p:spPr>
          <a:xfrm>
            <a:off x="6895133" y="3595708"/>
            <a:ext cx="1228164" cy="925879"/>
          </a:xfrm>
          <a:prstGeom prst="line">
            <a:avLst/>
          </a:prstGeom>
          <a:ln>
            <a:solidFill>
              <a:srgbClr val="545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3C473224-8DDB-4E35-B63D-DC0EE2AE543A}"/>
              </a:ext>
            </a:extLst>
          </p:cNvPr>
          <p:cNvCxnSpPr>
            <a:cxnSpLocks/>
          </p:cNvCxnSpPr>
          <p:nvPr/>
        </p:nvCxnSpPr>
        <p:spPr>
          <a:xfrm flipH="1">
            <a:off x="8109570" y="4505052"/>
            <a:ext cx="1533235" cy="16476"/>
          </a:xfrm>
          <a:prstGeom prst="line">
            <a:avLst/>
          </a:prstGeom>
          <a:ln>
            <a:solidFill>
              <a:srgbClr val="545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4813C68-2C54-46B8-A913-A69BEADE9A17}"/>
              </a:ext>
            </a:extLst>
          </p:cNvPr>
          <p:cNvCxnSpPr/>
          <p:nvPr/>
        </p:nvCxnSpPr>
        <p:spPr>
          <a:xfrm flipH="1">
            <a:off x="9634983" y="4500178"/>
            <a:ext cx="16199" cy="799871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287825C8-2A7C-418C-B2C4-06C1CD3A0260}"/>
              </a:ext>
            </a:extLst>
          </p:cNvPr>
          <p:cNvCxnSpPr>
            <a:cxnSpLocks/>
          </p:cNvCxnSpPr>
          <p:nvPr/>
        </p:nvCxnSpPr>
        <p:spPr>
          <a:xfrm>
            <a:off x="7844413" y="3699938"/>
            <a:ext cx="1782193" cy="2243339"/>
          </a:xfrm>
          <a:prstGeom prst="line">
            <a:avLst/>
          </a:prstGeom>
          <a:ln>
            <a:solidFill>
              <a:srgbClr val="545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8C092D37-F64C-4D08-A933-FBC89966BECF}"/>
              </a:ext>
            </a:extLst>
          </p:cNvPr>
          <p:cNvCxnSpPr>
            <a:cxnSpLocks/>
          </p:cNvCxnSpPr>
          <p:nvPr/>
        </p:nvCxnSpPr>
        <p:spPr>
          <a:xfrm flipH="1">
            <a:off x="8095577" y="5943277"/>
            <a:ext cx="1533235" cy="16476"/>
          </a:xfrm>
          <a:prstGeom prst="line">
            <a:avLst/>
          </a:prstGeom>
          <a:ln>
            <a:solidFill>
              <a:srgbClr val="5458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22232FE9-5DAE-4DF0-BD01-C1A006472A37}"/>
              </a:ext>
            </a:extLst>
          </p:cNvPr>
          <p:cNvCxnSpPr>
            <a:cxnSpLocks/>
          </p:cNvCxnSpPr>
          <p:nvPr/>
        </p:nvCxnSpPr>
        <p:spPr>
          <a:xfrm flipV="1">
            <a:off x="8102275" y="5222156"/>
            <a:ext cx="7295" cy="734155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165BFA0-B014-4547-B437-178339E539A4}"/>
              </a:ext>
            </a:extLst>
          </p:cNvPr>
          <p:cNvSpPr/>
          <p:nvPr/>
        </p:nvSpPr>
        <p:spPr>
          <a:xfrm>
            <a:off x="2354454" y="6441477"/>
            <a:ext cx="6729223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DataNodes</a:t>
            </a:r>
            <a:endParaRPr lang="ko-KR" altLang="en-US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86F7A4D-9EE5-42DC-914E-0C9A392F2393}"/>
              </a:ext>
            </a:extLst>
          </p:cNvPr>
          <p:cNvSpPr/>
          <p:nvPr/>
        </p:nvSpPr>
        <p:spPr>
          <a:xfrm>
            <a:off x="6029634" y="2171890"/>
            <a:ext cx="173099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prstClr val="white">
                    <a:lumMod val="50000"/>
                  </a:prstClr>
                </a:solidFill>
              </a:rPr>
              <a:t>Blocksize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: 128MB</a:t>
            </a:r>
            <a:endParaRPr lang="ko-KR" altLang="en-US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DEF0EF9-2D1F-4EE5-93F6-ACE138B9FA61}"/>
              </a:ext>
            </a:extLst>
          </p:cNvPr>
          <p:cNvSpPr/>
          <p:nvPr/>
        </p:nvSpPr>
        <p:spPr>
          <a:xfrm>
            <a:off x="8347125" y="1176164"/>
            <a:ext cx="3749968" cy="1647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총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벌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낭비 아닌가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?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6428175-B185-4EAB-8DD2-71C337AB4E1B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FD691BF3-485D-4504-9BB7-E6B1D56C9CD6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893F00D-C919-47BF-BD79-65C4BF5F3EE3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64AE25F9-970A-4B0A-9480-EED762828E67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185A340-377D-4EDD-83B3-5EC5EA95817A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F7EB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B50A058-8FB1-4535-8590-BE4BD6E74764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B6DC6F1-A3E1-4001-82DF-6C1FAA6454CF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FE49FE2-9A6F-46CE-8FE7-DB0401EAEEA6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556094E-A9AB-4984-8891-3E48B8F18125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52DE583D-EABD-4790-9AF6-4D7B98A779D4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72892F7-2786-415B-8913-56A0599822FC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21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16" grpId="0"/>
      <p:bldP spid="1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68736"/>
            <a:ext cx="945750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 </a:t>
            </a:r>
            <a:r>
              <a:rPr lang="en-US" altLang="ko-KR" sz="2400" b="1" i="1" kern="0" noProof="0" dirty="0">
                <a:solidFill>
                  <a:srgbClr val="545871"/>
                </a:solidFill>
              </a:rPr>
              <a:t>-</a:t>
            </a:r>
            <a:r>
              <a:rPr lang="en-US" altLang="ko-KR" sz="2400" b="1" i="1" kern="0" dirty="0">
                <a:solidFill>
                  <a:srgbClr val="545871"/>
                </a:solidFill>
              </a:rPr>
              <a:t> EC(Erasure Coding)</a:t>
            </a:r>
            <a:endParaRPr kumimoji="0" lang="en-US" altLang="ko-KR" sz="2400" b="1" i="1" u="none" strike="noStrike" kern="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246EB5-AFAD-46AF-9354-39C22608FD2F}"/>
              </a:ext>
            </a:extLst>
          </p:cNvPr>
          <p:cNvSpPr/>
          <p:nvPr/>
        </p:nvSpPr>
        <p:spPr>
          <a:xfrm>
            <a:off x="1452132" y="1195688"/>
            <a:ext cx="10576544" cy="4140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Hadoop 3.0 New Feature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  <a:defRPr/>
            </a:pP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Reed-Solomon Algorithm</a:t>
            </a:r>
          </a:p>
          <a:p>
            <a:pPr marL="1028700" lvl="1" indent="-571500">
              <a:lnSpc>
                <a:spcPct val="150000"/>
              </a:lnSpc>
              <a:buFontTx/>
              <a:buChar char="-"/>
              <a:defRPr/>
            </a:pP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RS(3,2), RS(6,3), RS(10,4)</a:t>
            </a:r>
          </a:p>
          <a:p>
            <a:pPr marL="571500" lvl="0" indent="-571500">
              <a:lnSpc>
                <a:spcPct val="150000"/>
              </a:lnSpc>
              <a:buFontTx/>
              <a:buChar char="-"/>
              <a:defRPr/>
            </a:pP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Parity Block 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</a:rPr>
              <a:t>수 만큼 장애 시 복구 가능</a:t>
            </a:r>
            <a:endParaRPr lang="en-US" altLang="ko-KR" sz="3600" b="1" dirty="0">
              <a:solidFill>
                <a:prstClr val="white">
                  <a:lumMod val="50000"/>
                </a:prstClr>
              </a:solidFill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  <a:defRPr/>
            </a:pP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Disk Raid 5,6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</a:rPr>
              <a:t>과 흡사</a:t>
            </a:r>
            <a:endParaRPr lang="en-US" altLang="ko-KR" sz="3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85743C8-F9FA-4F89-BD1E-7CFC2FBF7F94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539283A-0AFD-4201-83D1-E685F7FE5A08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01BD01-FFF9-4D1F-B4F0-FDD1001FAEBB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D15B2B6-1303-4BAB-9878-4B6E58777F58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22A9DF-0611-448A-BD01-3380040D02D0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F7EB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3E507018-20ED-4B51-AAF9-EB26834B4DE4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2D51F51-F37D-41A6-AB1B-E827A80619F2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7C7EC94-A186-4A4E-9B1A-D1DE673A0811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56174BA-DDE8-4637-A77E-62A7EFA9C3B4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C468D12C-6995-4C1E-8926-565180151818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00535B-1E00-41AB-96D0-483A0105C68E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267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68736"/>
            <a:ext cx="945750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 - EC(Erasure Coding)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02D4382-874F-4A80-BC02-89A3A7EB7994}"/>
              </a:ext>
            </a:extLst>
          </p:cNvPr>
          <p:cNvSpPr/>
          <p:nvPr/>
        </p:nvSpPr>
        <p:spPr>
          <a:xfrm>
            <a:off x="2059146" y="1299414"/>
            <a:ext cx="3472293" cy="942961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384 MB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7F4EDE-A584-4C11-B561-1BB231957179}"/>
              </a:ext>
            </a:extLst>
          </p:cNvPr>
          <p:cNvSpPr/>
          <p:nvPr/>
        </p:nvSpPr>
        <p:spPr>
          <a:xfrm>
            <a:off x="1988026" y="2981405"/>
            <a:ext cx="1054213" cy="942961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MB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47BA5C-D4E5-4677-921D-35FE0137B290}"/>
              </a:ext>
            </a:extLst>
          </p:cNvPr>
          <p:cNvSpPr/>
          <p:nvPr/>
        </p:nvSpPr>
        <p:spPr>
          <a:xfrm>
            <a:off x="3197066" y="2981405"/>
            <a:ext cx="1054213" cy="942961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MB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97887D-8074-43CC-BAB5-316C968FD24F}"/>
              </a:ext>
            </a:extLst>
          </p:cNvPr>
          <p:cNvSpPr/>
          <p:nvPr/>
        </p:nvSpPr>
        <p:spPr>
          <a:xfrm>
            <a:off x="4406106" y="2981404"/>
            <a:ext cx="1054213" cy="942961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MB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078AA59-FEB9-443D-BD0A-294895C10E8B}"/>
              </a:ext>
            </a:extLst>
          </p:cNvPr>
          <p:cNvSpPr/>
          <p:nvPr/>
        </p:nvSpPr>
        <p:spPr>
          <a:xfrm rot="5400000">
            <a:off x="3416144" y="1898671"/>
            <a:ext cx="627100" cy="1415011"/>
          </a:xfrm>
          <a:prstGeom prst="rightArrow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7ED5722-98ED-48AD-9220-72AD95664D22}"/>
              </a:ext>
            </a:extLst>
          </p:cNvPr>
          <p:cNvSpPr/>
          <p:nvPr/>
        </p:nvSpPr>
        <p:spPr>
          <a:xfrm>
            <a:off x="4406106" y="2362820"/>
            <a:ext cx="173099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Blocksize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128MB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E30D2F-69C5-41F8-BA99-0CEA39CDF0E3}"/>
              </a:ext>
            </a:extLst>
          </p:cNvPr>
          <p:cNvSpPr/>
          <p:nvPr/>
        </p:nvSpPr>
        <p:spPr>
          <a:xfrm>
            <a:off x="6137103" y="2957519"/>
            <a:ext cx="1054213" cy="942961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MB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Parity1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2E896FA-10F3-4551-AB7F-6414FF4A55B7}"/>
              </a:ext>
            </a:extLst>
          </p:cNvPr>
          <p:cNvSpPr/>
          <p:nvPr/>
        </p:nvSpPr>
        <p:spPr>
          <a:xfrm>
            <a:off x="7346143" y="2957518"/>
            <a:ext cx="1054213" cy="942961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MB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545871"/>
                </a:solidFill>
              </a:rPr>
              <a:t>Parity2</a:t>
            </a:r>
            <a:endParaRPr lang="ko-KR" altLang="en-US" dirty="0">
              <a:solidFill>
                <a:srgbClr val="54587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2B61677-1C69-4E77-BC0F-F3D0C40BE411}"/>
              </a:ext>
            </a:extLst>
          </p:cNvPr>
          <p:cNvSpPr/>
          <p:nvPr/>
        </p:nvSpPr>
        <p:spPr>
          <a:xfrm>
            <a:off x="1988026" y="4179876"/>
            <a:ext cx="6412330" cy="942961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1024 MB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D52AC9-479D-439E-A4C0-8B5D7FDFC777}"/>
              </a:ext>
            </a:extLst>
          </p:cNvPr>
          <p:cNvSpPr/>
          <p:nvPr/>
        </p:nvSpPr>
        <p:spPr>
          <a:xfrm>
            <a:off x="2059146" y="5827830"/>
            <a:ext cx="1054213" cy="942961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MB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C3B7A0-DB72-4A9C-BFC9-12926B770EA2}"/>
              </a:ext>
            </a:extLst>
          </p:cNvPr>
          <p:cNvSpPr/>
          <p:nvPr/>
        </p:nvSpPr>
        <p:spPr>
          <a:xfrm>
            <a:off x="3268186" y="5827830"/>
            <a:ext cx="1054213" cy="942961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MB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04CCDF9-5EA8-4765-BD70-6EBC2E2498F5}"/>
              </a:ext>
            </a:extLst>
          </p:cNvPr>
          <p:cNvSpPr/>
          <p:nvPr/>
        </p:nvSpPr>
        <p:spPr>
          <a:xfrm>
            <a:off x="4477226" y="5827829"/>
            <a:ext cx="1054213" cy="942961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MB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0081C8A6-6AD3-4405-89F7-2C2CEE1D677A}"/>
              </a:ext>
            </a:extLst>
          </p:cNvPr>
          <p:cNvSpPr/>
          <p:nvPr/>
        </p:nvSpPr>
        <p:spPr>
          <a:xfrm rot="5400000">
            <a:off x="3487264" y="4782829"/>
            <a:ext cx="627100" cy="1415011"/>
          </a:xfrm>
          <a:prstGeom prst="rightArrow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4B04AD-2597-4B19-AC2B-E3D0CB019B0D}"/>
              </a:ext>
            </a:extLst>
          </p:cNvPr>
          <p:cNvSpPr/>
          <p:nvPr/>
        </p:nvSpPr>
        <p:spPr>
          <a:xfrm>
            <a:off x="4477226" y="5246978"/>
            <a:ext cx="173099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Blocksize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128MB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08D197-F4EB-4384-A832-FDB5F0FF247D}"/>
              </a:ext>
            </a:extLst>
          </p:cNvPr>
          <p:cNvSpPr/>
          <p:nvPr/>
        </p:nvSpPr>
        <p:spPr>
          <a:xfrm>
            <a:off x="7472095" y="5827829"/>
            <a:ext cx="1054213" cy="942961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MB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Parity1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793C22E-F756-4E91-980B-43C8A7E10EB3}"/>
              </a:ext>
            </a:extLst>
          </p:cNvPr>
          <p:cNvSpPr/>
          <p:nvPr/>
        </p:nvSpPr>
        <p:spPr>
          <a:xfrm>
            <a:off x="8681135" y="5827828"/>
            <a:ext cx="1054213" cy="942961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MB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545871"/>
                </a:solidFill>
              </a:rPr>
              <a:t>Parity2</a:t>
            </a:r>
            <a:endParaRPr lang="ko-KR" altLang="en-US" dirty="0">
              <a:solidFill>
                <a:srgbClr val="54587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D9668E9-6CBA-47A1-89ED-934E50159DDE}"/>
              </a:ext>
            </a:extLst>
          </p:cNvPr>
          <p:cNvSpPr/>
          <p:nvPr/>
        </p:nvSpPr>
        <p:spPr>
          <a:xfrm>
            <a:off x="9890175" y="5803886"/>
            <a:ext cx="1054213" cy="942961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MB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Parity3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128CC3A-7323-46B4-8897-308B3670CED9}"/>
              </a:ext>
            </a:extLst>
          </p:cNvPr>
          <p:cNvSpPr/>
          <p:nvPr/>
        </p:nvSpPr>
        <p:spPr>
          <a:xfrm>
            <a:off x="11099215" y="5803885"/>
            <a:ext cx="1054213" cy="942961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MB</a:t>
            </a:r>
          </a:p>
          <a:p>
            <a:pPr algn="ctr">
              <a:defRPr/>
            </a:pPr>
            <a:r>
              <a:rPr lang="en-US" altLang="ko-KR" dirty="0">
                <a:solidFill>
                  <a:srgbClr val="545871"/>
                </a:solidFill>
              </a:rPr>
              <a:t>Parity4</a:t>
            </a:r>
            <a:endParaRPr lang="ko-KR" altLang="en-US" dirty="0">
              <a:solidFill>
                <a:srgbClr val="54587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0B3CCE8-7C3E-4382-BCC4-2EA706B45E70}"/>
              </a:ext>
            </a:extLst>
          </p:cNvPr>
          <p:cNvSpPr/>
          <p:nvPr/>
        </p:nvSpPr>
        <p:spPr>
          <a:xfrm>
            <a:off x="5586271" y="6085936"/>
            <a:ext cx="357329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…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84410BE5-A77E-4A5A-9E08-B3C29290F2D3}"/>
              </a:ext>
            </a:extLst>
          </p:cNvPr>
          <p:cNvSpPr/>
          <p:nvPr/>
        </p:nvSpPr>
        <p:spPr>
          <a:xfrm>
            <a:off x="5958159" y="5827828"/>
            <a:ext cx="1054213" cy="942961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MB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F1D99A8-89E2-4D8A-9FAD-1DFECFD5D555}"/>
              </a:ext>
            </a:extLst>
          </p:cNvPr>
          <p:cNvSpPr/>
          <p:nvPr/>
        </p:nvSpPr>
        <p:spPr>
          <a:xfrm>
            <a:off x="8686284" y="3123929"/>
            <a:ext cx="3143994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0.67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 추가 공간 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RS(3,2):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Blocks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장애처리 가능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D99248A-6C54-448E-87A0-EAE876D239D4}"/>
              </a:ext>
            </a:extLst>
          </p:cNvPr>
          <p:cNvSpPr/>
          <p:nvPr/>
        </p:nvSpPr>
        <p:spPr>
          <a:xfrm>
            <a:off x="8686284" y="4427583"/>
            <a:ext cx="2977396" cy="102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0.4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 추가 공간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RS(10,4): 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4 Blocks</a:t>
            </a: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 장애처리 가능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0975C53-99ED-4A6A-A428-FD3ED09E1D96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28236EE-961B-46F4-838D-6CC5DA0BE0E5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614DA00-1C50-42B0-A5F8-90CA1E669468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4AC4972-B5A1-427D-91F0-2BACA82236B8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2212EE1-490B-4D8F-B258-1529DABEE931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F7EB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C3E53217-1027-484F-B7BB-778098CA14ED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1599A2-00FF-4F13-B33A-FBC50E1FFF5E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5B5B0E9-EDA7-4F64-A0C9-4A06015ABE7B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A40DA3F-AC14-430E-B2B5-7EAA8010A18B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43E36FAB-2B17-4A81-A392-F25FBF58CAE6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5E06FE6-445F-4233-B1DB-D5062BFCEC65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565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/>
      <p:bldP spid="57" grpId="0" animBg="1"/>
      <p:bldP spid="59" grpId="0"/>
      <p:bldP spid="6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림 60">
            <a:extLst>
              <a:ext uri="{FF2B5EF4-FFF2-40B4-BE49-F238E27FC236}">
                <a16:creationId xmlns:a16="http://schemas.microsoft.com/office/drawing/2014/main" id="{E0094D0E-0692-409B-9704-264A0D567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907" y="1345907"/>
            <a:ext cx="933450" cy="8286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68736"/>
            <a:ext cx="803405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r>
              <a:rPr lang="en-US" altLang="ko-KR" sz="2400" b="1" i="1" kern="0" dirty="0">
                <a:solidFill>
                  <a:srgbClr val="545871"/>
                </a:solidFill>
                <a:latin typeface="맑은 고딕" panose="020F0502020204030204"/>
                <a:ea typeface="맑은 고딕" panose="020B0503020000020004" pitchFamily="50" charset="-127"/>
              </a:rPr>
              <a:t> -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2400" b="1" i="1" kern="0" noProof="0" dirty="0">
                <a:solidFill>
                  <a:srgbClr val="545871"/>
                </a:solidFill>
                <a:latin typeface="맑은 고딕" panose="020F0502020204030204"/>
                <a:ea typeface="맑은 고딕" panose="020B0503020000020004" pitchFamily="50" charset="-127"/>
              </a:rPr>
              <a:t>Write Operation(Deep Dive)</a:t>
            </a:r>
            <a:endParaRPr kumimoji="0" lang="en-US" altLang="ko-KR" sz="2400" b="1" i="1" u="none" strike="noStrike" kern="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3814FF4-3C4E-45D2-AD24-9B1873E4DEC2}"/>
              </a:ext>
            </a:extLst>
          </p:cNvPr>
          <p:cNvSpPr/>
          <p:nvPr/>
        </p:nvSpPr>
        <p:spPr>
          <a:xfrm>
            <a:off x="2194025" y="2408879"/>
            <a:ext cx="976184" cy="942961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150 MB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A55898-8753-4512-8468-1B515ED31E12}"/>
              </a:ext>
            </a:extLst>
          </p:cNvPr>
          <p:cNvSpPr/>
          <p:nvPr/>
        </p:nvSpPr>
        <p:spPr>
          <a:xfrm>
            <a:off x="2296320" y="2061939"/>
            <a:ext cx="976183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CLIENT</a:t>
            </a:r>
            <a:endParaRPr lang="ko-KR" altLang="en-US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FBE6E7-693E-439C-A639-AF760EF90653}"/>
              </a:ext>
            </a:extLst>
          </p:cNvPr>
          <p:cNvSpPr/>
          <p:nvPr/>
        </p:nvSpPr>
        <p:spPr>
          <a:xfrm>
            <a:off x="1757080" y="3927977"/>
            <a:ext cx="976184" cy="651827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128 MB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6D9702-72AA-427C-B51F-FA30EEFA33A5}"/>
              </a:ext>
            </a:extLst>
          </p:cNvPr>
          <p:cNvSpPr/>
          <p:nvPr/>
        </p:nvSpPr>
        <p:spPr>
          <a:xfrm>
            <a:off x="2939125" y="3927978"/>
            <a:ext cx="976184" cy="393954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22 MB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A4A81FB-8CA6-426D-91D9-5B3192616833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 flipH="1">
            <a:off x="2245172" y="3351840"/>
            <a:ext cx="436945" cy="576137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7B36437-47E2-4BF7-985E-EC9ED8BF0721}"/>
              </a:ext>
            </a:extLst>
          </p:cNvPr>
          <p:cNvCxnSpPr>
            <a:stCxn id="29" idx="2"/>
            <a:endCxn id="32" idx="0"/>
          </p:cNvCxnSpPr>
          <p:nvPr/>
        </p:nvCxnSpPr>
        <p:spPr>
          <a:xfrm>
            <a:off x="2682117" y="3351840"/>
            <a:ext cx="745100" cy="576138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C5C6543-2E46-434B-B94A-C68F78E8548F}"/>
              </a:ext>
            </a:extLst>
          </p:cNvPr>
          <p:cNvSpPr/>
          <p:nvPr/>
        </p:nvSpPr>
        <p:spPr>
          <a:xfrm>
            <a:off x="4849539" y="3962699"/>
            <a:ext cx="1264735" cy="2372974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2A0489AC-2825-4AF1-9DED-2F3DFBA52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314" y="4041817"/>
            <a:ext cx="750355" cy="72112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3B973888-6B99-4AC8-AA02-8494EA4DC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313" y="4762938"/>
            <a:ext cx="750355" cy="72112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8AFE41D-B121-4912-9BFA-7F2880A3A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312" y="5484059"/>
            <a:ext cx="750355" cy="72112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E4DDF9-6E2F-4147-AAFC-9BCDC227FFE9}"/>
              </a:ext>
            </a:extLst>
          </p:cNvPr>
          <p:cNvSpPr/>
          <p:nvPr/>
        </p:nvSpPr>
        <p:spPr>
          <a:xfrm>
            <a:off x="6671035" y="3962699"/>
            <a:ext cx="1264735" cy="2372974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A433EBA-DD66-4EC5-9E97-67ED4263B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810" y="4041817"/>
            <a:ext cx="750355" cy="72112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E06A25C-1AE9-45EA-B884-9B8EFA2F2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809" y="4762938"/>
            <a:ext cx="750355" cy="72112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9C93592-78AD-453F-A00D-E6894731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808" y="5484059"/>
            <a:ext cx="750355" cy="721121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2AAB7B-B92B-4084-9CBD-72043BAF78B6}"/>
              </a:ext>
            </a:extLst>
          </p:cNvPr>
          <p:cNvSpPr/>
          <p:nvPr/>
        </p:nvSpPr>
        <p:spPr>
          <a:xfrm>
            <a:off x="8492531" y="3962699"/>
            <a:ext cx="1264735" cy="2372974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17326752-D4F5-47FB-A49C-F9A40052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306" y="4041817"/>
            <a:ext cx="750355" cy="72112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1003D781-BE0D-4315-9CF5-0C6107E9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305" y="4762938"/>
            <a:ext cx="750355" cy="72112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2B20205-7A11-4393-A210-9D9644408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304" y="5484059"/>
            <a:ext cx="750355" cy="721121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5DDE6F3B-6722-4DCB-BD66-E05081826E16}"/>
              </a:ext>
            </a:extLst>
          </p:cNvPr>
          <p:cNvSpPr/>
          <p:nvPr/>
        </p:nvSpPr>
        <p:spPr>
          <a:xfrm>
            <a:off x="10314027" y="3962699"/>
            <a:ext cx="1264735" cy="2372974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80269EE-B35D-4E1B-949E-2C8D1A248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802" y="4041817"/>
            <a:ext cx="750355" cy="72112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23C889A1-4022-43FE-8786-59D0BD38F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801" y="4762938"/>
            <a:ext cx="750355" cy="721121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7467970E-7BD5-409D-B0F3-3AD7267AB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800" y="5484059"/>
            <a:ext cx="750355" cy="721121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50E408B-6F5F-42A7-989F-8AD9E12EF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985" y="1310769"/>
            <a:ext cx="750355" cy="721121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2FE73EB-7E47-4FED-8E71-BCD43DE053F9}"/>
              </a:ext>
            </a:extLst>
          </p:cNvPr>
          <p:cNvCxnSpPr>
            <a:cxnSpLocks/>
          </p:cNvCxnSpPr>
          <p:nvPr/>
        </p:nvCxnSpPr>
        <p:spPr>
          <a:xfrm flipV="1">
            <a:off x="3071737" y="1498810"/>
            <a:ext cx="4229248" cy="10032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75737FB-1D42-4B42-B563-D940A098CF0F}"/>
              </a:ext>
            </a:extLst>
          </p:cNvPr>
          <p:cNvSpPr/>
          <p:nvPr/>
        </p:nvSpPr>
        <p:spPr>
          <a:xfrm>
            <a:off x="7064502" y="2015866"/>
            <a:ext cx="142802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NameNode</a:t>
            </a:r>
            <a:endParaRPr lang="ko-KR" altLang="en-US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11E730D-0C00-46E4-847B-714F4FB5F95D}"/>
              </a:ext>
            </a:extLst>
          </p:cNvPr>
          <p:cNvCxnSpPr>
            <a:cxnSpLocks/>
          </p:cNvCxnSpPr>
          <p:nvPr/>
        </p:nvCxnSpPr>
        <p:spPr>
          <a:xfrm flipH="1">
            <a:off x="3054667" y="1648149"/>
            <a:ext cx="4181922" cy="33546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47BE0AE-2518-4937-A562-0BE8540D7621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733264" y="4253891"/>
            <a:ext cx="2746225" cy="1590728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D3CF767-2FAE-4360-BCCA-10CA0FC03DC9}"/>
              </a:ext>
            </a:extLst>
          </p:cNvPr>
          <p:cNvCxnSpPr>
            <a:cxnSpLocks/>
          </p:cNvCxnSpPr>
          <p:nvPr/>
        </p:nvCxnSpPr>
        <p:spPr>
          <a:xfrm flipV="1">
            <a:off x="5479489" y="5791883"/>
            <a:ext cx="1821496" cy="51409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7EF27FE-3659-47B2-8A88-65E2345A2895}"/>
              </a:ext>
            </a:extLst>
          </p:cNvPr>
          <p:cNvCxnSpPr>
            <a:cxnSpLocks/>
          </p:cNvCxnSpPr>
          <p:nvPr/>
        </p:nvCxnSpPr>
        <p:spPr>
          <a:xfrm flipV="1">
            <a:off x="7300985" y="5070762"/>
            <a:ext cx="2417" cy="739857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EFD7E34-4AB6-4E7F-8A9D-2A3E6717628A}"/>
              </a:ext>
            </a:extLst>
          </p:cNvPr>
          <p:cNvCxnSpPr>
            <a:cxnSpLocks/>
          </p:cNvCxnSpPr>
          <p:nvPr/>
        </p:nvCxnSpPr>
        <p:spPr>
          <a:xfrm flipH="1" flipV="1">
            <a:off x="3170210" y="2314270"/>
            <a:ext cx="2224750" cy="3496349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6D566F4-DEE2-4868-AB2B-2B1AA0C60791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3915309" y="4124955"/>
            <a:ext cx="5205963" cy="274569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F798C7A-B53B-4CBB-84A4-28E77FA0AB14}"/>
              </a:ext>
            </a:extLst>
          </p:cNvPr>
          <p:cNvCxnSpPr>
            <a:cxnSpLocks/>
          </p:cNvCxnSpPr>
          <p:nvPr/>
        </p:nvCxnSpPr>
        <p:spPr>
          <a:xfrm>
            <a:off x="9121272" y="4428083"/>
            <a:ext cx="1822705" cy="657407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F41E7682-9EA7-42DB-8E28-F9C46A4114B0}"/>
              </a:ext>
            </a:extLst>
          </p:cNvPr>
          <p:cNvCxnSpPr>
            <a:cxnSpLocks/>
          </p:cNvCxnSpPr>
          <p:nvPr/>
        </p:nvCxnSpPr>
        <p:spPr>
          <a:xfrm flipV="1">
            <a:off x="10943977" y="4336695"/>
            <a:ext cx="0" cy="730155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C56AA0D7-E301-4571-A542-B06CCF52E2F7}"/>
              </a:ext>
            </a:extLst>
          </p:cNvPr>
          <p:cNvCxnSpPr>
            <a:cxnSpLocks/>
          </p:cNvCxnSpPr>
          <p:nvPr/>
        </p:nvCxnSpPr>
        <p:spPr>
          <a:xfrm flipH="1" flipV="1">
            <a:off x="3221349" y="2298670"/>
            <a:ext cx="5775751" cy="2047009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D06B9AA-1E67-4CC9-AE25-60D9DA14847E}"/>
              </a:ext>
            </a:extLst>
          </p:cNvPr>
          <p:cNvSpPr/>
          <p:nvPr/>
        </p:nvSpPr>
        <p:spPr>
          <a:xfrm>
            <a:off x="3251154" y="1138708"/>
            <a:ext cx="26416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이 파일 어디에 저장을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?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CA85780-36DE-45A8-9482-6CDB6F722FDF}"/>
              </a:ext>
            </a:extLst>
          </p:cNvPr>
          <p:cNvSpPr/>
          <p:nvPr/>
        </p:nvSpPr>
        <p:spPr>
          <a:xfrm>
            <a:off x="3587178" y="1676319"/>
            <a:ext cx="308385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여기다 저장해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(Data Nodes)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D31AA32-3B65-4F07-B1E1-C23A7995ACEC}"/>
              </a:ext>
            </a:extLst>
          </p:cNvPr>
          <p:cNvSpPr/>
          <p:nvPr/>
        </p:nvSpPr>
        <p:spPr>
          <a:xfrm>
            <a:off x="4849539" y="6308067"/>
            <a:ext cx="6729223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DataNodes</a:t>
            </a:r>
            <a:endParaRPr lang="ko-KR" altLang="en-US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EE92FCC-0A55-4646-ABB7-55EEBD01DA1F}"/>
              </a:ext>
            </a:extLst>
          </p:cNvPr>
          <p:cNvSpPr/>
          <p:nvPr/>
        </p:nvSpPr>
        <p:spPr>
          <a:xfrm rot="19130921">
            <a:off x="3826806" y="3426809"/>
            <a:ext cx="8265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ACK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A42E8BA-8008-4DC3-A419-113351A964D9}"/>
              </a:ext>
            </a:extLst>
          </p:cNvPr>
          <p:cNvSpPr/>
          <p:nvPr/>
        </p:nvSpPr>
        <p:spPr>
          <a:xfrm rot="1167365">
            <a:off x="5695953" y="2954734"/>
            <a:ext cx="8265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ACK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41DAF82-FD57-444F-B6A5-AA68C4FD7AFF}"/>
              </a:ext>
            </a:extLst>
          </p:cNvPr>
          <p:cNvSpPr/>
          <p:nvPr/>
        </p:nvSpPr>
        <p:spPr>
          <a:xfrm>
            <a:off x="3222337" y="2781320"/>
            <a:ext cx="173099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prstClr val="white">
                    <a:lumMod val="50000"/>
                  </a:prstClr>
                </a:solidFill>
              </a:rPr>
              <a:t>Blocksize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: 128MB</a:t>
            </a:r>
            <a:endParaRPr lang="ko-KR" altLang="en-US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E01E620-8E0C-4DCC-B2CA-D112F8D67325}"/>
              </a:ext>
            </a:extLst>
          </p:cNvPr>
          <p:cNvSpPr/>
          <p:nvPr/>
        </p:nvSpPr>
        <p:spPr>
          <a:xfrm>
            <a:off x="1757079" y="4520676"/>
            <a:ext cx="96585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block1</a:t>
            </a:r>
            <a:endParaRPr lang="ko-KR" altLang="en-US" sz="14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6E153C9-33DA-4905-AD98-C07E78D49B96}"/>
              </a:ext>
            </a:extLst>
          </p:cNvPr>
          <p:cNvSpPr/>
          <p:nvPr/>
        </p:nvSpPr>
        <p:spPr>
          <a:xfrm>
            <a:off x="2939124" y="4220260"/>
            <a:ext cx="97618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block2</a:t>
            </a:r>
            <a:endParaRPr lang="ko-KR" altLang="en-US" sz="14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E19F86C-DD59-49EE-B8BA-F10FE1C9C63E}"/>
              </a:ext>
            </a:extLst>
          </p:cNvPr>
          <p:cNvCxnSpPr>
            <a:cxnSpLocks/>
          </p:cNvCxnSpPr>
          <p:nvPr/>
        </p:nvCxnSpPr>
        <p:spPr>
          <a:xfrm>
            <a:off x="7443225" y="5066850"/>
            <a:ext cx="0" cy="739001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9F027F49-C0A6-41B7-8EB9-CCC15A9B4188}"/>
              </a:ext>
            </a:extLst>
          </p:cNvPr>
          <p:cNvSpPr/>
          <p:nvPr/>
        </p:nvSpPr>
        <p:spPr>
          <a:xfrm>
            <a:off x="7128002" y="5205611"/>
            <a:ext cx="8265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ACK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6DA44BC-08DD-4771-9EAA-9B7636766EF3}"/>
              </a:ext>
            </a:extLst>
          </p:cNvPr>
          <p:cNvCxnSpPr>
            <a:cxnSpLocks/>
          </p:cNvCxnSpPr>
          <p:nvPr/>
        </p:nvCxnSpPr>
        <p:spPr>
          <a:xfrm flipH="1">
            <a:off x="5370797" y="5901843"/>
            <a:ext cx="1865792" cy="77625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6D00EA-B13B-44FB-85A6-96563D20D49E}"/>
              </a:ext>
            </a:extLst>
          </p:cNvPr>
          <p:cNvSpPr/>
          <p:nvPr/>
        </p:nvSpPr>
        <p:spPr>
          <a:xfrm>
            <a:off x="5920790" y="5864986"/>
            <a:ext cx="8265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ACK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9A6C8308-1D26-4274-92A2-6C61B58948C6}"/>
              </a:ext>
            </a:extLst>
          </p:cNvPr>
          <p:cNvCxnSpPr>
            <a:cxnSpLocks/>
          </p:cNvCxnSpPr>
          <p:nvPr/>
        </p:nvCxnSpPr>
        <p:spPr>
          <a:xfrm>
            <a:off x="11106537" y="4428083"/>
            <a:ext cx="0" cy="657407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8943611-9364-4140-9873-219A6D96131A}"/>
              </a:ext>
            </a:extLst>
          </p:cNvPr>
          <p:cNvSpPr/>
          <p:nvPr/>
        </p:nvSpPr>
        <p:spPr>
          <a:xfrm>
            <a:off x="10785480" y="4524552"/>
            <a:ext cx="8265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ACK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AE222E6-47F5-4EF8-88AF-EBFD4DBF5697}"/>
              </a:ext>
            </a:extLst>
          </p:cNvPr>
          <p:cNvCxnSpPr>
            <a:cxnSpLocks/>
          </p:cNvCxnSpPr>
          <p:nvPr/>
        </p:nvCxnSpPr>
        <p:spPr>
          <a:xfrm flipH="1" flipV="1">
            <a:off x="9155597" y="4390291"/>
            <a:ext cx="1665181" cy="556370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5D4FB50-4BD0-42E7-B1C0-D4B9AA797782}"/>
              </a:ext>
            </a:extLst>
          </p:cNvPr>
          <p:cNvSpPr/>
          <p:nvPr/>
        </p:nvSpPr>
        <p:spPr>
          <a:xfrm>
            <a:off x="9454225" y="4333734"/>
            <a:ext cx="82654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ACK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41B8084-0CD1-4FCD-9F82-240E05DDD61D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0EC1EA33-98A2-42DD-8DB4-A364DD518C2B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7747727-74D5-4370-9727-61546BFE56A6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76AA449C-350C-4896-9F17-17C7D4C18203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023BF5F-B48B-42C5-BF3B-A27DDCD490CC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F7EB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E7D1BEFC-CE9A-4C46-9978-2AA9C34E588D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20D6C5C-49D4-4650-A011-59E82BF6DCDB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45BB311-7605-4CB5-BE31-4AAD539A6CF8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555B4D4-3940-44E1-A4B2-35958FC225D3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4B0737F-CAD7-4B45-A87D-F006D1BB7E8D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화살표: 오른쪽 98">
            <a:extLst>
              <a:ext uri="{FF2B5EF4-FFF2-40B4-BE49-F238E27FC236}">
                <a16:creationId xmlns:a16="http://schemas.microsoft.com/office/drawing/2014/main" id="{931EE59E-B723-4313-AE55-E4C9CFBB3BBB}"/>
              </a:ext>
            </a:extLst>
          </p:cNvPr>
          <p:cNvSpPr/>
          <p:nvPr/>
        </p:nvSpPr>
        <p:spPr>
          <a:xfrm rot="13928798">
            <a:off x="7869264" y="1985291"/>
            <a:ext cx="1986880" cy="1415011"/>
          </a:xfrm>
          <a:prstGeom prst="rightArrow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81841B3-33A9-488A-88EB-FFEB7F634943}"/>
              </a:ext>
            </a:extLst>
          </p:cNvPr>
          <p:cNvSpPr/>
          <p:nvPr/>
        </p:nvSpPr>
        <p:spPr>
          <a:xfrm>
            <a:off x="8780041" y="3596964"/>
            <a:ext cx="320240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NameNode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무슨 역할을 할까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FF03040-BAD1-469C-BE56-C46966B6B723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6" name="화살표: 오른쪽 75">
            <a:extLst>
              <a:ext uri="{FF2B5EF4-FFF2-40B4-BE49-F238E27FC236}">
                <a16:creationId xmlns:a16="http://schemas.microsoft.com/office/drawing/2014/main" id="{6BCCC7C3-03DA-4043-AA5B-2B1D48598198}"/>
              </a:ext>
            </a:extLst>
          </p:cNvPr>
          <p:cNvSpPr/>
          <p:nvPr/>
        </p:nvSpPr>
        <p:spPr>
          <a:xfrm>
            <a:off x="4188728" y="905946"/>
            <a:ext cx="1986880" cy="1415011"/>
          </a:xfrm>
          <a:prstGeom prst="rightArrow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116122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77" grpId="0"/>
      <p:bldP spid="78" grpId="0"/>
      <p:bldP spid="80" grpId="0"/>
      <p:bldP spid="82" grpId="0"/>
      <p:bldP spid="84" grpId="0"/>
      <p:bldP spid="85" grpId="0"/>
      <p:bldP spid="70" grpId="0"/>
      <p:bldP spid="73" grpId="0"/>
      <p:bldP spid="81" grpId="0"/>
      <p:bldP spid="87" grpId="0"/>
      <p:bldP spid="99" grpId="0" animBg="1"/>
      <p:bldP spid="100" grpId="0"/>
      <p:bldP spid="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68736"/>
            <a:ext cx="803405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 - </a:t>
            </a:r>
            <a:r>
              <a:rPr kumimoji="0" lang="en-US" altLang="ko-K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NameNode</a:t>
            </a:r>
            <a:endParaRPr kumimoji="0" lang="en-US" altLang="ko-KR" sz="2400" b="1" i="1" u="none" strike="noStrike" kern="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246EB5-AFAD-46AF-9354-39C22608FD2F}"/>
              </a:ext>
            </a:extLst>
          </p:cNvPr>
          <p:cNvSpPr/>
          <p:nvPr/>
        </p:nvSpPr>
        <p:spPr>
          <a:xfrm>
            <a:off x="1452132" y="1195688"/>
            <a:ext cx="10576544" cy="386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</a:rPr>
              <a:t>각 파일의 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Meta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</a:rPr>
              <a:t>를 메모리에서 관리</a:t>
            </a:r>
            <a:endParaRPr lang="en-US" altLang="ko-KR" sz="3600" b="1" dirty="0">
              <a:solidFill>
                <a:prstClr val="white">
                  <a:lumMod val="50000"/>
                </a:prstClr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Hadoop 2.0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Active Standby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HA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</a:rPr>
              <a:t> 구성</a:t>
            </a:r>
            <a:endParaRPr lang="en-US" altLang="ko-KR" sz="3600" b="1" dirty="0">
              <a:solidFill>
                <a:prstClr val="white">
                  <a:lumMod val="50000"/>
                </a:prstClr>
              </a:solidFill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Hadoop 3.0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</a:rPr>
              <a:t> 부터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Standby 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</a:rPr>
              <a:t>여러 대 구성 가능</a:t>
            </a:r>
            <a:endParaRPr lang="en-US" altLang="ko-KR" sz="2400" b="1" dirty="0">
              <a:solidFill>
                <a:prstClr val="white">
                  <a:lumMod val="50000"/>
                </a:prstClr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 err="1">
                <a:solidFill>
                  <a:prstClr val="white">
                    <a:lumMod val="50000"/>
                  </a:prstClr>
                </a:solidFill>
              </a:rPr>
              <a:t>FsImage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en-US" altLang="ko-KR" sz="3600" b="1" dirty="0" err="1">
                <a:solidFill>
                  <a:prstClr val="white">
                    <a:lumMod val="50000"/>
                  </a:prstClr>
                </a:solidFill>
              </a:rPr>
              <a:t>Editlog</a:t>
            </a:r>
            <a:endParaRPr lang="en-US" altLang="ko-KR" sz="3600" b="1" dirty="0">
              <a:solidFill>
                <a:prstClr val="white">
                  <a:lumMod val="50000"/>
                </a:prstClr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</a:rPr>
              <a:t>작은 파일이 많은 경우 많은 메모리 소모</a:t>
            </a:r>
            <a:endParaRPr lang="en-US" altLang="ko-KR" sz="3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1535189-BD0E-4E4F-A76E-E4460E370881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A830E4E-C75A-43A5-A504-B5851533C7B6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F8778FC-9B82-44CF-8F81-700FEFD0D2D6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2F8B946-F2FE-4E0D-8734-13F839926A96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F098E4A-3717-4A72-A5FA-24F1A6A1CC64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F7EB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8580AAD-F6FA-44A9-AB84-6B95DFD52025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C90835D-ABD3-4ABA-BA20-2AE01D72E2F8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1C38618-3070-4C6F-A795-5FF7D785E8ED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B196681-44B5-4530-8D8C-22699BD50381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488D37B-3EC8-49CB-9B98-15DF92E58B2E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7503F9-C43F-4C31-96D5-7929A85E906C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150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3" y="68736"/>
            <a:ext cx="908043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r>
              <a:rPr lang="en-US" altLang="ko-KR" sz="2400" b="1" i="1" kern="0" dirty="0">
                <a:solidFill>
                  <a:srgbClr val="545871"/>
                </a:solidFill>
                <a:latin typeface="맑은 고딕" panose="020F0502020204030204"/>
                <a:ea typeface="맑은 고딕" panose="020B0503020000020004" pitchFamily="50" charset="-127"/>
              </a:rPr>
              <a:t> -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NameNode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en-US" altLang="ko-K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FsImage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EditLog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246EB5-AFAD-46AF-9354-39C22608FD2F}"/>
              </a:ext>
            </a:extLst>
          </p:cNvPr>
          <p:cNvSpPr/>
          <p:nvPr/>
        </p:nvSpPr>
        <p:spPr>
          <a:xfrm>
            <a:off x="1390004" y="1062977"/>
            <a:ext cx="10576544" cy="441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FsImage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: Meta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Data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File Snapshot</a:t>
            </a: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HDFS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파일위치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데이터 블록 이름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소유권 및 </a:t>
            </a:r>
            <a:r>
              <a:rPr lang="ko-KR" altLang="en-US" sz="2400" b="1" dirty="0" err="1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퍼미션</a:t>
            </a:r>
            <a:endParaRPr lang="en-US" altLang="ko-KR" sz="2400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풀백업과도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같다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EditLog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파일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변경내용 기록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600" b="1" dirty="0" err="1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FsImage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+ </a:t>
            </a:r>
            <a:r>
              <a:rPr lang="en-US" altLang="ko-KR" sz="3600" b="1" dirty="0" err="1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EditLog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       = New </a:t>
            </a:r>
            <a:r>
              <a:rPr lang="en-US" altLang="ko-KR" sz="3600" b="1" dirty="0" err="1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FsImage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(Checkpoint)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BC2AFE-53CE-4773-8DD9-132FB9CF4EBB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EB2F5103-88C2-48BC-9B00-EB103B17BBB2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D87A134-9B2E-41E6-AE67-4A5B4FF0F75C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0242A15E-BD2A-4036-B37C-AB0834777B2E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22E78C0-CD52-497B-A57A-E9E2CD5E6A7C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F7EB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D90A2F7-8408-41C9-A87A-1D6A5E85329B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55DE417-9CED-42A6-8DE0-BBEE71B4DD3A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D3FD2C9-E2FB-41A5-B642-E21C7B0ADD59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B47A05-7D30-44C5-BD6F-8B24E1F464C4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DF8C7EB-6473-4934-918F-CF85968C60C2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CAC7EA-7A8C-40B6-B5D3-6EC2341D39D7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921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3" y="68736"/>
            <a:ext cx="908043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r>
              <a:rPr lang="en-US" altLang="ko-KR" sz="2400" b="1" i="1" kern="0" dirty="0">
                <a:solidFill>
                  <a:srgbClr val="54587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Hadoop Booting Process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2F9F52-F78C-4E86-B468-752A2124CEA0}"/>
              </a:ext>
            </a:extLst>
          </p:cNvPr>
          <p:cNvSpPr/>
          <p:nvPr/>
        </p:nvSpPr>
        <p:spPr>
          <a:xfrm>
            <a:off x="3209275" y="3887009"/>
            <a:ext cx="1264735" cy="2372974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BDD2841C-51C3-4CF3-88DC-6183658CB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050" y="3966127"/>
            <a:ext cx="750355" cy="72112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5ECA872-19CE-4A6B-AF16-D5CA0BDC5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049" y="4687248"/>
            <a:ext cx="750355" cy="7211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8D9E08D-2436-47B8-91C6-F819B8B3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048" y="5408369"/>
            <a:ext cx="750355" cy="721121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D30434-EA03-4A6F-A0CF-2E880AB72DFA}"/>
              </a:ext>
            </a:extLst>
          </p:cNvPr>
          <p:cNvSpPr/>
          <p:nvPr/>
        </p:nvSpPr>
        <p:spPr>
          <a:xfrm>
            <a:off x="5030771" y="3887009"/>
            <a:ext cx="1264735" cy="2372974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56753D8-28D6-4C92-BAD7-228BEC8D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46" y="3966127"/>
            <a:ext cx="750355" cy="72112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029F39C-4341-49EE-9097-105DE5616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45" y="4687248"/>
            <a:ext cx="750355" cy="72112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2E9C9C0-4056-4686-8995-BAEC7990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544" y="5408369"/>
            <a:ext cx="750355" cy="72112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43FBD3A9-5D54-42F9-BA08-9683200D7969}"/>
              </a:ext>
            </a:extLst>
          </p:cNvPr>
          <p:cNvSpPr/>
          <p:nvPr/>
        </p:nvSpPr>
        <p:spPr>
          <a:xfrm>
            <a:off x="6852267" y="3887009"/>
            <a:ext cx="1264735" cy="2372974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2C5A062-2DFC-4F01-BD26-5FE176836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042" y="3966127"/>
            <a:ext cx="750355" cy="72112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781B4E1-689D-41F9-9030-6887176C8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041" y="4687248"/>
            <a:ext cx="750355" cy="72112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ACC8245-EDDC-4501-A175-9D9B6FA2B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040" y="5408369"/>
            <a:ext cx="750355" cy="721121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C43B972A-8E8E-4C50-B785-6276AB35BE78}"/>
              </a:ext>
            </a:extLst>
          </p:cNvPr>
          <p:cNvSpPr/>
          <p:nvPr/>
        </p:nvSpPr>
        <p:spPr>
          <a:xfrm>
            <a:off x="8673763" y="3887009"/>
            <a:ext cx="1264735" cy="2372974"/>
          </a:xfrm>
          <a:prstGeom prst="rect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1C10AF6-078D-4964-83E5-81BA1AAC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538" y="3966127"/>
            <a:ext cx="750355" cy="721121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9E0970B7-3965-4999-BB05-8E0FEBDF3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537" y="4687248"/>
            <a:ext cx="750355" cy="721121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2BDC2749-E986-4327-AA7F-E183F68DE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536" y="5408369"/>
            <a:ext cx="750355" cy="721121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5648F9E4-8D18-47A3-84EB-75ABE650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328" y="1577042"/>
            <a:ext cx="750355" cy="721121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DA7A60FC-8EAE-47C0-AED6-844556244EE7}"/>
              </a:ext>
            </a:extLst>
          </p:cNvPr>
          <p:cNvSpPr/>
          <p:nvPr/>
        </p:nvSpPr>
        <p:spPr>
          <a:xfrm>
            <a:off x="5683845" y="2282139"/>
            <a:ext cx="142802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NameNode</a:t>
            </a:r>
            <a:endParaRPr lang="ko-KR" altLang="en-US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339C64B-C033-47DC-9359-63A0CAD4D7B1}"/>
              </a:ext>
            </a:extLst>
          </p:cNvPr>
          <p:cNvSpPr/>
          <p:nvPr/>
        </p:nvSpPr>
        <p:spPr>
          <a:xfrm>
            <a:off x="3209275" y="6232377"/>
            <a:ext cx="6729223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DataNodes</a:t>
            </a:r>
            <a:endParaRPr lang="ko-KR" altLang="en-US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화살표: 왼쪽으로 구부러짐 1">
            <a:extLst>
              <a:ext uri="{FF2B5EF4-FFF2-40B4-BE49-F238E27FC236}">
                <a16:creationId xmlns:a16="http://schemas.microsoft.com/office/drawing/2014/main" id="{49DA56EE-A7E6-4423-8099-51E641476E71}"/>
              </a:ext>
            </a:extLst>
          </p:cNvPr>
          <p:cNvSpPr/>
          <p:nvPr/>
        </p:nvSpPr>
        <p:spPr>
          <a:xfrm>
            <a:off x="6975835" y="1782983"/>
            <a:ext cx="622169" cy="651827"/>
          </a:xfrm>
          <a:prstGeom prst="curvedLeftArrow">
            <a:avLst/>
          </a:prstGeom>
          <a:solidFill>
            <a:srgbClr val="888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B454622-975A-41D2-97C6-ED1719E1DB4D}"/>
              </a:ext>
            </a:extLst>
          </p:cNvPr>
          <p:cNvSpPr/>
          <p:nvPr/>
        </p:nvSpPr>
        <p:spPr>
          <a:xfrm>
            <a:off x="7598004" y="1782983"/>
            <a:ext cx="142802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FSImage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적용</a:t>
            </a:r>
          </a:p>
        </p:txBody>
      </p:sp>
      <p:sp>
        <p:nvSpPr>
          <p:cNvPr id="49" name="화살표: 왼쪽으로 구부러짐 48">
            <a:extLst>
              <a:ext uri="{FF2B5EF4-FFF2-40B4-BE49-F238E27FC236}">
                <a16:creationId xmlns:a16="http://schemas.microsoft.com/office/drawing/2014/main" id="{B6FC5E31-7137-4030-A763-311C93A034AF}"/>
              </a:ext>
            </a:extLst>
          </p:cNvPr>
          <p:cNvSpPr/>
          <p:nvPr/>
        </p:nvSpPr>
        <p:spPr>
          <a:xfrm rot="10800000">
            <a:off x="4956434" y="1733633"/>
            <a:ext cx="622169" cy="651827"/>
          </a:xfrm>
          <a:prstGeom prst="curvedLeftArrow">
            <a:avLst/>
          </a:prstGeom>
          <a:solidFill>
            <a:srgbClr val="888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AA0ACBA-5B05-4CA8-9D76-3FF04E885452}"/>
              </a:ext>
            </a:extLst>
          </p:cNvPr>
          <p:cNvSpPr/>
          <p:nvPr/>
        </p:nvSpPr>
        <p:spPr>
          <a:xfrm>
            <a:off x="3568656" y="1857255"/>
            <a:ext cx="142802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EditLog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적용</a:t>
            </a:r>
          </a:p>
        </p:txBody>
      </p:sp>
      <p:sp>
        <p:nvSpPr>
          <p:cNvPr id="51" name="화살표: 왼쪽으로 구부러짐 50">
            <a:extLst>
              <a:ext uri="{FF2B5EF4-FFF2-40B4-BE49-F238E27FC236}">
                <a16:creationId xmlns:a16="http://schemas.microsoft.com/office/drawing/2014/main" id="{3D06CE6C-4697-46FD-8272-AE8EB1D8B0B4}"/>
              </a:ext>
            </a:extLst>
          </p:cNvPr>
          <p:cNvSpPr/>
          <p:nvPr/>
        </p:nvSpPr>
        <p:spPr>
          <a:xfrm>
            <a:off x="6989437" y="1782983"/>
            <a:ext cx="622169" cy="651827"/>
          </a:xfrm>
          <a:prstGeom prst="curvedLeftArrow">
            <a:avLst/>
          </a:prstGeom>
          <a:solidFill>
            <a:srgbClr val="888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7A46817-2C1D-431E-BC16-82610C25D312}"/>
              </a:ext>
            </a:extLst>
          </p:cNvPr>
          <p:cNvSpPr/>
          <p:nvPr/>
        </p:nvSpPr>
        <p:spPr>
          <a:xfrm>
            <a:off x="7611605" y="1782983"/>
            <a:ext cx="3332620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새로운 </a:t>
            </a: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FsImage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로컬 저장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4EA0F77-FA86-423C-A09B-A4A5B9CC577E}"/>
              </a:ext>
            </a:extLst>
          </p:cNvPr>
          <p:cNvSpPr/>
          <p:nvPr/>
        </p:nvSpPr>
        <p:spPr>
          <a:xfrm>
            <a:off x="3353458" y="1845973"/>
            <a:ext cx="160508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err="1">
                <a:solidFill>
                  <a:prstClr val="black">
                    <a:lumMod val="65000"/>
                    <a:lumOff val="35000"/>
                  </a:prstClr>
                </a:solidFill>
              </a:rPr>
              <a:t>EditLog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비우기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C2D1FAF-F29C-4881-9DC3-069DB76F47A3}"/>
              </a:ext>
            </a:extLst>
          </p:cNvPr>
          <p:cNvCxnSpPr>
            <a:cxnSpLocks/>
          </p:cNvCxnSpPr>
          <p:nvPr/>
        </p:nvCxnSpPr>
        <p:spPr>
          <a:xfrm flipV="1">
            <a:off x="3839225" y="2825978"/>
            <a:ext cx="2423509" cy="1457832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C5603F5-EC22-47D0-AEB8-876B38BBEB69}"/>
              </a:ext>
            </a:extLst>
          </p:cNvPr>
          <p:cNvCxnSpPr>
            <a:cxnSpLocks/>
          </p:cNvCxnSpPr>
          <p:nvPr/>
        </p:nvCxnSpPr>
        <p:spPr>
          <a:xfrm flipV="1">
            <a:off x="3839225" y="2848907"/>
            <a:ext cx="2394128" cy="2156026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C1EF8C6-642B-4513-BE79-A6BF45EF1946}"/>
              </a:ext>
            </a:extLst>
          </p:cNvPr>
          <p:cNvCxnSpPr>
            <a:cxnSpLocks/>
          </p:cNvCxnSpPr>
          <p:nvPr/>
        </p:nvCxnSpPr>
        <p:spPr>
          <a:xfrm flipV="1">
            <a:off x="3853560" y="2828493"/>
            <a:ext cx="2394839" cy="2940437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77A265C-DB57-4A6E-843D-65F232EDF876}"/>
              </a:ext>
            </a:extLst>
          </p:cNvPr>
          <p:cNvCxnSpPr>
            <a:cxnSpLocks/>
          </p:cNvCxnSpPr>
          <p:nvPr/>
        </p:nvCxnSpPr>
        <p:spPr>
          <a:xfrm flipV="1">
            <a:off x="5660721" y="2828493"/>
            <a:ext cx="587679" cy="1418237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E9B3B3A-82D8-42A2-B30B-FDDBFF3520B4}"/>
              </a:ext>
            </a:extLst>
          </p:cNvPr>
          <p:cNvCxnSpPr>
            <a:cxnSpLocks/>
          </p:cNvCxnSpPr>
          <p:nvPr/>
        </p:nvCxnSpPr>
        <p:spPr>
          <a:xfrm flipV="1">
            <a:off x="5660721" y="2807046"/>
            <a:ext cx="587679" cy="2221987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61F8677-9CF3-4C2C-A117-AEE8C7EC8055}"/>
              </a:ext>
            </a:extLst>
          </p:cNvPr>
          <p:cNvCxnSpPr>
            <a:cxnSpLocks/>
          </p:cNvCxnSpPr>
          <p:nvPr/>
        </p:nvCxnSpPr>
        <p:spPr>
          <a:xfrm flipV="1">
            <a:off x="5660721" y="2807046"/>
            <a:ext cx="587679" cy="2919007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53B47EE-5BF0-468B-9AD8-CBC4D5402072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2807046"/>
            <a:ext cx="1233817" cy="1476764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28CD8F4-02FF-4999-B03F-DEC6C70D03B8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2807046"/>
            <a:ext cx="1233817" cy="2221987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FA619ED-C741-469B-814D-06E00D613CE5}"/>
              </a:ext>
            </a:extLst>
          </p:cNvPr>
          <p:cNvCxnSpPr>
            <a:cxnSpLocks/>
          </p:cNvCxnSpPr>
          <p:nvPr/>
        </p:nvCxnSpPr>
        <p:spPr>
          <a:xfrm flipH="1" flipV="1">
            <a:off x="6248400" y="2807046"/>
            <a:ext cx="1233817" cy="2919007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0F71B5E-E004-4EE5-B84C-207E05FD2DEE}"/>
              </a:ext>
            </a:extLst>
          </p:cNvPr>
          <p:cNvCxnSpPr>
            <a:cxnSpLocks/>
          </p:cNvCxnSpPr>
          <p:nvPr/>
        </p:nvCxnSpPr>
        <p:spPr>
          <a:xfrm flipH="1" flipV="1">
            <a:off x="6290676" y="2838248"/>
            <a:ext cx="3013038" cy="1445562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6A57545-3A31-4092-9A33-079979CA866B}"/>
              </a:ext>
            </a:extLst>
          </p:cNvPr>
          <p:cNvCxnSpPr>
            <a:cxnSpLocks/>
          </p:cNvCxnSpPr>
          <p:nvPr/>
        </p:nvCxnSpPr>
        <p:spPr>
          <a:xfrm flipH="1" flipV="1">
            <a:off x="6290674" y="2838248"/>
            <a:ext cx="3013040" cy="2166686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4A0BCDED-44EB-4572-9EA3-7BC346D925B3}"/>
              </a:ext>
            </a:extLst>
          </p:cNvPr>
          <p:cNvCxnSpPr>
            <a:cxnSpLocks/>
          </p:cNvCxnSpPr>
          <p:nvPr/>
        </p:nvCxnSpPr>
        <p:spPr>
          <a:xfrm flipH="1" flipV="1">
            <a:off x="6290672" y="2874489"/>
            <a:ext cx="3013042" cy="2851565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2FE453C-A7E2-4812-973B-DF589B6F53A3}"/>
              </a:ext>
            </a:extLst>
          </p:cNvPr>
          <p:cNvSpPr/>
          <p:nvPr/>
        </p:nvSpPr>
        <p:spPr>
          <a:xfrm>
            <a:off x="6670682" y="2697720"/>
            <a:ext cx="3595107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각각 </a:t>
            </a: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DataNode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블록정보 리포팅 중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6DAE057-95D3-4911-9AF5-1C82E35B4355}"/>
              </a:ext>
            </a:extLst>
          </p:cNvPr>
          <p:cNvSpPr/>
          <p:nvPr/>
        </p:nvSpPr>
        <p:spPr>
          <a:xfrm>
            <a:off x="2469823" y="1131156"/>
            <a:ext cx="8766928" cy="5495175"/>
          </a:xfrm>
          <a:prstGeom prst="rect">
            <a:avLst/>
          </a:prstGeom>
          <a:noFill/>
          <a:ln>
            <a:solidFill>
              <a:srgbClr val="888C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1DCDEEB-CEB6-409B-BD40-2DA4340F147B}"/>
              </a:ext>
            </a:extLst>
          </p:cNvPr>
          <p:cNvSpPr/>
          <p:nvPr/>
        </p:nvSpPr>
        <p:spPr>
          <a:xfrm>
            <a:off x="9938498" y="3026576"/>
            <a:ext cx="2078893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SafeMode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(</a:t>
            </a: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Readonly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)</a:t>
            </a:r>
            <a:endParaRPr lang="ko-KR" altLang="en-US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E2B105F-EA6C-4350-A287-F189D5E8C6E0}"/>
              </a:ext>
            </a:extLst>
          </p:cNvPr>
          <p:cNvSpPr/>
          <p:nvPr/>
        </p:nvSpPr>
        <p:spPr>
          <a:xfrm>
            <a:off x="6670681" y="2697720"/>
            <a:ext cx="3778577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각각 </a:t>
            </a: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DataNode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의 블록정보 리포팅 완료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!</a:t>
            </a:r>
            <a:endParaRPr lang="ko-KR" altLang="en-US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8969084-2D0A-4950-8F0C-7B27058CEC6A}"/>
              </a:ext>
            </a:extLst>
          </p:cNvPr>
          <p:cNvSpPr/>
          <p:nvPr/>
        </p:nvSpPr>
        <p:spPr>
          <a:xfrm>
            <a:off x="9938497" y="3042916"/>
            <a:ext cx="2078893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SafeMode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off(Write)</a:t>
            </a:r>
            <a:endParaRPr lang="ko-KR" altLang="en-US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38B577-6F6E-480F-8568-6443D2940CBE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B7AB1B8-178C-49B8-A4CE-9428CD62E7C3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F708E44-2476-4B6B-8CC4-BD85AB226685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400673D-325A-48A8-8280-493B732AC896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A9E85AD-885B-4D07-B02E-D43E5A4248C7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F7EB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4098588-E514-41D5-8A9D-87D507C5224F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D410D70-9E9D-4A00-925F-E2466413379B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5AA35EF6-C6A9-450B-BA7F-DAFA8BCAE1FE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F92AFEA-7DF8-46E3-99BC-ACED2FB735AB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45B5EA9B-7394-4C28-B7C4-5E1F0C764C62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CDA3C24-06DA-4547-A675-C8B32E3D3C36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963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8" grpId="0"/>
      <p:bldP spid="48" grpId="1"/>
      <p:bldP spid="49" grpId="0" animBg="1"/>
      <p:bldP spid="49" grpId="1" animBg="1"/>
      <p:bldP spid="50" grpId="0"/>
      <p:bldP spid="50" grpId="1"/>
      <p:bldP spid="51" grpId="0" animBg="1"/>
      <p:bldP spid="51" grpId="1" animBg="1"/>
      <p:bldP spid="52" grpId="0"/>
      <p:bldP spid="52" grpId="1"/>
      <p:bldP spid="53" grpId="0"/>
      <p:bldP spid="53" grpId="1"/>
      <p:bldP spid="80" grpId="0"/>
      <p:bldP spid="80" grpId="1"/>
      <p:bldP spid="82" grpId="0"/>
      <p:bldP spid="82" grpId="1"/>
      <p:bldP spid="83" grpId="0"/>
      <p:bldP spid="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68736"/>
            <a:ext cx="304688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발표자 </a:t>
            </a:r>
            <a:r>
              <a:rPr lang="ko-KR" altLang="en-US" sz="2400" b="1" i="1" kern="0" dirty="0">
                <a:solidFill>
                  <a:srgbClr val="545871"/>
                </a:solidFill>
                <a:latin typeface="맑은 고딕" panose="020F0502020204030204"/>
                <a:ea typeface="맑은 고딕" panose="020B0503020000020004" pitchFamily="50" charset="-127"/>
              </a:rPr>
              <a:t>소개</a:t>
            </a:r>
            <a:endParaRPr kumimoji="0" lang="en-US" altLang="ko-KR" sz="2400" b="1" i="1" u="none" strike="noStrike" kern="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246EB5-AFAD-46AF-9354-39C22608FD2F}"/>
              </a:ext>
            </a:extLst>
          </p:cNvPr>
          <p:cNvSpPr/>
          <p:nvPr/>
        </p:nvSpPr>
        <p:spPr>
          <a:xfrm>
            <a:off x="1290418" y="1055771"/>
            <a:ext cx="10576544" cy="580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강동운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(Eastluck)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주종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en-US" altLang="ko-KR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Protoss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2000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년 </a:t>
            </a:r>
            <a:r>
              <a:rPr kumimoji="0" lang="ko-KR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청오정보통신배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     </a:t>
            </a:r>
            <a:r>
              <a:rPr kumimoji="0" lang="ko-KR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헌터맵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2:2 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전국대회 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위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홍진호 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위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571500" lvl="0" indent="-571500">
              <a:lnSpc>
                <a:spcPct val="150000"/>
              </a:lnSpc>
              <a:buFontTx/>
              <a:buChar char="-"/>
              <a:defRPr/>
            </a:pP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Big Data Engineer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     &lt;=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Hadoop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Platform Engineer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         &lt;= 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SQL Server, MySQL DBA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600EA9-26C2-42B4-948A-A725A3C6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042" y="1279701"/>
            <a:ext cx="2880877" cy="194901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52CF6EF7-A7EE-4C08-87E1-2D6269A82144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9548A2C-F5C0-4D46-AD7D-156BDFD03831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C51C897-6D61-4383-8646-5BED4D4A12CF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5B71C73-8545-4769-9BF2-4F2D854922E4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5E70A5C-46A2-4E3E-BA21-F776AF4DF6C9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C8C9659-A253-4A84-BDD2-6E63926CC4C1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3B24954-B623-4B2A-98AE-7B01D553C146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35009B5-5EE6-400D-BDF6-DCDEDAB03881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264AFBA-5934-4840-88C1-B4A7B721C2CF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F0BD23C7-05BA-4DC6-A24D-5D296D7010E7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B93AE7-55EB-4CC4-924F-C006CF3D7F76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175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3" y="68736"/>
            <a:ext cx="983214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r>
              <a:rPr lang="en-US" altLang="ko-KR" sz="2400" b="1" i="1" kern="0" dirty="0">
                <a:solidFill>
                  <a:srgbClr val="54587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NameNode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Checkpoint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850E408B-6F5F-42A7-989F-8AD9E12E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153" y="1577875"/>
            <a:ext cx="750355" cy="721121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675737FB-1D42-4B42-B563-D940A098CF0F}"/>
              </a:ext>
            </a:extLst>
          </p:cNvPr>
          <p:cNvSpPr/>
          <p:nvPr/>
        </p:nvSpPr>
        <p:spPr>
          <a:xfrm>
            <a:off x="2146598" y="2276986"/>
            <a:ext cx="214548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Active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NameNode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71D74863-9603-49D8-9B50-16BE54B07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442" y="1577875"/>
            <a:ext cx="750355" cy="721121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82B14455-2021-44EB-9798-2BA4CC833F93}"/>
              </a:ext>
            </a:extLst>
          </p:cNvPr>
          <p:cNvSpPr/>
          <p:nvPr/>
        </p:nvSpPr>
        <p:spPr>
          <a:xfrm>
            <a:off x="7149887" y="2276986"/>
            <a:ext cx="214548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StandBy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NameNode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F9F80D3-2EB2-46CD-8625-A766AF6BB0C6}"/>
              </a:ext>
            </a:extLst>
          </p:cNvPr>
          <p:cNvCxnSpPr>
            <a:cxnSpLocks/>
          </p:cNvCxnSpPr>
          <p:nvPr/>
        </p:nvCxnSpPr>
        <p:spPr>
          <a:xfrm flipV="1">
            <a:off x="3522351" y="1789886"/>
            <a:ext cx="4229248" cy="10032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EA95DD3-E1D2-4C69-B24E-EA3476639915}"/>
              </a:ext>
            </a:extLst>
          </p:cNvPr>
          <p:cNvSpPr/>
          <p:nvPr/>
        </p:nvSpPr>
        <p:spPr>
          <a:xfrm>
            <a:off x="4124063" y="1426033"/>
            <a:ext cx="26416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 err="1">
                <a:solidFill>
                  <a:prstClr val="white">
                    <a:lumMod val="50000"/>
                  </a:prstClr>
                </a:solidFill>
              </a:rPr>
              <a:t>FSImage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1400" b="1" dirty="0" err="1">
                <a:solidFill>
                  <a:prstClr val="white">
                    <a:lumMod val="50000"/>
                  </a:prstClr>
                </a:solidFill>
              </a:rPr>
              <a:t>Editlog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전송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70" name="화살표: 왼쪽으로 구부러짐 69">
            <a:extLst>
              <a:ext uri="{FF2B5EF4-FFF2-40B4-BE49-F238E27FC236}">
                <a16:creationId xmlns:a16="http://schemas.microsoft.com/office/drawing/2014/main" id="{BC677226-3230-4CBC-B805-1557CEC89A38}"/>
              </a:ext>
            </a:extLst>
          </p:cNvPr>
          <p:cNvSpPr/>
          <p:nvPr/>
        </p:nvSpPr>
        <p:spPr>
          <a:xfrm>
            <a:off x="8604245" y="1592909"/>
            <a:ext cx="622169" cy="651827"/>
          </a:xfrm>
          <a:prstGeom prst="curvedLeftArrow">
            <a:avLst/>
          </a:prstGeom>
          <a:solidFill>
            <a:srgbClr val="888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F195F2E-A2DC-454D-853F-CBF65162F796}"/>
              </a:ext>
            </a:extLst>
          </p:cNvPr>
          <p:cNvSpPr/>
          <p:nvPr/>
        </p:nvSpPr>
        <p:spPr>
          <a:xfrm>
            <a:off x="9226413" y="1592909"/>
            <a:ext cx="2092741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FSImage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적용</a:t>
            </a:r>
          </a:p>
        </p:txBody>
      </p:sp>
      <p:sp>
        <p:nvSpPr>
          <p:cNvPr id="73" name="화살표: 왼쪽으로 구부러짐 72">
            <a:extLst>
              <a:ext uri="{FF2B5EF4-FFF2-40B4-BE49-F238E27FC236}">
                <a16:creationId xmlns:a16="http://schemas.microsoft.com/office/drawing/2014/main" id="{7295D19F-8757-44A2-A6F1-AC24F217679C}"/>
              </a:ext>
            </a:extLst>
          </p:cNvPr>
          <p:cNvSpPr/>
          <p:nvPr/>
        </p:nvSpPr>
        <p:spPr>
          <a:xfrm>
            <a:off x="8596460" y="1605614"/>
            <a:ext cx="622169" cy="651827"/>
          </a:xfrm>
          <a:prstGeom prst="curvedLeftArrow">
            <a:avLst/>
          </a:prstGeom>
          <a:solidFill>
            <a:srgbClr val="888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7F1074D-7D12-415E-AFB9-83BE997B6680}"/>
              </a:ext>
            </a:extLst>
          </p:cNvPr>
          <p:cNvSpPr/>
          <p:nvPr/>
        </p:nvSpPr>
        <p:spPr>
          <a:xfrm>
            <a:off x="9218628" y="1605614"/>
            <a:ext cx="2092741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EditLog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적용</a:t>
            </a:r>
          </a:p>
        </p:txBody>
      </p:sp>
      <p:sp>
        <p:nvSpPr>
          <p:cNvPr id="75" name="화살표: 왼쪽으로 구부러짐 74">
            <a:extLst>
              <a:ext uri="{FF2B5EF4-FFF2-40B4-BE49-F238E27FC236}">
                <a16:creationId xmlns:a16="http://schemas.microsoft.com/office/drawing/2014/main" id="{227FF241-FEBA-40C3-BE46-9F335053C66C}"/>
              </a:ext>
            </a:extLst>
          </p:cNvPr>
          <p:cNvSpPr/>
          <p:nvPr/>
        </p:nvSpPr>
        <p:spPr>
          <a:xfrm>
            <a:off x="8604245" y="1583547"/>
            <a:ext cx="622169" cy="651827"/>
          </a:xfrm>
          <a:prstGeom prst="curvedLeftArrow">
            <a:avLst/>
          </a:prstGeom>
          <a:solidFill>
            <a:srgbClr val="888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3592590-DC26-4073-AD79-5241E9DCA0B7}"/>
              </a:ext>
            </a:extLst>
          </p:cNvPr>
          <p:cNvSpPr/>
          <p:nvPr/>
        </p:nvSpPr>
        <p:spPr>
          <a:xfrm>
            <a:off x="9226413" y="1583547"/>
            <a:ext cx="2092741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새로운 </a:t>
            </a: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FSImage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생성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121BDA1-15CC-443A-A862-1AEFF37BE578}"/>
              </a:ext>
            </a:extLst>
          </p:cNvPr>
          <p:cNvCxnSpPr>
            <a:cxnSpLocks/>
          </p:cNvCxnSpPr>
          <p:nvPr/>
        </p:nvCxnSpPr>
        <p:spPr>
          <a:xfrm flipH="1">
            <a:off x="3518293" y="1978644"/>
            <a:ext cx="4181922" cy="33546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1BE9969-5EFC-4FB3-8024-445B47F5B2D6}"/>
              </a:ext>
            </a:extLst>
          </p:cNvPr>
          <p:cNvSpPr/>
          <p:nvPr/>
        </p:nvSpPr>
        <p:spPr>
          <a:xfrm>
            <a:off x="3959607" y="1944656"/>
            <a:ext cx="308385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새로운 </a:t>
            </a:r>
            <a:r>
              <a:rPr lang="en-US" altLang="ko-KR" sz="1400" b="1" dirty="0" err="1">
                <a:solidFill>
                  <a:prstClr val="white">
                    <a:lumMod val="50000"/>
                  </a:prstClr>
                </a:solidFill>
              </a:rPr>
              <a:t>FSImage</a:t>
            </a:r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전송</a:t>
            </a:r>
            <a:endParaRPr lang="ko-KR" altLang="en-US" sz="9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6A5DA4C-F914-4E05-9D8A-B8A8418AA78C}"/>
              </a:ext>
            </a:extLst>
          </p:cNvPr>
          <p:cNvSpPr/>
          <p:nvPr/>
        </p:nvSpPr>
        <p:spPr>
          <a:xfrm>
            <a:off x="1390004" y="2922215"/>
            <a:ext cx="10576544" cy="358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주기는 경과 시간 혹은 트랜잭션 수로 설정</a:t>
            </a:r>
            <a:endParaRPr lang="en-US" altLang="ko-KR" sz="3600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2400" b="1" dirty="0" err="1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dfs.namenode.checkpoint.period</a:t>
            </a:r>
            <a:endParaRPr lang="en-US" altLang="ko-KR" sz="2400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lang="en-US" altLang="ko-KR" sz="2400" b="1" dirty="0" err="1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dfs.namenode.checkpoint.txns</a:t>
            </a:r>
            <a:endParaRPr lang="en-US" altLang="ko-KR" sz="2400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Checkpoint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로 유사시 빠르게 최신 </a:t>
            </a:r>
            <a:r>
              <a:rPr lang="en-US" altLang="ko-KR" sz="3600" b="1" dirty="0" err="1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FsImage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</a:t>
            </a:r>
            <a:r>
              <a:rPr lang="ko-KR" altLang="en-US" sz="3600" b="1" dirty="0" err="1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로딩할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수 있도록 설정</a:t>
            </a:r>
            <a:endParaRPr lang="en-US" altLang="ko-KR" sz="3600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A88631F-D150-4665-BA6F-890D84964221}"/>
              </a:ext>
            </a:extLst>
          </p:cNvPr>
          <p:cNvCxnSpPr>
            <a:cxnSpLocks/>
          </p:cNvCxnSpPr>
          <p:nvPr/>
        </p:nvCxnSpPr>
        <p:spPr>
          <a:xfrm flipH="1" flipV="1">
            <a:off x="3510508" y="1776752"/>
            <a:ext cx="4189707" cy="13134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AE6F9AD-465C-4114-BB34-89D6AB4127D0}"/>
              </a:ext>
            </a:extLst>
          </p:cNvPr>
          <p:cNvSpPr/>
          <p:nvPr/>
        </p:nvSpPr>
        <p:spPr>
          <a:xfrm>
            <a:off x="4915698" y="1426033"/>
            <a:ext cx="214548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Editlog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롤링 지시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화살표: 왼쪽으로 구부러짐 36">
            <a:extLst>
              <a:ext uri="{FF2B5EF4-FFF2-40B4-BE49-F238E27FC236}">
                <a16:creationId xmlns:a16="http://schemas.microsoft.com/office/drawing/2014/main" id="{F9AB3E8C-24AE-46E4-A807-6913E7E80CF9}"/>
              </a:ext>
            </a:extLst>
          </p:cNvPr>
          <p:cNvSpPr/>
          <p:nvPr/>
        </p:nvSpPr>
        <p:spPr>
          <a:xfrm rot="10800000">
            <a:off x="2039108" y="1588894"/>
            <a:ext cx="622169" cy="581332"/>
          </a:xfrm>
          <a:prstGeom prst="curvedLeftArrow">
            <a:avLst/>
          </a:prstGeom>
          <a:solidFill>
            <a:srgbClr val="888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F2FB48C-6B87-411B-BBEC-2B6DABFBC9FC}"/>
              </a:ext>
            </a:extLst>
          </p:cNvPr>
          <p:cNvSpPr/>
          <p:nvPr/>
        </p:nvSpPr>
        <p:spPr>
          <a:xfrm>
            <a:off x="1390005" y="1168848"/>
            <a:ext cx="176975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Editlog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롤링 완료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4A8EAF-B103-45D6-AF29-E0E3FFDA377D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6B16573-06FE-4AE4-A172-D0CE258857C7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89359AF-3DB1-4305-A7BD-E79CE2B121BA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B5A9AF4-3421-467A-BB1F-536A05B1B3D1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459DCCE-05D3-44FA-98F9-A9CA8C72BD7F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F7EB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35EE7CE-C249-4C64-A2D0-E771AA0357F3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62ABE8-435E-4B4E-B562-B14FD5ABF43F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2431977-0E52-4B1B-88CC-24B1D91D406C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2B3FDF8-149C-4916-953B-494F6B456A51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C3F1116-EF2B-40D5-859E-C951B6F47273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A6C61A-8914-430D-8E0F-1402FB4356CA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57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0" grpId="0" animBg="1"/>
      <p:bldP spid="70" grpId="1" animBg="1"/>
      <p:bldP spid="71" grpId="0"/>
      <p:bldP spid="71" grpId="1"/>
      <p:bldP spid="73" grpId="0" animBg="1"/>
      <p:bldP spid="73" grpId="1" animBg="1"/>
      <p:bldP spid="74" grpId="0"/>
      <p:bldP spid="74" grpId="1"/>
      <p:bldP spid="75" grpId="0" animBg="1"/>
      <p:bldP spid="75" grpId="1" animBg="1"/>
      <p:bldP spid="76" grpId="0"/>
      <p:bldP spid="76" grpId="1"/>
      <p:bldP spid="84" grpId="0"/>
      <p:bldP spid="86" grpId="0"/>
      <p:bldP spid="34" grpId="0"/>
      <p:bldP spid="34" grpId="1"/>
      <p:bldP spid="37" grpId="0" animBg="1"/>
      <p:bldP spid="37" grpId="1" animBg="1"/>
      <p:bldP spid="38" grpId="0"/>
      <p:bldP spid="3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3" y="68736"/>
            <a:ext cx="983214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 - Zookeeper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F630B47-3D80-4082-8E79-9D2C95F3683F}"/>
              </a:ext>
            </a:extLst>
          </p:cNvPr>
          <p:cNvSpPr/>
          <p:nvPr/>
        </p:nvSpPr>
        <p:spPr>
          <a:xfrm>
            <a:off x="1452132" y="1195688"/>
            <a:ext cx="10576544" cy="4971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분산 환경의 공유 저장소</a:t>
            </a:r>
            <a:endParaRPr lang="en-US" altLang="ko-KR" sz="3600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역할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Server Monitoring</a:t>
            </a:r>
          </a:p>
          <a:p>
            <a:pPr marL="1028700" lvl="1" indent="-57150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Distributed Lock</a:t>
            </a:r>
            <a:endParaRPr lang="ko-KR" altLang="en-US" sz="2400" b="1" dirty="0">
              <a:solidFill>
                <a:prstClr val="white">
                  <a:lumMod val="50000"/>
                </a:prstClr>
              </a:solidFill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  <a:defRPr/>
            </a:pP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</a:rPr>
              <a:t>장애 상황 판단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,</a:t>
            </a:r>
            <a:r>
              <a:rPr lang="ko-KR" altLang="en-US" sz="2400" b="1" dirty="0">
                <a:solidFill>
                  <a:prstClr val="white">
                    <a:lumMod val="50000"/>
                  </a:prstClr>
                </a:solidFill>
              </a:rPr>
              <a:t> 처리</a:t>
            </a:r>
            <a:endParaRPr lang="en-US" altLang="ko-KR" sz="2400" b="1" dirty="0">
              <a:solidFill>
                <a:prstClr val="white">
                  <a:lumMod val="50000"/>
                </a:prstClr>
              </a:solidFill>
            </a:endParaRPr>
          </a:p>
          <a:p>
            <a:pPr marL="571500" indent="-57150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상태가 변경되면 클라이언트 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Callback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71500" indent="-571500">
              <a:lnSpc>
                <a:spcPct val="150000"/>
              </a:lnSpc>
              <a:buFontTx/>
              <a:buChar char="-"/>
              <a:defRPr/>
            </a:pP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3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대 이상 홀수로 구성</a:t>
            </a:r>
            <a:endParaRPr lang="en-US" altLang="ko-KR" sz="3600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CF66E-B34A-46E0-944B-2B664275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188" y="2007218"/>
            <a:ext cx="3849966" cy="2257777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E1110519-8D7D-4CF6-A481-A7AD8041EB22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786FDA8-AECE-4583-B5A2-D2D7D19C2EB8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3B5AEE-46A3-45EA-A3C2-28B570277CAC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4DDA66F-D109-44BD-B9FA-7FF2573C9F97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225931-A067-4962-8976-25F9C2BB0147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F7EB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E732079-6187-46AA-B79B-AA7E579B2ACB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033CC3-E49E-463D-AC6B-B641EA9425BD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78AB20F-1D0D-48D9-99A4-9BD07DF09CCB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0F89BAA-B8F1-4B83-80D6-4BF95F4E970E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4FDCC0B-B0B0-4094-8860-03EE1911C57B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BCDDAF-526B-4515-8B6C-35A2BD7D6386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623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3" y="68736"/>
            <a:ext cx="983214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 - </a:t>
            </a:r>
            <a:r>
              <a:rPr lang="en-US" altLang="ko-KR" sz="2400" b="1" i="1" kern="0" dirty="0" err="1">
                <a:solidFill>
                  <a:srgbClr val="545871"/>
                </a:solidFill>
              </a:rPr>
              <a:t>NameNode</a:t>
            </a:r>
            <a:r>
              <a:rPr lang="en-US" altLang="ko-KR" sz="2400" b="1" i="1" kern="0" dirty="0">
                <a:solidFill>
                  <a:srgbClr val="545871"/>
                </a:solidFill>
              </a:rPr>
              <a:t> HA(High Availability)</a:t>
            </a:r>
            <a:endParaRPr kumimoji="0" lang="en-US" altLang="ko-KR" sz="2400" b="1" i="1" u="none" strike="noStrike" kern="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53E2BB2-A017-4CA7-BFBA-3C7EDCBD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965" y="4093455"/>
            <a:ext cx="750355" cy="72112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CED1AA-63D3-43B1-805B-29AD2BE5F3CF}"/>
              </a:ext>
            </a:extLst>
          </p:cNvPr>
          <p:cNvSpPr/>
          <p:nvPr/>
        </p:nvSpPr>
        <p:spPr>
          <a:xfrm>
            <a:off x="3768410" y="4792566"/>
            <a:ext cx="214548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Active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NameNode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628577C-7F2A-4BEC-9ECA-CB28BAA5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362" y="4071445"/>
            <a:ext cx="750355" cy="72112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2EC308-AFB9-4925-BAF9-46C16F5E4434}"/>
              </a:ext>
            </a:extLst>
          </p:cNvPr>
          <p:cNvSpPr/>
          <p:nvPr/>
        </p:nvSpPr>
        <p:spPr>
          <a:xfrm>
            <a:off x="7388807" y="4770556"/>
            <a:ext cx="214548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Standby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NameNode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7F8E8ED-FC7D-4B4C-B69A-71F89FC98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142" y="2192459"/>
            <a:ext cx="750355" cy="72112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6FBDD8-2C69-4087-893E-96AE9A61134A}"/>
              </a:ext>
            </a:extLst>
          </p:cNvPr>
          <p:cNvSpPr/>
          <p:nvPr/>
        </p:nvSpPr>
        <p:spPr>
          <a:xfrm>
            <a:off x="4434755" y="2870589"/>
            <a:ext cx="138158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JournalNode1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6A53CF4-5D77-4D90-9875-BE2BC922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82" y="2192459"/>
            <a:ext cx="750355" cy="72112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8D4F27-6A69-4355-95E4-0CEDA0043A0B}"/>
              </a:ext>
            </a:extLst>
          </p:cNvPr>
          <p:cNvSpPr/>
          <p:nvPr/>
        </p:nvSpPr>
        <p:spPr>
          <a:xfrm>
            <a:off x="5913895" y="2870589"/>
            <a:ext cx="138158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JournalNode2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227E8B0-608A-40AB-854D-5110ED43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194" y="2192459"/>
            <a:ext cx="750355" cy="721121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B7C5C9-5906-4284-A0BC-49668DA966C8}"/>
              </a:ext>
            </a:extLst>
          </p:cNvPr>
          <p:cNvSpPr/>
          <p:nvPr/>
        </p:nvSpPr>
        <p:spPr>
          <a:xfrm>
            <a:off x="7388807" y="2870589"/>
            <a:ext cx="138158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JournalNode3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217FE918-A1ED-44EC-8A3E-44A0766DFD55}"/>
              </a:ext>
            </a:extLst>
          </p:cNvPr>
          <p:cNvSpPr/>
          <p:nvPr/>
        </p:nvSpPr>
        <p:spPr>
          <a:xfrm>
            <a:off x="2394409" y="3782323"/>
            <a:ext cx="1717954" cy="1437021"/>
          </a:xfrm>
          <a:prstGeom prst="rightArrow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변경이</a:t>
            </a:r>
            <a:endParaRPr lang="en-US" altLang="ko-KR" dirty="0"/>
          </a:p>
          <a:p>
            <a:pPr algn="ctr"/>
            <a:r>
              <a:rPr lang="ko-KR" altLang="en-US" dirty="0"/>
              <a:t>일어나면</a:t>
            </a:r>
          </a:p>
        </p:txBody>
      </p:sp>
      <p:sp>
        <p:nvSpPr>
          <p:cNvPr id="44" name="화살표: 오른쪽 43">
            <a:extLst>
              <a:ext uri="{FF2B5EF4-FFF2-40B4-BE49-F238E27FC236}">
                <a16:creationId xmlns:a16="http://schemas.microsoft.com/office/drawing/2014/main" id="{D6A5F13D-3C9D-459C-B71B-095C82F7158A}"/>
              </a:ext>
            </a:extLst>
          </p:cNvPr>
          <p:cNvSpPr/>
          <p:nvPr/>
        </p:nvSpPr>
        <p:spPr>
          <a:xfrm>
            <a:off x="4926406" y="1802523"/>
            <a:ext cx="3378608" cy="1437021"/>
          </a:xfrm>
          <a:prstGeom prst="rightArrow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Editlog</a:t>
            </a:r>
            <a:r>
              <a:rPr lang="en-US" altLang="ko-KR" dirty="0"/>
              <a:t> </a:t>
            </a:r>
            <a:r>
              <a:rPr lang="ko-KR" altLang="en-US" dirty="0"/>
              <a:t>기록</a:t>
            </a:r>
            <a:r>
              <a:rPr lang="en-US" altLang="ko-KR" dirty="0"/>
              <a:t>(</a:t>
            </a:r>
            <a:r>
              <a:rPr lang="ko-KR" altLang="en-US" dirty="0"/>
              <a:t>과반수 이상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0013AF80-A4FC-49C2-9D72-9B1EB31255B7}"/>
              </a:ext>
            </a:extLst>
          </p:cNvPr>
          <p:cNvSpPr/>
          <p:nvPr/>
        </p:nvSpPr>
        <p:spPr>
          <a:xfrm rot="13026550">
            <a:off x="6734240" y="3180499"/>
            <a:ext cx="1624109" cy="1437021"/>
          </a:xfrm>
          <a:prstGeom prst="rightArrow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A74A42-F669-487D-9C8B-3C111A417EDB}"/>
              </a:ext>
            </a:extLst>
          </p:cNvPr>
          <p:cNvSpPr/>
          <p:nvPr/>
        </p:nvSpPr>
        <p:spPr>
          <a:xfrm>
            <a:off x="8203507" y="3325131"/>
            <a:ext cx="2599610" cy="740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주기적으로 </a:t>
            </a:r>
            <a:r>
              <a:rPr kumimoji="0" lang="ko-KR" alt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저널노드의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최신 내용을 메모리에 반영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D6B8C0E-9DA4-41A3-9BE5-ABD7DD2DA90A}"/>
              </a:ext>
            </a:extLst>
          </p:cNvPr>
          <p:cNvSpPr/>
          <p:nvPr/>
        </p:nvSpPr>
        <p:spPr>
          <a:xfrm>
            <a:off x="1681795" y="6079328"/>
            <a:ext cx="8464200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저널노드에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editlog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기록할 수 있는 것은 오직 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Active </a:t>
            </a: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뿐이다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F8EF74E-4ED5-47DD-A43A-5EE179DDA495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4444F99-CFAC-4CAF-9FB0-64B57E4316C8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4070BD-94D1-420F-BD16-F6F02F22D73D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2640499-E566-4510-9066-BAB60DAD28AC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CDA29EC-5268-45E5-B4C9-08293FAF2228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A2EB50D7-776C-4803-914D-8470ADD25F1F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51AD514-3277-4BE6-B9D2-21CD37378A9E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F7EBEB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F7EBEB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0CBDF28-1CC3-4814-B397-88F066D25FE1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4DBE156-9D8B-4B84-98D9-E64DE375B368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2692CE1-8DDC-4EF7-BA0A-47887EF7E46D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9966D8-9C3A-4417-976A-C6C4EEBF5B22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14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5" grpId="0" animBg="1"/>
      <p:bldP spid="46" grpId="0"/>
      <p:bldP spid="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3" y="68736"/>
            <a:ext cx="983214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 - </a:t>
            </a:r>
            <a:r>
              <a:rPr kumimoji="0" lang="en-US" altLang="ko-K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NameNode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Checkpoint with </a:t>
            </a:r>
            <a:r>
              <a:rPr kumimoji="0" lang="en-US" altLang="ko-K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JournalNode</a:t>
            </a:r>
            <a:endParaRPr kumimoji="0" lang="en-US" altLang="ko-KR" sz="2400" b="1" i="1" u="none" strike="noStrike" kern="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53E2BB2-A017-4CA7-BFBA-3C7EDCBD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965" y="4093455"/>
            <a:ext cx="750355" cy="72112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CED1AA-63D3-43B1-805B-29AD2BE5F3CF}"/>
              </a:ext>
            </a:extLst>
          </p:cNvPr>
          <p:cNvSpPr/>
          <p:nvPr/>
        </p:nvSpPr>
        <p:spPr>
          <a:xfrm>
            <a:off x="3768410" y="4792566"/>
            <a:ext cx="214548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Active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NameNode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628577C-7F2A-4BEC-9ECA-CB28BAA5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362" y="4071445"/>
            <a:ext cx="750355" cy="72112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2EC308-AFB9-4925-BAF9-46C16F5E4434}"/>
              </a:ext>
            </a:extLst>
          </p:cNvPr>
          <p:cNvSpPr/>
          <p:nvPr/>
        </p:nvSpPr>
        <p:spPr>
          <a:xfrm>
            <a:off x="7388807" y="4770556"/>
            <a:ext cx="214548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Standby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NameNode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7F8E8ED-FC7D-4B4C-B69A-71F89FC98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142" y="2192459"/>
            <a:ext cx="750355" cy="72112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6FBDD8-2C69-4087-893E-96AE9A61134A}"/>
              </a:ext>
            </a:extLst>
          </p:cNvPr>
          <p:cNvSpPr/>
          <p:nvPr/>
        </p:nvSpPr>
        <p:spPr>
          <a:xfrm>
            <a:off x="4434755" y="2870589"/>
            <a:ext cx="138158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JournalNode1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6A53CF4-5D77-4D90-9875-BE2BC922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282" y="2192459"/>
            <a:ext cx="750355" cy="72112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8D4F27-6A69-4355-95E4-0CEDA0043A0B}"/>
              </a:ext>
            </a:extLst>
          </p:cNvPr>
          <p:cNvSpPr/>
          <p:nvPr/>
        </p:nvSpPr>
        <p:spPr>
          <a:xfrm>
            <a:off x="5913895" y="2870589"/>
            <a:ext cx="138158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JournalNode2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227E8B0-608A-40AB-854D-5110ED43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194" y="2192459"/>
            <a:ext cx="750355" cy="721121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B7C5C9-5906-4284-A0BC-49668DA966C8}"/>
              </a:ext>
            </a:extLst>
          </p:cNvPr>
          <p:cNvSpPr/>
          <p:nvPr/>
        </p:nvSpPr>
        <p:spPr>
          <a:xfrm>
            <a:off x="7388807" y="2870589"/>
            <a:ext cx="138158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JournalNode3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8902697-3BA0-468B-A277-BCE0CCDAFC3D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5222240" y="4419593"/>
            <a:ext cx="2780122" cy="12413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BE0E973-F410-40A1-A324-D4385D2B462F}"/>
              </a:ext>
            </a:extLst>
          </p:cNvPr>
          <p:cNvSpPr/>
          <p:nvPr/>
        </p:nvSpPr>
        <p:spPr>
          <a:xfrm>
            <a:off x="5693554" y="4029963"/>
            <a:ext cx="214548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Editlog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롤링 지시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화살표: 왼쪽으로 구부러짐 49">
            <a:extLst>
              <a:ext uri="{FF2B5EF4-FFF2-40B4-BE49-F238E27FC236}">
                <a16:creationId xmlns:a16="http://schemas.microsoft.com/office/drawing/2014/main" id="{0B672643-ED9A-4EA5-9648-42FFB038C7F8}"/>
              </a:ext>
            </a:extLst>
          </p:cNvPr>
          <p:cNvSpPr/>
          <p:nvPr/>
        </p:nvSpPr>
        <p:spPr>
          <a:xfrm rot="10800000">
            <a:off x="3592983" y="4071445"/>
            <a:ext cx="622169" cy="581332"/>
          </a:xfrm>
          <a:prstGeom prst="curvedLeftArrow">
            <a:avLst/>
          </a:prstGeom>
          <a:solidFill>
            <a:srgbClr val="888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12D51EF-DC88-4721-986F-08D18D61390F}"/>
              </a:ext>
            </a:extLst>
          </p:cNvPr>
          <p:cNvSpPr/>
          <p:nvPr/>
        </p:nvSpPr>
        <p:spPr>
          <a:xfrm>
            <a:off x="2943880" y="3651399"/>
            <a:ext cx="1769756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Editlog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롤링 완료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F394167-EEEF-4C8D-AC93-13DBA55F5257}"/>
              </a:ext>
            </a:extLst>
          </p:cNvPr>
          <p:cNvCxnSpPr>
            <a:cxnSpLocks/>
          </p:cNvCxnSpPr>
          <p:nvPr/>
        </p:nvCxnSpPr>
        <p:spPr>
          <a:xfrm>
            <a:off x="5222240" y="4523754"/>
            <a:ext cx="2690202" cy="0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529B5CC-75C7-4ACC-9DDC-DEF1EF34CF1D}"/>
              </a:ext>
            </a:extLst>
          </p:cNvPr>
          <p:cNvSpPr/>
          <p:nvPr/>
        </p:nvSpPr>
        <p:spPr>
          <a:xfrm>
            <a:off x="5690064" y="4436016"/>
            <a:ext cx="214548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FsImage</a:t>
            </a:r>
            <a:r>
              <a:rPr kumimoji="0" lang="en-US" altLang="ko-KR" sz="15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전송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0369E9F-BA71-49CC-8126-D8C46257411C}"/>
              </a:ext>
            </a:extLst>
          </p:cNvPr>
          <p:cNvCxnSpPr>
            <a:cxnSpLocks/>
          </p:cNvCxnSpPr>
          <p:nvPr/>
        </p:nvCxnSpPr>
        <p:spPr>
          <a:xfrm flipH="1" flipV="1">
            <a:off x="7478366" y="3478139"/>
            <a:ext cx="641051" cy="601327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ADDE45-50FB-4A73-B399-0B4974BF13AC}"/>
              </a:ext>
            </a:extLst>
          </p:cNvPr>
          <p:cNvSpPr/>
          <p:nvPr/>
        </p:nvSpPr>
        <p:spPr>
          <a:xfrm>
            <a:off x="7729218" y="3419108"/>
            <a:ext cx="214548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noProof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Editlog</a:t>
            </a:r>
            <a:r>
              <a:rPr lang="en-US" altLang="ko-KR" sz="150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가져오기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화살표: 왼쪽으로 구부러짐 56">
            <a:extLst>
              <a:ext uri="{FF2B5EF4-FFF2-40B4-BE49-F238E27FC236}">
                <a16:creationId xmlns:a16="http://schemas.microsoft.com/office/drawing/2014/main" id="{7427C72F-12D7-47FB-95B2-DCD3CB7C13D8}"/>
              </a:ext>
            </a:extLst>
          </p:cNvPr>
          <p:cNvSpPr/>
          <p:nvPr/>
        </p:nvSpPr>
        <p:spPr>
          <a:xfrm>
            <a:off x="8907850" y="4091402"/>
            <a:ext cx="622169" cy="651827"/>
          </a:xfrm>
          <a:prstGeom prst="curvedLeftArrow">
            <a:avLst/>
          </a:prstGeom>
          <a:solidFill>
            <a:srgbClr val="888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1866CB1-C542-42BF-9428-1CE4438BBC7D}"/>
              </a:ext>
            </a:extLst>
          </p:cNvPr>
          <p:cNvSpPr/>
          <p:nvPr/>
        </p:nvSpPr>
        <p:spPr>
          <a:xfrm>
            <a:off x="9530018" y="4091402"/>
            <a:ext cx="2092741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FSImage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적용</a:t>
            </a:r>
          </a:p>
        </p:txBody>
      </p:sp>
      <p:sp>
        <p:nvSpPr>
          <p:cNvPr id="59" name="화살표: 왼쪽으로 구부러짐 58">
            <a:extLst>
              <a:ext uri="{FF2B5EF4-FFF2-40B4-BE49-F238E27FC236}">
                <a16:creationId xmlns:a16="http://schemas.microsoft.com/office/drawing/2014/main" id="{E8F3F864-0A4B-4772-B7A4-3923D5B6F592}"/>
              </a:ext>
            </a:extLst>
          </p:cNvPr>
          <p:cNvSpPr/>
          <p:nvPr/>
        </p:nvSpPr>
        <p:spPr>
          <a:xfrm>
            <a:off x="8900065" y="4104107"/>
            <a:ext cx="622169" cy="651827"/>
          </a:xfrm>
          <a:prstGeom prst="curvedLeftArrow">
            <a:avLst/>
          </a:prstGeom>
          <a:solidFill>
            <a:srgbClr val="888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C0CF9A5-4081-4AF8-8FC2-E14A874D5469}"/>
              </a:ext>
            </a:extLst>
          </p:cNvPr>
          <p:cNvSpPr/>
          <p:nvPr/>
        </p:nvSpPr>
        <p:spPr>
          <a:xfrm>
            <a:off x="9522233" y="4104107"/>
            <a:ext cx="2092741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EditLog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적용</a:t>
            </a:r>
          </a:p>
        </p:txBody>
      </p:sp>
      <p:sp>
        <p:nvSpPr>
          <p:cNvPr id="61" name="화살표: 왼쪽으로 구부러짐 60">
            <a:extLst>
              <a:ext uri="{FF2B5EF4-FFF2-40B4-BE49-F238E27FC236}">
                <a16:creationId xmlns:a16="http://schemas.microsoft.com/office/drawing/2014/main" id="{6F570829-D698-4D75-9DBF-F6E53C244BF9}"/>
              </a:ext>
            </a:extLst>
          </p:cNvPr>
          <p:cNvSpPr/>
          <p:nvPr/>
        </p:nvSpPr>
        <p:spPr>
          <a:xfrm>
            <a:off x="8907850" y="4082040"/>
            <a:ext cx="622169" cy="651827"/>
          </a:xfrm>
          <a:prstGeom prst="curvedLeftArrow">
            <a:avLst/>
          </a:prstGeom>
          <a:solidFill>
            <a:srgbClr val="888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A56548-F32E-41D1-AB61-FFD1EE4A084A}"/>
              </a:ext>
            </a:extLst>
          </p:cNvPr>
          <p:cNvSpPr/>
          <p:nvPr/>
        </p:nvSpPr>
        <p:spPr>
          <a:xfrm>
            <a:off x="9530018" y="4082040"/>
            <a:ext cx="2092741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새로운 </a:t>
            </a: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FSImage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생성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753CDE1-B23B-4222-B625-37070EDC41AC}"/>
              </a:ext>
            </a:extLst>
          </p:cNvPr>
          <p:cNvCxnSpPr>
            <a:cxnSpLocks/>
          </p:cNvCxnSpPr>
          <p:nvPr/>
        </p:nvCxnSpPr>
        <p:spPr>
          <a:xfrm flipH="1" flipV="1">
            <a:off x="5238215" y="4428821"/>
            <a:ext cx="2780122" cy="12413"/>
          </a:xfrm>
          <a:prstGeom prst="straightConnector1">
            <a:avLst/>
          </a:prstGeom>
          <a:ln>
            <a:solidFill>
              <a:srgbClr val="54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32EDD7A-A582-480D-B4D9-7C3537C54CB1}"/>
              </a:ext>
            </a:extLst>
          </p:cNvPr>
          <p:cNvSpPr/>
          <p:nvPr/>
        </p:nvSpPr>
        <p:spPr>
          <a:xfrm>
            <a:off x="5709529" y="4039191"/>
            <a:ext cx="214548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새로운 </a:t>
            </a: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FsImage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전송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21C72B3-2429-4A91-9C19-375B393D2BD2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25C3E58-99A5-4294-AA90-D8AF6C374938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D45E0F0-1A9D-4319-8687-89AED1FA1534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F41C56F5-EE4F-4EEA-AACE-71421F4528C9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DF06CEA7-52D2-4021-9CEF-16CD5A702A61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E94C1DC7-5D49-4F3B-B183-B782C03221BC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B4E5AE4-AEC0-49CE-ACDF-C06E36E7A024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F7EBEB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F7EBEB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EBBF7B14-C27C-43D5-9A44-10ED159A2DF7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F1CCF0E-A73C-453A-B8F0-09DC3ED7D743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24F72CC-2468-45A8-BAF4-5B1B9EBD5E66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988B99-7800-448C-9BBB-95A87F951F46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59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49" grpId="1"/>
      <p:bldP spid="50" grpId="0" animBg="1"/>
      <p:bldP spid="50" grpId="1" animBg="1"/>
      <p:bldP spid="51" grpId="0"/>
      <p:bldP spid="51" grpId="1"/>
      <p:bldP spid="53" grpId="0"/>
      <p:bldP spid="53" grpId="1"/>
      <p:bldP spid="56" grpId="0"/>
      <p:bldP spid="56" grpId="1"/>
      <p:bldP spid="57" grpId="0" animBg="1"/>
      <p:bldP spid="57" grpId="1" animBg="1"/>
      <p:bldP spid="58" grpId="0"/>
      <p:bldP spid="58" grpId="1"/>
      <p:bldP spid="59" grpId="0" animBg="1"/>
      <p:bldP spid="59" grpId="1" animBg="1"/>
      <p:bldP spid="60" grpId="0"/>
      <p:bldP spid="60" grpId="1"/>
      <p:bldP spid="61" grpId="0" animBg="1"/>
      <p:bldP spid="61" grpId="1" animBg="1"/>
      <p:bldP spid="62" grpId="0"/>
      <p:bldP spid="62" grpId="1"/>
      <p:bldP spid="64" grpId="0"/>
      <p:bldP spid="6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3" y="68736"/>
            <a:ext cx="983214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 - </a:t>
            </a:r>
            <a:r>
              <a:rPr kumimoji="0" lang="en-US" altLang="ko-K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NameNode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HA(</a:t>
            </a:r>
            <a:r>
              <a:rPr lang="en-US" altLang="ko-KR" sz="2400" b="1" i="1" kern="0" dirty="0">
                <a:solidFill>
                  <a:srgbClr val="545871"/>
                </a:solidFill>
              </a:rPr>
              <a:t>High Availability)</a:t>
            </a:r>
            <a:r>
              <a:rPr lang="en-US" altLang="ko-KR" sz="2400" b="1" i="1" kern="0" dirty="0">
                <a:solidFill>
                  <a:srgbClr val="545871"/>
                </a:solidFill>
                <a:latin typeface="맑은 고딕" panose="020F0502020204030204"/>
                <a:ea typeface="맑은 고딕" panose="020B0503020000020004" pitchFamily="50" charset="-127"/>
              </a:rPr>
              <a:t> with Zookeeper</a:t>
            </a:r>
            <a:endParaRPr kumimoji="0" lang="en-US" altLang="ko-KR" sz="2400" b="1" i="1" u="none" strike="noStrike" kern="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53E2BB2-A017-4CA7-BFBA-3C7EDCBD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359" y="3547653"/>
            <a:ext cx="750355" cy="72112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CED1AA-63D3-43B1-805B-29AD2BE5F3CF}"/>
              </a:ext>
            </a:extLst>
          </p:cNvPr>
          <p:cNvSpPr/>
          <p:nvPr/>
        </p:nvSpPr>
        <p:spPr>
          <a:xfrm>
            <a:off x="4906804" y="4246764"/>
            <a:ext cx="214548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Active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NameNode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628577C-7F2A-4BEC-9ECA-CB28BAA5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143" y="3527653"/>
            <a:ext cx="750355" cy="72112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2EC308-AFB9-4925-BAF9-46C16F5E4434}"/>
              </a:ext>
            </a:extLst>
          </p:cNvPr>
          <p:cNvSpPr/>
          <p:nvPr/>
        </p:nvSpPr>
        <p:spPr>
          <a:xfrm>
            <a:off x="8849588" y="4226764"/>
            <a:ext cx="214548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Standby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NameNode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7F8E8ED-FC7D-4B4C-B69A-71F89FC98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536" y="1646657"/>
            <a:ext cx="750355" cy="72112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6FBDD8-2C69-4087-893E-96AE9A61134A}"/>
              </a:ext>
            </a:extLst>
          </p:cNvPr>
          <p:cNvSpPr/>
          <p:nvPr/>
        </p:nvSpPr>
        <p:spPr>
          <a:xfrm>
            <a:off x="5573149" y="2324787"/>
            <a:ext cx="138158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JournalNode1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6A53CF4-5D77-4D90-9875-BE2BC922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676" y="1646657"/>
            <a:ext cx="750355" cy="72112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8D4F27-6A69-4355-95E4-0CEDA0043A0B}"/>
              </a:ext>
            </a:extLst>
          </p:cNvPr>
          <p:cNvSpPr/>
          <p:nvPr/>
        </p:nvSpPr>
        <p:spPr>
          <a:xfrm>
            <a:off x="7052289" y="2324787"/>
            <a:ext cx="138158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JournalNode2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227E8B0-608A-40AB-854D-5110ED43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588" y="1646657"/>
            <a:ext cx="750355" cy="721121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B7C5C9-5906-4284-A0BC-49668DA966C8}"/>
              </a:ext>
            </a:extLst>
          </p:cNvPr>
          <p:cNvSpPr/>
          <p:nvPr/>
        </p:nvSpPr>
        <p:spPr>
          <a:xfrm>
            <a:off x="8527201" y="2324787"/>
            <a:ext cx="138158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JournalNode3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5244F7B-A0B7-421F-B415-EDEF3615B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01" y="1459725"/>
            <a:ext cx="750355" cy="721121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5B742324-A05C-4B57-A02A-F63D689D1EB0}"/>
              </a:ext>
            </a:extLst>
          </p:cNvPr>
          <p:cNvSpPr/>
          <p:nvPr/>
        </p:nvSpPr>
        <p:spPr>
          <a:xfrm>
            <a:off x="1671713" y="2137855"/>
            <a:ext cx="168440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ZookeeperNode1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032E923-A793-407A-ADAD-785757CA6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62" y="2650019"/>
            <a:ext cx="750355" cy="72112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FEFAA14-32F9-4C08-AB93-1A5B2E6B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01" y="3839491"/>
            <a:ext cx="750355" cy="721121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09442DD-2FEB-42FA-9A54-E75772426442}"/>
              </a:ext>
            </a:extLst>
          </p:cNvPr>
          <p:cNvSpPr/>
          <p:nvPr/>
        </p:nvSpPr>
        <p:spPr>
          <a:xfrm>
            <a:off x="1671713" y="3328666"/>
            <a:ext cx="168440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ZookeeperNode2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0CF921-E1DE-4F01-80BA-DEA119CCA7BF}"/>
              </a:ext>
            </a:extLst>
          </p:cNvPr>
          <p:cNvSpPr/>
          <p:nvPr/>
        </p:nvSpPr>
        <p:spPr>
          <a:xfrm>
            <a:off x="1671713" y="4401267"/>
            <a:ext cx="168440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ZookeeperNode3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5131FC9-29F4-426E-A600-62C8C8C2F4C2}"/>
              </a:ext>
            </a:extLst>
          </p:cNvPr>
          <p:cNvSpPr/>
          <p:nvPr/>
        </p:nvSpPr>
        <p:spPr>
          <a:xfrm>
            <a:off x="4669732" y="4644067"/>
            <a:ext cx="350821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ZKFC(Zookeeper Failover Controller)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E0C9FCC-BFC6-4B0E-9763-EF84AC081429}"/>
              </a:ext>
            </a:extLst>
          </p:cNvPr>
          <p:cNvSpPr/>
          <p:nvPr/>
        </p:nvSpPr>
        <p:spPr>
          <a:xfrm>
            <a:off x="8622804" y="4665230"/>
            <a:ext cx="338444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ZKFC(Zookeeper Failover Controller)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A9B672B-886A-43B3-A932-B83B2ABB72ED}"/>
              </a:ext>
            </a:extLst>
          </p:cNvPr>
          <p:cNvSpPr/>
          <p:nvPr/>
        </p:nvSpPr>
        <p:spPr>
          <a:xfrm>
            <a:off x="1387552" y="4519477"/>
            <a:ext cx="3953072" cy="177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/</a:t>
            </a: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hadoop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-ha</a:t>
            </a:r>
          </a:p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└ </a:t>
            </a: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cluster_name</a:t>
            </a: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├ </a:t>
            </a: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ActiveBreadCrumb</a:t>
            </a:r>
            <a:endParaRPr lang="en-US" altLang="ko-KR" sz="15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    └ </a:t>
            </a:r>
            <a:r>
              <a:rPr lang="en-US" altLang="ko-KR" sz="15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ActiveStandbyElectorLock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화살표: 왼쪽으로 구부러짐 56">
            <a:extLst>
              <a:ext uri="{FF2B5EF4-FFF2-40B4-BE49-F238E27FC236}">
                <a16:creationId xmlns:a16="http://schemas.microsoft.com/office/drawing/2014/main" id="{9FEA7907-58D3-4AA5-A24A-D8AE63CF91F2}"/>
              </a:ext>
            </a:extLst>
          </p:cNvPr>
          <p:cNvSpPr/>
          <p:nvPr/>
        </p:nvSpPr>
        <p:spPr>
          <a:xfrm rot="10800000">
            <a:off x="4025542" y="4292795"/>
            <a:ext cx="622169" cy="651827"/>
          </a:xfrm>
          <a:prstGeom prst="curvedLeftArrow">
            <a:avLst/>
          </a:prstGeom>
          <a:solidFill>
            <a:srgbClr val="888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B872B16-7974-436B-B81E-1EC95B1AF4A6}"/>
              </a:ext>
            </a:extLst>
          </p:cNvPr>
          <p:cNvSpPr/>
          <p:nvPr/>
        </p:nvSpPr>
        <p:spPr>
          <a:xfrm>
            <a:off x="3578749" y="3861517"/>
            <a:ext cx="1897350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주기적인 상태체크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E35E26-6DAD-4ECD-B6BD-BAFF502FA06E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3781018" y="5038021"/>
            <a:ext cx="2642822" cy="748822"/>
          </a:xfrm>
          <a:prstGeom prst="straightConnector1">
            <a:avLst/>
          </a:prstGeom>
          <a:ln>
            <a:solidFill>
              <a:srgbClr val="888C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화살표: 왼쪽으로 구부러짐 58">
            <a:extLst>
              <a:ext uri="{FF2B5EF4-FFF2-40B4-BE49-F238E27FC236}">
                <a16:creationId xmlns:a16="http://schemas.microsoft.com/office/drawing/2014/main" id="{6F300D94-6013-4D60-9211-528E476417D0}"/>
              </a:ext>
            </a:extLst>
          </p:cNvPr>
          <p:cNvSpPr/>
          <p:nvPr/>
        </p:nvSpPr>
        <p:spPr>
          <a:xfrm rot="10800000">
            <a:off x="7959166" y="4294805"/>
            <a:ext cx="622169" cy="651827"/>
          </a:xfrm>
          <a:prstGeom prst="curvedLeftArrow">
            <a:avLst/>
          </a:prstGeom>
          <a:solidFill>
            <a:srgbClr val="888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8B0274-F130-4B52-A0D6-024E592AFE85}"/>
              </a:ext>
            </a:extLst>
          </p:cNvPr>
          <p:cNvSpPr/>
          <p:nvPr/>
        </p:nvSpPr>
        <p:spPr>
          <a:xfrm>
            <a:off x="7512373" y="3863527"/>
            <a:ext cx="1897350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주기적인 상태체크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192C14E-52B3-4CD4-BAD1-C1357DCEA7E5}"/>
              </a:ext>
            </a:extLst>
          </p:cNvPr>
          <p:cNvCxnSpPr>
            <a:cxnSpLocks/>
          </p:cNvCxnSpPr>
          <p:nvPr/>
        </p:nvCxnSpPr>
        <p:spPr>
          <a:xfrm flipH="1">
            <a:off x="4336626" y="5036911"/>
            <a:ext cx="5914911" cy="1050146"/>
          </a:xfrm>
          <a:prstGeom prst="straightConnector1">
            <a:avLst/>
          </a:prstGeom>
          <a:ln>
            <a:solidFill>
              <a:srgbClr val="888C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54BA84D-BCEF-4386-B461-26E401C632C6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695D5DD-01A8-4A1E-9DFF-EDDD32B8F0A1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D8DD9E3-01EC-4C44-8E5C-FE51C348CDA4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B043A3CE-5CA5-4A82-9F8C-5D2580A93E96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48EB950-B1DB-4F4F-8D53-DD04EDBE3639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4C106C1-8D25-458B-9867-599BF533455A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A1C29D3-3448-460A-B103-BFDD3B9AA644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F7EBEB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F7EBEB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D2172B3-4C3C-4BEA-81E6-6F2EB99FF56B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1D5E944-BF2C-4E72-A1C8-EE08F0018798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9748A525-A86C-4113-A367-DBE43AF55571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0D1137-48BC-4167-90B8-38B136D9A7AB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27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  <p:bldP spid="53" grpId="0"/>
      <p:bldP spid="54" grpId="0"/>
      <p:bldP spid="55" grpId="0"/>
      <p:bldP spid="56" grpId="0"/>
      <p:bldP spid="57" grpId="0" animBg="1"/>
      <p:bldP spid="58" grpId="0"/>
      <p:bldP spid="59" grpId="0" animBg="1"/>
      <p:bldP spid="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3" y="68736"/>
            <a:ext cx="9832141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 - </a:t>
            </a:r>
            <a:r>
              <a:rPr kumimoji="0" lang="en-US" altLang="ko-K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NameNode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HA(High Availability) with Zookeeper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C53E2BB2-A017-4CA7-BFBA-3C7EDCBD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359" y="3547653"/>
            <a:ext cx="750355" cy="721121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CED1AA-63D3-43B1-805B-29AD2BE5F3CF}"/>
              </a:ext>
            </a:extLst>
          </p:cNvPr>
          <p:cNvSpPr/>
          <p:nvPr/>
        </p:nvSpPr>
        <p:spPr>
          <a:xfrm>
            <a:off x="4906804" y="4246764"/>
            <a:ext cx="214548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Active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NameNode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628577C-7F2A-4BEC-9ECA-CB28BAA5C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484" y="3518003"/>
            <a:ext cx="750355" cy="721121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D42EC308-AFB9-4925-BAF9-46C16F5E4434}"/>
              </a:ext>
            </a:extLst>
          </p:cNvPr>
          <p:cNvSpPr/>
          <p:nvPr/>
        </p:nvSpPr>
        <p:spPr>
          <a:xfrm>
            <a:off x="8840929" y="4217114"/>
            <a:ext cx="214548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Standby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NameNode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F7F8E8ED-FC7D-4B4C-B69A-71F89FC98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536" y="1646657"/>
            <a:ext cx="750355" cy="721121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6FBDD8-2C69-4087-893E-96AE9A61134A}"/>
              </a:ext>
            </a:extLst>
          </p:cNvPr>
          <p:cNvSpPr/>
          <p:nvPr/>
        </p:nvSpPr>
        <p:spPr>
          <a:xfrm>
            <a:off x="5573149" y="2324787"/>
            <a:ext cx="138158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JournalNode1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6A53CF4-5D77-4D90-9875-BE2BC922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676" y="1646657"/>
            <a:ext cx="750355" cy="721121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3E8D4F27-6A69-4355-95E4-0CEDA0043A0B}"/>
              </a:ext>
            </a:extLst>
          </p:cNvPr>
          <p:cNvSpPr/>
          <p:nvPr/>
        </p:nvSpPr>
        <p:spPr>
          <a:xfrm>
            <a:off x="7052289" y="2324787"/>
            <a:ext cx="138158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JournalNode2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227E8B0-608A-40AB-854D-5110ED434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588" y="1646657"/>
            <a:ext cx="750355" cy="721121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B7C5C9-5906-4284-A0BC-49668DA966C8}"/>
              </a:ext>
            </a:extLst>
          </p:cNvPr>
          <p:cNvSpPr/>
          <p:nvPr/>
        </p:nvSpPr>
        <p:spPr>
          <a:xfrm>
            <a:off x="8527201" y="2324787"/>
            <a:ext cx="1381584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JournalNode3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5244F7B-A0B7-421F-B415-EDEF3615B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01" y="1459725"/>
            <a:ext cx="750355" cy="721121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5B742324-A05C-4B57-A02A-F63D689D1EB0}"/>
              </a:ext>
            </a:extLst>
          </p:cNvPr>
          <p:cNvSpPr/>
          <p:nvPr/>
        </p:nvSpPr>
        <p:spPr>
          <a:xfrm>
            <a:off x="1671713" y="2137855"/>
            <a:ext cx="168440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ZookeeperNode1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4032E923-A793-407A-ADAD-785757CA6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62" y="2650019"/>
            <a:ext cx="750355" cy="721121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BFEFAA14-32F9-4C08-AB93-1A5B2E6B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01" y="3839491"/>
            <a:ext cx="750355" cy="721121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209442DD-2FEB-42FA-9A54-E75772426442}"/>
              </a:ext>
            </a:extLst>
          </p:cNvPr>
          <p:cNvSpPr/>
          <p:nvPr/>
        </p:nvSpPr>
        <p:spPr>
          <a:xfrm>
            <a:off x="1671713" y="3328666"/>
            <a:ext cx="168440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ZookeeperNode2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0CF921-E1DE-4F01-80BA-DEA119CCA7BF}"/>
              </a:ext>
            </a:extLst>
          </p:cNvPr>
          <p:cNvSpPr/>
          <p:nvPr/>
        </p:nvSpPr>
        <p:spPr>
          <a:xfrm>
            <a:off x="1671713" y="4401267"/>
            <a:ext cx="168440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ZookeeperNode3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5131FC9-29F4-426E-A600-62C8C8C2F4C2}"/>
              </a:ext>
            </a:extLst>
          </p:cNvPr>
          <p:cNvSpPr/>
          <p:nvPr/>
        </p:nvSpPr>
        <p:spPr>
          <a:xfrm>
            <a:off x="4630446" y="4640718"/>
            <a:ext cx="350821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ZKFC(Zookeeper Failover Controller)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E0C9FCC-BFC6-4B0E-9763-EF84AC081429}"/>
              </a:ext>
            </a:extLst>
          </p:cNvPr>
          <p:cNvSpPr/>
          <p:nvPr/>
        </p:nvSpPr>
        <p:spPr>
          <a:xfrm>
            <a:off x="8572676" y="4638118"/>
            <a:ext cx="338444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ZKFC(Zookeeper Failover Controller)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화살표: 왼쪽으로 구부러짐 56">
            <a:extLst>
              <a:ext uri="{FF2B5EF4-FFF2-40B4-BE49-F238E27FC236}">
                <a16:creationId xmlns:a16="http://schemas.microsoft.com/office/drawing/2014/main" id="{9FEA7907-58D3-4AA5-A24A-D8AE63CF91F2}"/>
              </a:ext>
            </a:extLst>
          </p:cNvPr>
          <p:cNvSpPr/>
          <p:nvPr/>
        </p:nvSpPr>
        <p:spPr>
          <a:xfrm rot="10800000">
            <a:off x="4025542" y="4292795"/>
            <a:ext cx="622169" cy="651827"/>
          </a:xfrm>
          <a:prstGeom prst="curvedLeftArrow">
            <a:avLst/>
          </a:prstGeom>
          <a:solidFill>
            <a:srgbClr val="888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B872B16-7974-436B-B81E-1EC95B1AF4A6}"/>
              </a:ext>
            </a:extLst>
          </p:cNvPr>
          <p:cNvSpPr/>
          <p:nvPr/>
        </p:nvSpPr>
        <p:spPr>
          <a:xfrm>
            <a:off x="3578749" y="3861517"/>
            <a:ext cx="1897350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주기적인 상태체크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화살표: 왼쪽으로 구부러짐 58">
            <a:extLst>
              <a:ext uri="{FF2B5EF4-FFF2-40B4-BE49-F238E27FC236}">
                <a16:creationId xmlns:a16="http://schemas.microsoft.com/office/drawing/2014/main" id="{6F300D94-6013-4D60-9211-528E476417D0}"/>
              </a:ext>
            </a:extLst>
          </p:cNvPr>
          <p:cNvSpPr/>
          <p:nvPr/>
        </p:nvSpPr>
        <p:spPr>
          <a:xfrm rot="10800000">
            <a:off x="7950507" y="4285155"/>
            <a:ext cx="622169" cy="651827"/>
          </a:xfrm>
          <a:prstGeom prst="curvedLeftArrow">
            <a:avLst/>
          </a:prstGeom>
          <a:solidFill>
            <a:srgbClr val="888C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B8B0274-F130-4B52-A0D6-024E592AFE85}"/>
              </a:ext>
            </a:extLst>
          </p:cNvPr>
          <p:cNvSpPr/>
          <p:nvPr/>
        </p:nvSpPr>
        <p:spPr>
          <a:xfrm>
            <a:off x="7503714" y="3853877"/>
            <a:ext cx="1897350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주기적인 상태체크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곱하기 기호 3">
            <a:extLst>
              <a:ext uri="{FF2B5EF4-FFF2-40B4-BE49-F238E27FC236}">
                <a16:creationId xmlns:a16="http://schemas.microsoft.com/office/drawing/2014/main" id="{86DB31BA-0931-41A7-AEBB-9DE7EAA09E1F}"/>
              </a:ext>
            </a:extLst>
          </p:cNvPr>
          <p:cNvSpPr/>
          <p:nvPr/>
        </p:nvSpPr>
        <p:spPr>
          <a:xfrm>
            <a:off x="4509009" y="2784158"/>
            <a:ext cx="2742821" cy="2263401"/>
          </a:xfrm>
          <a:prstGeom prst="mathMultiply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89D9E61-4543-4CAA-BDCF-5355EC8EC4B9}"/>
              </a:ext>
            </a:extLst>
          </p:cNvPr>
          <p:cNvSpPr/>
          <p:nvPr/>
        </p:nvSpPr>
        <p:spPr>
          <a:xfrm>
            <a:off x="5080165" y="5067013"/>
            <a:ext cx="2109821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Zookeeper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연결종료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1967BBE-56C3-42BC-A04C-345D7C2ED4C1}"/>
              </a:ext>
            </a:extLst>
          </p:cNvPr>
          <p:cNvSpPr/>
          <p:nvPr/>
        </p:nvSpPr>
        <p:spPr>
          <a:xfrm>
            <a:off x="8747601" y="4945520"/>
            <a:ext cx="350821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50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Active </a:t>
            </a:r>
            <a:r>
              <a:rPr lang="en-US" altLang="ko-KR" sz="1500" noProof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ko-KR" altLang="en-US" sz="1500" noProof="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로 전환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F29153D9-D8CB-4D88-B076-AB566E9EC8F8}"/>
              </a:ext>
            </a:extLst>
          </p:cNvPr>
          <p:cNvSpPr/>
          <p:nvPr/>
        </p:nvSpPr>
        <p:spPr>
          <a:xfrm rot="2336345">
            <a:off x="8027130" y="2568010"/>
            <a:ext cx="1624109" cy="1437021"/>
          </a:xfrm>
          <a:prstGeom prst="rightArrow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86FDCD-DA82-4806-97D8-BB5B2EE2B3CD}"/>
              </a:ext>
            </a:extLst>
          </p:cNvPr>
          <p:cNvSpPr/>
          <p:nvPr/>
        </p:nvSpPr>
        <p:spPr>
          <a:xfrm>
            <a:off x="9454485" y="2927072"/>
            <a:ext cx="1840282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최신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editlog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적용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F8FDB7-80C0-43CF-BB76-5E9956F4CCE0}"/>
              </a:ext>
            </a:extLst>
          </p:cNvPr>
          <p:cNvSpPr/>
          <p:nvPr/>
        </p:nvSpPr>
        <p:spPr>
          <a:xfrm>
            <a:off x="8860333" y="4212932"/>
            <a:ext cx="214548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Active </a:t>
            </a:r>
            <a:r>
              <a:rPr kumimoji="0" lang="en-US" altLang="ko-KR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NameNode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6D3144C-6B14-478F-8A50-4D3B360378EA}"/>
              </a:ext>
            </a:extLst>
          </p:cNvPr>
          <p:cNvSpPr/>
          <p:nvPr/>
        </p:nvSpPr>
        <p:spPr>
          <a:xfrm>
            <a:off x="8289954" y="4948120"/>
            <a:ext cx="3748539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기존 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Active Node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fencing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여부를 체크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3AB6B84-CBC6-4B46-961B-1861867652FE}"/>
              </a:ext>
            </a:extLst>
          </p:cNvPr>
          <p:cNvSpPr/>
          <p:nvPr/>
        </p:nvSpPr>
        <p:spPr>
          <a:xfrm>
            <a:off x="1487013" y="6320298"/>
            <a:ext cx="948348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Fencing </a:t>
            </a: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이란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기존 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Active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가 살아있을 수 있으므로 강제로 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kill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하는 작업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(split brain 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방지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328DB0A-BB74-4E77-82F1-5D6B7DDC11C6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5CF1FFF-CC73-4163-B726-C381B3197379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A81C4C3-3DBB-4E36-99B8-3203059F15CE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EEFAB48-E108-45C1-B5A8-1D8C4FB4DCE8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5C351AC-5E9E-43B9-B898-A918A83BAE2C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70101474-82C2-4DB3-BCEB-B80FBEDF3DBA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37ADC99-4193-4BC8-A63C-1E9BC3ACEF57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F7EBEB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F7EBEB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E858F72E-80A7-48A5-A27D-7F7B9A3BA793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E7C5385-2F4C-466F-98BA-850EFC9EB20D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A76F9A9-1F22-4C6C-8443-5EA2F267DC46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3F24B93-060D-491C-A9F8-23E354C7F7E1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49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" grpId="0" animBg="1"/>
      <p:bldP spid="45" grpId="0"/>
      <p:bldP spid="46" grpId="0"/>
      <p:bldP spid="49" grpId="0" animBg="1"/>
      <p:bldP spid="51" grpId="0"/>
      <p:bldP spid="62" grpId="0"/>
      <p:bldP spid="63" grpId="0"/>
      <p:bldP spid="63" grpId="1"/>
      <p:bldP spid="6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3" y="68736"/>
            <a:ext cx="908043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246EB5-AFAD-46AF-9354-39C22608FD2F}"/>
              </a:ext>
            </a:extLst>
          </p:cNvPr>
          <p:cNvSpPr/>
          <p:nvPr/>
        </p:nvSpPr>
        <p:spPr>
          <a:xfrm>
            <a:off x="1452132" y="1195688"/>
            <a:ext cx="10576544" cy="5283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HDFS</a:t>
            </a:r>
          </a:p>
          <a:p>
            <a:pPr marL="1028700" lvl="1" indent="-571500">
              <a:lnSpc>
                <a:spcPct val="150000"/>
              </a:lnSpc>
              <a:buFontTx/>
              <a:buChar char="-"/>
              <a:defRPr/>
            </a:pPr>
            <a:r>
              <a:rPr lang="en-US" altLang="ko-KR" sz="3600" b="1" dirty="0" err="1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DataNode</a:t>
            </a:r>
            <a:endParaRPr lang="en-US" altLang="ko-KR" sz="3600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485900" lvl="2" indent="-57150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Erasure Coding</a:t>
            </a:r>
          </a:p>
          <a:p>
            <a:pPr marL="1485900" lvl="2" indent="-57150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Rack Awareness</a:t>
            </a:r>
          </a:p>
          <a:p>
            <a:pPr marL="1485900" lvl="2" indent="-57150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b="1">
                <a:solidFill>
                  <a:prstClr val="white">
                    <a:lumMod val="50000"/>
                  </a:prstClr>
                </a:solidFill>
              </a:rPr>
              <a:t>Balancer</a:t>
            </a:r>
            <a:endParaRPr lang="en-US" altLang="ko-KR" sz="2400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  <a:defRPr/>
            </a:pPr>
            <a:r>
              <a:rPr lang="en-US" altLang="ko-KR" sz="3600" b="1" dirty="0" err="1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endParaRPr lang="en-US" altLang="ko-KR" sz="3600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485900" lvl="2" indent="-57150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b="1" dirty="0" err="1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FsImage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en-US" altLang="ko-KR" sz="2400" b="1" dirty="0" err="1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Editlog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Checkpoint</a:t>
            </a:r>
          </a:p>
          <a:p>
            <a:pPr marL="1485900" lvl="2" indent="-571500">
              <a:lnSpc>
                <a:spcPct val="150000"/>
              </a:lnSpc>
              <a:buFontTx/>
              <a:buChar char="-"/>
              <a:defRPr/>
            </a:pPr>
            <a:r>
              <a:rPr lang="en-US" altLang="ko-KR" sz="2400" b="1" dirty="0" err="1">
                <a:solidFill>
                  <a:prstClr val="white">
                    <a:lumMod val="50000"/>
                  </a:prstClr>
                </a:solidFill>
              </a:rPr>
              <a:t>JournalNode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, </a:t>
            </a:r>
            <a:r>
              <a:rPr lang="en-US" altLang="ko-KR" sz="2400" b="1" dirty="0" err="1">
                <a:solidFill>
                  <a:prstClr val="white">
                    <a:lumMod val="50000"/>
                  </a:prstClr>
                </a:solidFill>
              </a:rPr>
              <a:t>NameNode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sz="24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HA with Zookeeper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61CF05-F735-48CB-86FD-21333C02EE44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A344D97-787B-4409-B358-3D9600C170B5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B60883F-D4BC-40A5-A0B1-394CB16ED942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ED14030-46C2-478A-950D-6B8B8794E637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05DA53-343F-48B3-A539-4866E3710064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FEFD41B-7834-4478-BB8B-BBD19983DEB2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7F97CC-328A-4C07-980F-9E46F703BD25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07CC8DF-F7B5-4A26-BB42-976E42B103D3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C123E0-F209-4644-A291-FC2E322205FD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7EB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3107162-0A38-4CFD-975A-5DFC0B45DD98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E78D7A-E622-4E38-A0AD-E0B5B0CA53C1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0277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3" y="68736"/>
            <a:ext cx="9080433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545871"/>
                </a:solidFill>
              </a:rPr>
              <a:t>Reference</a:t>
            </a:r>
            <a:endParaRPr kumimoji="0" lang="en-US" altLang="ko-KR" sz="2400" b="1" i="1" u="none" strike="noStrike" kern="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246EB5-AFAD-46AF-9354-39C22608FD2F}"/>
              </a:ext>
            </a:extLst>
          </p:cNvPr>
          <p:cNvSpPr/>
          <p:nvPr/>
        </p:nvSpPr>
        <p:spPr>
          <a:xfrm>
            <a:off x="1452132" y="1195688"/>
            <a:ext cx="10576544" cy="330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빅데이터 전문가의 </a:t>
            </a:r>
            <a:r>
              <a:rPr kumimoji="0" lang="ko-KR" alt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하둡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관리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성안당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571500" indent="-571500">
              <a:lnSpc>
                <a:spcPct val="150000"/>
              </a:lnSpc>
              <a:buFontTx/>
              <a:buChar char="-"/>
              <a:defRPr/>
            </a:pPr>
            <a:r>
              <a:rPr lang="ko-KR" altLang="en-US" sz="3600" b="1" dirty="0" err="1">
                <a:solidFill>
                  <a:prstClr val="white">
                    <a:lumMod val="50000"/>
                  </a:prstClr>
                </a:solidFill>
              </a:rPr>
              <a:t>하둡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</a:rPr>
              <a:t> 완벽 가이드 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4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</a:rPr>
              <a:t>판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(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</a:rPr>
              <a:t>한빛 미디어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)</a:t>
            </a:r>
            <a:endParaRPr lang="en-US" altLang="ko-KR" sz="3600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71500" lvl="0" indent="-571500">
              <a:lnSpc>
                <a:spcPct val="150000"/>
              </a:lnSpc>
              <a:buFontTx/>
              <a:buChar char="-"/>
              <a:defRPr/>
            </a:pP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Hadoop </a:t>
            </a:r>
            <a:r>
              <a:rPr lang="en-US" altLang="ko-KR" sz="3600" b="1" dirty="0" err="1">
                <a:solidFill>
                  <a:prstClr val="white">
                    <a:lumMod val="50000"/>
                  </a:prstClr>
                </a:solidFill>
              </a:rPr>
              <a:t>NameNode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</a:rPr>
              <a:t>이중화 시 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fencing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</a:rPr>
              <a:t>의 역할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	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hlinkClick r:id="rId2"/>
              </a:rPr>
              <a:t>http://shorturl.at/cmxJ5</a:t>
            </a:r>
            <a:endParaRPr lang="en-US" altLang="ko-KR" sz="36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8F5C9E0-F218-478E-A489-67975C4AC6C7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BC09448-E845-4AC1-BC54-92C64005EFE8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04D184-27F2-4180-9BB9-82C111A8DB8C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A382E25-C996-4661-8AFF-945366AF00A0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DB97523-A175-4EA9-BB15-A34426B163BF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25CF349-3A06-46E3-99E4-1777E0CB59DF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8F1D6AA-83C6-4702-B052-AE16C6245D14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1DCD52D-47B1-4128-8835-AC57A41E1160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313A9C2-6510-440B-88FC-8308F170C300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6C037C-C8F6-4F24-BEE2-F426124B15DE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C6CE5B-1511-4CC4-8538-00A483E10829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837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412531" y="2436133"/>
            <a:ext cx="5518159" cy="1178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  <a:endParaRPr kumimoji="0" lang="en-US" altLang="ko-KR" sz="5400" b="1" i="1" u="none" strike="noStrike" kern="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9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487014" y="3127798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HDFS</a:t>
            </a:r>
          </a:p>
          <a:p>
            <a:pPr lvl="3">
              <a:lnSpc>
                <a:spcPct val="150000"/>
              </a:lnSpc>
            </a:pPr>
            <a:r>
              <a:rPr lang="en-US" altLang="ko-KR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DataNode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, </a:t>
            </a:r>
            <a:r>
              <a:rPr lang="en-US" altLang="ko-KR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NameNode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lvl="3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Erasure Coding</a:t>
            </a:r>
          </a:p>
        </p:txBody>
      </p:sp>
      <p:sp>
        <p:nvSpPr>
          <p:cNvPr id="7" name="타원 6"/>
          <p:cNvSpPr/>
          <p:nvPr/>
        </p:nvSpPr>
        <p:spPr>
          <a:xfrm>
            <a:off x="5246608" y="3011206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9" name="Freeform 11"/>
          <p:cNvSpPr>
            <a:spLocks noEditPoints="1"/>
          </p:cNvSpPr>
          <p:nvPr/>
        </p:nvSpPr>
        <p:spPr bwMode="auto">
          <a:xfrm flipH="1">
            <a:off x="1953556" y="3424759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487013" y="1634916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Hadoop Ecosystem</a:t>
            </a:r>
          </a:p>
          <a:p>
            <a:pPr lvl="3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Overview</a:t>
            </a:r>
          </a:p>
          <a:p>
            <a:pPr lvl="3">
              <a:lnSpc>
                <a:spcPct val="150000"/>
              </a:lnSpc>
            </a:pP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5246608" y="1518325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3" name="Freeform 11"/>
          <p:cNvSpPr>
            <a:spLocks noEditPoints="1"/>
          </p:cNvSpPr>
          <p:nvPr/>
        </p:nvSpPr>
        <p:spPr bwMode="auto">
          <a:xfrm flipH="1">
            <a:off x="1953556" y="1931878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163986"/>
            <a:ext cx="5518159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srgbClr val="545871"/>
                </a:solidFill>
              </a:rPr>
              <a:t>Agenda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1487013" y="4616058"/>
            <a:ext cx="3913632" cy="1024128"/>
          </a:xfrm>
          <a:prstGeom prst="roundRect">
            <a:avLst>
              <a:gd name="adj" fmla="val 6846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150000"/>
              </a:lnSpc>
            </a:pPr>
            <a:r>
              <a:rPr lang="en-US" altLang="ko-KR" sz="11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NameNode</a:t>
            </a:r>
            <a:r>
              <a:rPr lang="en-US" altLang="ko-KR" sz="11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HA(High Availability)</a:t>
            </a:r>
          </a:p>
          <a:p>
            <a:pPr lvl="3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Zookeeper, ZKFC, fencing</a:t>
            </a:r>
            <a:endParaRPr lang="ko-KR" altLang="en-US" sz="7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5246608" y="4499467"/>
            <a:ext cx="308075" cy="308075"/>
          </a:xfrm>
          <a:prstGeom prst="ellipse">
            <a:avLst/>
          </a:prstGeom>
          <a:solidFill>
            <a:srgbClr val="545871"/>
          </a:solidFill>
          <a:ln>
            <a:noFill/>
          </a:ln>
          <a:effectLst>
            <a:outerShdw blurRad="177800" dist="88900" dir="27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3" name="Freeform 11"/>
          <p:cNvSpPr>
            <a:spLocks noEditPoints="1"/>
          </p:cNvSpPr>
          <p:nvPr/>
        </p:nvSpPr>
        <p:spPr bwMode="auto">
          <a:xfrm flipH="1">
            <a:off x="1953556" y="4913020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4587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E4D60D-A56B-42BE-9C0E-7BF5C3C45684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5BE853A-E2DB-4884-A77F-5E0030520467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610FEC5-59BE-4650-9C74-6A4D7E8D47A2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F7EBEB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BC9C48C-FF40-4DC6-9281-14770A17E97D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747E5A5-BD0D-493E-89F3-9BCFFE38BE6F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FE3B5CE-261E-478B-B7DB-32739AB45B6C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2B282E4-79E6-470E-A5B6-5AECDE0314EE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5F2ABDB-A23A-401B-8632-26E044A07354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88A4255-29FE-494A-B801-6B8422914DA6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85F9EE2-C08F-46C0-95FC-6633EF287863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3B597BC-9A61-43AD-A489-2A8466F78E36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527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68736"/>
            <a:ext cx="643778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Hadoop </a:t>
            </a:r>
            <a:r>
              <a:rPr kumimoji="0" lang="en-US" altLang="ko-K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EcoSystem</a:t>
            </a:r>
            <a:endParaRPr kumimoji="0" lang="en-US" altLang="ko-KR" sz="2400" b="1" i="1" u="none" strike="noStrike" kern="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BEA6B4-163E-4608-9764-1ECDA9F5D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460" y="1148601"/>
            <a:ext cx="9862620" cy="527987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DDA530DF-8250-41A7-9693-EBE642208D6B}"/>
              </a:ext>
            </a:extLst>
          </p:cNvPr>
          <p:cNvSpPr/>
          <p:nvPr/>
        </p:nvSpPr>
        <p:spPr>
          <a:xfrm>
            <a:off x="1668980" y="6395310"/>
            <a:ext cx="9567980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ko-KR" alt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 출처</a:t>
            </a: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en-US" altLang="ko-KR" sz="15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600" dirty="0">
                <a:hlinkClick r:id="rId3"/>
              </a:rPr>
              <a:t>https://www.slideshare.net/cloudera/apache-hadoop-at-10-59397028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1C1A55-36AF-4BFF-B2AE-2468CCF91F4C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942CBB8-B6A0-4502-BE6E-5C2C6CB3EBDE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D9F356-2491-4796-A669-7BD0D336372D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1C55B8-CE68-487E-9869-8B09FCBD7D16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F7EBEB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7EB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C76440-B8DA-4780-9824-F37DA23C86B7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970B0D-BDF2-4E16-96D5-1E1813EA8352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02F40D9-12A2-45BD-9B0F-1523CABB6A47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946135-0822-45DE-8303-6E8AD06867D1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C75FFD5-BA42-4EDA-8A47-9B9DEA993F77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8EFF34-0616-4210-B529-DE0A475D5BBD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D2AA8CA-0B3E-4B8C-801C-999C7ABBF386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86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68736"/>
            <a:ext cx="643778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i="1" kern="0" dirty="0">
                <a:solidFill>
                  <a:srgbClr val="545871"/>
                </a:solidFill>
                <a:latin typeface="맑은 고딕" panose="020F0502020204030204"/>
                <a:ea typeface="맑은 고딕" panose="020B0503020000020004" pitchFamily="50" charset="-127"/>
              </a:rPr>
              <a:t>Hadoop </a:t>
            </a:r>
            <a:r>
              <a:rPr lang="en-US" altLang="ko-KR" sz="2400" b="1" i="1" kern="0" dirty="0" err="1">
                <a:solidFill>
                  <a:srgbClr val="545871"/>
                </a:solidFill>
                <a:latin typeface="맑은 고딕" panose="020F0502020204030204"/>
                <a:ea typeface="맑은 고딕" panose="020B0503020000020004" pitchFamily="50" charset="-127"/>
              </a:rPr>
              <a:t>EcoSystem</a:t>
            </a:r>
            <a:endParaRPr kumimoji="0" lang="en-US" altLang="ko-KR" sz="2400" b="1" i="1" u="none" strike="noStrike" kern="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6EA8A50-5C5C-4B48-9369-2F9F89B96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14" y="1117161"/>
            <a:ext cx="9829800" cy="53911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401C09-B4F2-4BD7-A541-F91D5DE13B9B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E2C22E9-30E5-4C16-9501-712EB578B343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92AEE2-C726-47A9-8549-64C9CA3467CC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DD3E0A-D700-4221-913C-7BB81E584919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F7EBEB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F7EBEB"/>
                </a:solidFill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C528839-2BDD-4E16-A6CB-FEE29A4CAFDD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15D186-2638-456F-9AB7-FAF8EE88FCC8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86FD8193-3B93-4D22-9897-83689A900D87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0BC2CE-FFA9-45CD-9A3F-3B142FA325C3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19B84EB-039F-4A04-A482-D1845DE29A86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AED31CC-ADD5-4D37-B482-5BA617FA8333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F868350-B933-424E-8C71-847ED128D432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70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68736"/>
            <a:ext cx="643778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latinLnBrk="0">
              <a:lnSpc>
                <a:spcPct val="150000"/>
              </a:lnSpc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HDFS(</a:t>
            </a:r>
            <a:r>
              <a:rPr lang="en-US" altLang="ko-KR" sz="2400" b="1" i="1" kern="0" dirty="0">
                <a:solidFill>
                  <a:srgbClr val="545871"/>
                </a:solidFill>
              </a:rPr>
              <a:t>Hadoop Distributed File System</a:t>
            </a:r>
            <a:r>
              <a:rPr lang="en-US" altLang="ko-KR" sz="2400" b="1" i="1" kern="0" dirty="0">
                <a:solidFill>
                  <a:srgbClr val="545871"/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endParaRPr kumimoji="0" lang="en-US" altLang="ko-KR" sz="2400" b="1" i="1" u="none" strike="noStrike" kern="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495EF9B-3783-4A05-BA51-B421B94D82AA}"/>
              </a:ext>
            </a:extLst>
          </p:cNvPr>
          <p:cNvSpPr/>
          <p:nvPr/>
        </p:nvSpPr>
        <p:spPr>
          <a:xfrm>
            <a:off x="5434448" y="2896808"/>
            <a:ext cx="1604827" cy="1415011"/>
          </a:xfrm>
          <a:prstGeom prst="rightArrow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ko-KR" altLang="en-US" dirty="0"/>
              <a:t>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BA4456-438C-4C9D-A11D-47BE9D75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268" y="1782983"/>
            <a:ext cx="1472377" cy="141501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DA05722-0E5C-41DC-93A7-42D56E407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57" y="2377999"/>
            <a:ext cx="3140370" cy="301801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6F0723-226D-4B62-8A63-F2184E5CE435}"/>
              </a:ext>
            </a:extLst>
          </p:cNvPr>
          <p:cNvSpPr/>
          <p:nvPr/>
        </p:nvSpPr>
        <p:spPr>
          <a:xfrm>
            <a:off x="2817800" y="3132834"/>
            <a:ext cx="1598853" cy="942961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 GB File</a:t>
            </a:r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D76C08F6-AA29-4C1A-BE08-25325FB58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860" y="1782983"/>
            <a:ext cx="1472377" cy="141501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BB06AE57-5A1A-453D-B23C-11B974FFF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268" y="3288205"/>
            <a:ext cx="1472377" cy="141501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622B3DE6-7070-4059-B096-4DC530AD9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860" y="3288205"/>
            <a:ext cx="1472377" cy="1415012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B7A151DB-A69F-411C-8C9F-9BB214F8E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153" y="4721252"/>
            <a:ext cx="1472377" cy="1415012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24FD6FAD-C5D1-461E-A1A4-C6756F457B46}"/>
              </a:ext>
            </a:extLst>
          </p:cNvPr>
          <p:cNvSpPr/>
          <p:nvPr/>
        </p:nvSpPr>
        <p:spPr>
          <a:xfrm>
            <a:off x="8187364" y="2222662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 GB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8426AEF-BFC6-468A-A5E0-29623D1C4B9D}"/>
              </a:ext>
            </a:extLst>
          </p:cNvPr>
          <p:cNvSpPr/>
          <p:nvPr/>
        </p:nvSpPr>
        <p:spPr>
          <a:xfrm>
            <a:off x="10086956" y="2222662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 GB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1755C8A-9479-4166-908A-FF768D002355}"/>
              </a:ext>
            </a:extLst>
          </p:cNvPr>
          <p:cNvSpPr/>
          <p:nvPr/>
        </p:nvSpPr>
        <p:spPr>
          <a:xfrm>
            <a:off x="8187364" y="3716878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 GB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BC50756-CB34-496C-BD67-DF7B22EA66C6}"/>
              </a:ext>
            </a:extLst>
          </p:cNvPr>
          <p:cNvSpPr/>
          <p:nvPr/>
        </p:nvSpPr>
        <p:spPr>
          <a:xfrm>
            <a:off x="10086956" y="3716878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 GB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964CC0-84BC-4877-AA2A-57BF684BA5FB}"/>
              </a:ext>
            </a:extLst>
          </p:cNvPr>
          <p:cNvSpPr/>
          <p:nvPr/>
        </p:nvSpPr>
        <p:spPr>
          <a:xfrm>
            <a:off x="9110772" y="5131890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 GB</a:t>
            </a:r>
            <a:endParaRPr lang="ko-KR" altLang="en-US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5E29A68C-27A1-46C3-969E-AF42F7C28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89" y="1324974"/>
            <a:ext cx="1472377" cy="1415012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6B609D3A-E14C-4D10-82D9-EAE59E6A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873" y="1327863"/>
            <a:ext cx="1472377" cy="1415012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DFB38411-18B8-463E-84EC-FF78DCD1A83F}"/>
              </a:ext>
            </a:extLst>
          </p:cNvPr>
          <p:cNvSpPr/>
          <p:nvPr/>
        </p:nvSpPr>
        <p:spPr>
          <a:xfrm>
            <a:off x="7635885" y="1764653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E2F9E9F-9610-433C-BD9F-E53AE2083FBF}"/>
              </a:ext>
            </a:extLst>
          </p:cNvPr>
          <p:cNvSpPr/>
          <p:nvPr/>
        </p:nvSpPr>
        <p:spPr>
          <a:xfrm>
            <a:off x="9032969" y="1767542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610FF4E9-AA2A-4D6E-8815-B6070C26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957" y="1324974"/>
            <a:ext cx="1472377" cy="1415012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6ADDF2DD-ADDE-4C76-9B97-244E9A862AF8}"/>
              </a:ext>
            </a:extLst>
          </p:cNvPr>
          <p:cNvSpPr/>
          <p:nvPr/>
        </p:nvSpPr>
        <p:spPr>
          <a:xfrm>
            <a:off x="10430053" y="1764653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84593347-07F3-4EC5-B672-E63985AF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89" y="2649059"/>
            <a:ext cx="1472377" cy="1415012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896F8B3C-3E30-4CD5-968C-331CEF57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873" y="2651948"/>
            <a:ext cx="1472377" cy="1415012"/>
          </a:xfrm>
          <a:prstGeom prst="rect">
            <a:avLst/>
          </a:prstGeom>
        </p:spPr>
      </p:pic>
      <p:sp>
        <p:nvSpPr>
          <p:cNvPr id="70" name="직사각형 69">
            <a:extLst>
              <a:ext uri="{FF2B5EF4-FFF2-40B4-BE49-F238E27FC236}">
                <a16:creationId xmlns:a16="http://schemas.microsoft.com/office/drawing/2014/main" id="{1672EB05-6953-4AE5-B4F0-B9EAB407766D}"/>
              </a:ext>
            </a:extLst>
          </p:cNvPr>
          <p:cNvSpPr/>
          <p:nvPr/>
        </p:nvSpPr>
        <p:spPr>
          <a:xfrm>
            <a:off x="7635885" y="3088738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0B0D383-7EAF-4282-B18D-77E1062BB5FE}"/>
              </a:ext>
            </a:extLst>
          </p:cNvPr>
          <p:cNvSpPr/>
          <p:nvPr/>
        </p:nvSpPr>
        <p:spPr>
          <a:xfrm>
            <a:off x="9032969" y="3091627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BE73A75E-2867-445A-8702-06A884B0F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957" y="2649059"/>
            <a:ext cx="1472377" cy="1415012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F769BA1D-01FF-43E9-8159-E58B7E58FD15}"/>
              </a:ext>
            </a:extLst>
          </p:cNvPr>
          <p:cNvSpPr/>
          <p:nvPr/>
        </p:nvSpPr>
        <p:spPr>
          <a:xfrm>
            <a:off x="10430053" y="3088738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D557829D-1DA2-4A3C-89C7-3AB68380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89" y="3974527"/>
            <a:ext cx="1472377" cy="1415012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D6A66B6D-4594-4E02-89FB-D6D7ED519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873" y="3977416"/>
            <a:ext cx="1472377" cy="1415012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0AD15E9A-C9BE-4C65-92B5-0DE59C4FDA65}"/>
              </a:ext>
            </a:extLst>
          </p:cNvPr>
          <p:cNvSpPr/>
          <p:nvPr/>
        </p:nvSpPr>
        <p:spPr>
          <a:xfrm>
            <a:off x="7635885" y="4414206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E5273EB-3AA7-469D-99D1-A99B72BBFF20}"/>
              </a:ext>
            </a:extLst>
          </p:cNvPr>
          <p:cNvSpPr/>
          <p:nvPr/>
        </p:nvSpPr>
        <p:spPr>
          <a:xfrm>
            <a:off x="9032969" y="4417095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8" name="그림 77">
            <a:extLst>
              <a:ext uri="{FF2B5EF4-FFF2-40B4-BE49-F238E27FC236}">
                <a16:creationId xmlns:a16="http://schemas.microsoft.com/office/drawing/2014/main" id="{23B453C7-7D29-4CE1-9ADA-9DD0B51E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957" y="3974527"/>
            <a:ext cx="1472377" cy="1415012"/>
          </a:xfrm>
          <a:prstGeom prst="rect">
            <a:avLst/>
          </a:prstGeom>
        </p:spPr>
      </p:pic>
      <p:sp>
        <p:nvSpPr>
          <p:cNvPr id="79" name="직사각형 78">
            <a:extLst>
              <a:ext uri="{FF2B5EF4-FFF2-40B4-BE49-F238E27FC236}">
                <a16:creationId xmlns:a16="http://schemas.microsoft.com/office/drawing/2014/main" id="{461CDD0C-79CE-404E-8175-1A773D73A2E8}"/>
              </a:ext>
            </a:extLst>
          </p:cNvPr>
          <p:cNvSpPr/>
          <p:nvPr/>
        </p:nvSpPr>
        <p:spPr>
          <a:xfrm>
            <a:off x="10430053" y="4414206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8F1C16C0-CAC2-4847-B4D5-69E3CE36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166" y="5227560"/>
            <a:ext cx="1472377" cy="1415012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:a16="http://schemas.microsoft.com/office/drawing/2014/main" id="{49069CFC-589A-4112-BC1F-C6169F1695AE}"/>
              </a:ext>
            </a:extLst>
          </p:cNvPr>
          <p:cNvSpPr/>
          <p:nvPr/>
        </p:nvSpPr>
        <p:spPr>
          <a:xfrm>
            <a:off x="9108262" y="5667239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화살표: 오른쪽 81">
            <a:extLst>
              <a:ext uri="{FF2B5EF4-FFF2-40B4-BE49-F238E27FC236}">
                <a16:creationId xmlns:a16="http://schemas.microsoft.com/office/drawing/2014/main" id="{1AEE0C3B-9331-4D59-8621-6D316AA77644}"/>
              </a:ext>
            </a:extLst>
          </p:cNvPr>
          <p:cNvSpPr/>
          <p:nvPr/>
        </p:nvSpPr>
        <p:spPr>
          <a:xfrm>
            <a:off x="5434448" y="2896808"/>
            <a:ext cx="1604827" cy="1415011"/>
          </a:xfrm>
          <a:prstGeom prst="rightArrow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10</a:t>
            </a:r>
            <a:r>
              <a:rPr lang="ko-KR" altLang="en-US" dirty="0"/>
              <a:t>대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B53CCA-08C1-4C80-97F8-ED99321FBA1D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738AB9D-542F-4C81-8BDE-D6EA8F2DC1C2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06083D5-52C7-4378-BDC3-212045606AD0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89FFA7F-0AD4-44AB-BC5E-3CF441DB4B62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BABB410-5B56-4900-9404-5CAAFE2FF371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7B268F2-6D7C-4118-921E-90DA14B59DD9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F7EB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84792C7-6F2E-4324-B6FC-54EF74250851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E49D1EC-9980-4D86-A5A8-CAA2EA649675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E2D3036A-3C6D-4558-8A2B-146C561E69E5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DE36CC6-FEE8-43B7-B591-881E57594E90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564C7490-C317-4D35-AA8E-B7E913011A6E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27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4" grpId="0" animBg="1"/>
      <p:bldP spid="65" grpId="0" animBg="1"/>
      <p:bldP spid="67" grpId="0" animBg="1"/>
      <p:bldP spid="70" grpId="0" animBg="1"/>
      <p:bldP spid="71" grpId="0" animBg="1"/>
      <p:bldP spid="73" grpId="0" animBg="1"/>
      <p:bldP spid="76" grpId="0" animBg="1"/>
      <p:bldP spid="77" grpId="0" animBg="1"/>
      <p:bldP spid="79" grpId="0" animBg="1"/>
      <p:bldP spid="81" grpId="0" animBg="1"/>
      <p:bldP spid="8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68736"/>
            <a:ext cx="6437786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DA05722-0E5C-41DC-93A7-42D56E407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57" y="2377999"/>
            <a:ext cx="3140370" cy="301801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6F0723-226D-4B62-8A63-F2184E5CE435}"/>
              </a:ext>
            </a:extLst>
          </p:cNvPr>
          <p:cNvSpPr/>
          <p:nvPr/>
        </p:nvSpPr>
        <p:spPr>
          <a:xfrm>
            <a:off x="2817800" y="3132834"/>
            <a:ext cx="1598853" cy="942961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 TB File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화살표: 오른쪽 52">
            <a:extLst>
              <a:ext uri="{FF2B5EF4-FFF2-40B4-BE49-F238E27FC236}">
                <a16:creationId xmlns:a16="http://schemas.microsoft.com/office/drawing/2014/main" id="{44AEFDAB-6801-45F7-904F-62B81C816450}"/>
              </a:ext>
            </a:extLst>
          </p:cNvPr>
          <p:cNvSpPr/>
          <p:nvPr/>
        </p:nvSpPr>
        <p:spPr>
          <a:xfrm>
            <a:off x="5434448" y="2896808"/>
            <a:ext cx="1604827" cy="1415011"/>
          </a:xfrm>
          <a:prstGeom prst="rightArrow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1,000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D260DD65-DEED-4CF6-96BE-57D853B6E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89" y="1324974"/>
            <a:ext cx="1472377" cy="1415012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26383E3-0555-40AC-91F7-B21DF91C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873" y="1327863"/>
            <a:ext cx="1472377" cy="1415012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E7EB06D9-32B4-44D8-B5CF-20DB45534A7D}"/>
              </a:ext>
            </a:extLst>
          </p:cNvPr>
          <p:cNvSpPr/>
          <p:nvPr/>
        </p:nvSpPr>
        <p:spPr>
          <a:xfrm>
            <a:off x="7635885" y="1764653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CEF7F4-BBDD-48FD-8D51-2A9B473622A4}"/>
              </a:ext>
            </a:extLst>
          </p:cNvPr>
          <p:cNvSpPr/>
          <p:nvPr/>
        </p:nvSpPr>
        <p:spPr>
          <a:xfrm>
            <a:off x="9032969" y="1767542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66A7B7B0-2BBC-4D43-89F3-22E81E597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957" y="1324974"/>
            <a:ext cx="1472377" cy="1415012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9F79651B-8FCA-418C-9EDA-5FC0B956AF07}"/>
              </a:ext>
            </a:extLst>
          </p:cNvPr>
          <p:cNvSpPr/>
          <p:nvPr/>
        </p:nvSpPr>
        <p:spPr>
          <a:xfrm>
            <a:off x="10430053" y="1764653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BC18642B-7261-4167-B0CD-CF1E4859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89" y="2649059"/>
            <a:ext cx="1472377" cy="1415012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02D4EE35-00AD-44AF-8CBF-BEE1B5841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873" y="2651948"/>
            <a:ext cx="1472377" cy="1415012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B6B5BE1D-5526-419A-8754-DF557DCED04D}"/>
              </a:ext>
            </a:extLst>
          </p:cNvPr>
          <p:cNvSpPr/>
          <p:nvPr/>
        </p:nvSpPr>
        <p:spPr>
          <a:xfrm>
            <a:off x="7635885" y="3088738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7086F78-CC10-4045-8025-EDF233A3ECF7}"/>
              </a:ext>
            </a:extLst>
          </p:cNvPr>
          <p:cNvSpPr/>
          <p:nvPr/>
        </p:nvSpPr>
        <p:spPr>
          <a:xfrm>
            <a:off x="9032969" y="3091627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D7B8CF90-B0BA-45E6-82D8-F650F2E31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957" y="2649059"/>
            <a:ext cx="1472377" cy="1415012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4C4BB049-6F6A-4C0E-9B83-C104E96F1759}"/>
              </a:ext>
            </a:extLst>
          </p:cNvPr>
          <p:cNvSpPr/>
          <p:nvPr/>
        </p:nvSpPr>
        <p:spPr>
          <a:xfrm>
            <a:off x="10430053" y="3088738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6A5E56B7-97BC-4E51-9C41-50885DCEF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89" y="3974527"/>
            <a:ext cx="1472377" cy="1415012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02445F97-EE50-4D45-A40A-E661E79B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873" y="3977416"/>
            <a:ext cx="1472377" cy="1415012"/>
          </a:xfrm>
          <a:prstGeom prst="rect">
            <a:avLst/>
          </a:prstGeom>
        </p:spPr>
      </p:pic>
      <p:sp>
        <p:nvSpPr>
          <p:cNvPr id="69" name="직사각형 68">
            <a:extLst>
              <a:ext uri="{FF2B5EF4-FFF2-40B4-BE49-F238E27FC236}">
                <a16:creationId xmlns:a16="http://schemas.microsoft.com/office/drawing/2014/main" id="{63A4FBC5-23F0-44D2-A167-C171131AC25B}"/>
              </a:ext>
            </a:extLst>
          </p:cNvPr>
          <p:cNvSpPr/>
          <p:nvPr/>
        </p:nvSpPr>
        <p:spPr>
          <a:xfrm>
            <a:off x="7635885" y="4414206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A438F1-1291-48B2-8339-5D1DBA49E4AF}"/>
              </a:ext>
            </a:extLst>
          </p:cNvPr>
          <p:cNvSpPr/>
          <p:nvPr/>
        </p:nvSpPr>
        <p:spPr>
          <a:xfrm>
            <a:off x="9032969" y="4417095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44C97EA6-E793-489E-9A2C-392884CC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957" y="3974527"/>
            <a:ext cx="1472377" cy="1415012"/>
          </a:xfrm>
          <a:prstGeom prst="rect">
            <a:avLst/>
          </a:prstGeom>
        </p:spPr>
      </p:pic>
      <p:sp>
        <p:nvSpPr>
          <p:cNvPr id="72" name="직사각형 71">
            <a:extLst>
              <a:ext uri="{FF2B5EF4-FFF2-40B4-BE49-F238E27FC236}">
                <a16:creationId xmlns:a16="http://schemas.microsoft.com/office/drawing/2014/main" id="{A4412E1A-A6C8-4B5D-BC29-0760B13DC96B}"/>
              </a:ext>
            </a:extLst>
          </p:cNvPr>
          <p:cNvSpPr/>
          <p:nvPr/>
        </p:nvSpPr>
        <p:spPr>
          <a:xfrm>
            <a:off x="10430053" y="4414206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767B3E88-4CBB-47E0-89AA-EDFFE31E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789" y="5206179"/>
            <a:ext cx="1472377" cy="1415012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EC900ABC-6B91-4748-8AA6-D4B1A1001DF5}"/>
              </a:ext>
            </a:extLst>
          </p:cNvPr>
          <p:cNvSpPr/>
          <p:nvPr/>
        </p:nvSpPr>
        <p:spPr>
          <a:xfrm>
            <a:off x="7635885" y="5645858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CEE8DF16-2DAE-4D6C-A6F2-08587C860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380" y="5206179"/>
            <a:ext cx="1472377" cy="1415012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005499D-6919-4A12-8D75-595E573527F4}"/>
              </a:ext>
            </a:extLst>
          </p:cNvPr>
          <p:cNvSpPr/>
          <p:nvPr/>
        </p:nvSpPr>
        <p:spPr>
          <a:xfrm>
            <a:off x="9107476" y="5645858"/>
            <a:ext cx="976184" cy="340262"/>
          </a:xfrm>
          <a:prstGeom prst="rect">
            <a:avLst/>
          </a:prstGeom>
          <a:solidFill>
            <a:srgbClr val="5FD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 GB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C3BFC05-E414-48DB-B17E-F87A707466F7}"/>
              </a:ext>
            </a:extLst>
          </p:cNvPr>
          <p:cNvSpPr/>
          <p:nvPr/>
        </p:nvSpPr>
        <p:spPr>
          <a:xfrm>
            <a:off x="10532477" y="5233514"/>
            <a:ext cx="921136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…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8F7513-7A75-4BFC-9849-141568AA2363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84D92E8-21A0-41E5-9631-4D6B1A21B848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748F0BF-766C-4B23-B9D6-581785DE1F37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907251E7-4A2C-4B7D-A829-01E14F69304C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F9A7600-EE23-41E7-A613-491F51B5AB81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F7EB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D302652-72ED-4E4B-83EB-7E1E9BCE50F4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66C6A5D-F53F-44A5-B6A7-74255582FC90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327A02B4-8994-4AE6-8196-A1F33043A406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1B45B6B-C6FA-4E0F-B38B-E2D18A5F20B6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7439409-3D23-4B64-9BA7-A60162D6E025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2D028855-8C12-4CB0-BC82-B932CFFF0D53}"/>
              </a:ext>
            </a:extLst>
          </p:cNvPr>
          <p:cNvSpPr/>
          <p:nvPr/>
        </p:nvSpPr>
        <p:spPr>
          <a:xfrm rot="19826255">
            <a:off x="5478189" y="4719340"/>
            <a:ext cx="2475541" cy="1415011"/>
          </a:xfrm>
          <a:prstGeom prst="rightArrow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DataNode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551B437-A2FE-48FA-8F92-6D4B4A8C5F46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8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8" grpId="0" animBg="1"/>
      <p:bldP spid="60" grpId="0" animBg="1"/>
      <p:bldP spid="63" grpId="0" animBg="1"/>
      <p:bldP spid="64" grpId="0" animBg="1"/>
      <p:bldP spid="66" grpId="0" animBg="1"/>
      <p:bldP spid="69" grpId="0" animBg="1"/>
      <p:bldP spid="70" grpId="0" animBg="1"/>
      <p:bldP spid="72" grpId="0" animBg="1"/>
      <p:bldP spid="74" grpId="0" animBg="1"/>
      <p:bldP spid="76" grpId="0" animBg="1"/>
      <p:bldP spid="77" grpId="0"/>
      <p:bldP spid="7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68736"/>
            <a:ext cx="803405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r>
              <a:rPr lang="en-US" altLang="ko-KR" sz="2400" b="1" i="1" kern="0" dirty="0">
                <a:solidFill>
                  <a:srgbClr val="545871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2400" b="1" i="1" u="none" strike="noStrike" kern="0" cap="none" spc="0" normalizeH="0" baseline="0" noProof="0" dirty="0" err="1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Datanode</a:t>
            </a:r>
            <a:endParaRPr kumimoji="0" lang="en-US" altLang="ko-KR" sz="2400" b="1" i="1" u="none" strike="noStrike" kern="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F246EB5-AFAD-46AF-9354-39C22608FD2F}"/>
              </a:ext>
            </a:extLst>
          </p:cNvPr>
          <p:cNvSpPr/>
          <p:nvPr/>
        </p:nvSpPr>
        <p:spPr>
          <a:xfrm>
            <a:off x="1452132" y="1195688"/>
            <a:ext cx="10576544" cy="441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Block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단위로 데이터 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나눠서 </a:t>
            </a: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저장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028700" lvl="1" indent="-571500">
              <a:lnSpc>
                <a:spcPct val="150000"/>
              </a:lnSpc>
              <a:buFontTx/>
              <a:buChar char="-"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기본값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128MB</a:t>
            </a:r>
          </a:p>
          <a:p>
            <a:pPr marL="571500" lvl="0" indent="-571500">
              <a:lnSpc>
                <a:spcPct val="150000"/>
              </a:lnSpc>
              <a:buFontTx/>
              <a:buChar char="-"/>
            </a:pP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</a:rPr>
              <a:t>Balancer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</a:rPr>
              <a:t>를 이용해 데이터 균등 분산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028700" marR="0" lvl="1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Hadoop 3.0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부터는 디스크 교체로 인한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skew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문제 해결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시스템 모든 변화를 </a:t>
            </a:r>
            <a:r>
              <a:rPr lang="en-US" altLang="ko-KR" sz="3600" b="1" dirty="0" err="1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에</a:t>
            </a:r>
            <a:r>
              <a:rPr lang="en-US" altLang="ko-KR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3600" b="1" dirty="0">
                <a:solidFill>
                  <a:prstClr val="white">
                    <a:lumMod val="50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리포팅</a:t>
            </a:r>
            <a:endParaRPr lang="en-US" altLang="ko-KR" sz="3600" b="1" dirty="0">
              <a:solidFill>
                <a:prstClr val="white">
                  <a:lumMod val="50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571500" marR="0" lvl="0" indent="-5715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워커 노드로 작동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8D42EC-DBB1-4988-9342-E719BCA95404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6372F2B-C7A5-4FFC-B6A0-8C608A4A1AE1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42C676-4DA8-45E0-950B-2811EAFCC4A2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71E82B2A-680B-4BB4-9D1E-D54A045D4CE7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0136BDF-BF02-45CF-BCCC-D924C6C2EACB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F7EB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A7C9E7C-E1B2-4F75-A59E-D9C5F314DFD4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3717327-CC86-4410-82CE-FE1B309CED6D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F9D5CFF-9FB5-4FCE-8EA0-5892D3E78244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DD57C00-AB35-43C2-92A8-5592F0631E77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D760F85-51F7-4AD3-8FBF-CC191B707FB2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6F89D8-9567-4212-9EF7-B1F1BC0CB6F8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450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5000">
              <a:srgbClr val="F7EBEB"/>
            </a:gs>
            <a:gs pos="15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1487014" y="68736"/>
            <a:ext cx="8034058" cy="574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 </a:t>
            </a:r>
            <a:r>
              <a:rPr lang="en-US" altLang="ko-KR" sz="2400" b="1" i="1" kern="0" dirty="0">
                <a:solidFill>
                  <a:srgbClr val="545871"/>
                </a:solidFill>
                <a:latin typeface="맑은 고딕" panose="020F0502020204030204"/>
                <a:ea typeface="맑은 고딕" panose="020B0503020000020004" pitchFamily="50" charset="-127"/>
              </a:rPr>
              <a:t>-</a:t>
            </a:r>
            <a:r>
              <a: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srgbClr val="54587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Disk Skew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7006440-593A-480D-91E3-77FD1AD7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56" y="1131156"/>
            <a:ext cx="5709243" cy="5350711"/>
          </a:xfrm>
          <a:prstGeom prst="rect">
            <a:avLst/>
          </a:prstGeom>
        </p:spPr>
      </p:pic>
      <p:sp>
        <p:nvSpPr>
          <p:cNvPr id="2" name="원통형 1">
            <a:extLst>
              <a:ext uri="{FF2B5EF4-FFF2-40B4-BE49-F238E27FC236}">
                <a16:creationId xmlns:a16="http://schemas.microsoft.com/office/drawing/2014/main" id="{76EECFEC-C0BD-4100-8E1F-FD64F1EC070C}"/>
              </a:ext>
            </a:extLst>
          </p:cNvPr>
          <p:cNvSpPr/>
          <p:nvPr/>
        </p:nvSpPr>
        <p:spPr>
          <a:xfrm>
            <a:off x="4935083" y="2222662"/>
            <a:ext cx="1137920" cy="1012520"/>
          </a:xfrm>
          <a:prstGeom prst="can">
            <a:avLst/>
          </a:prstGeom>
          <a:solidFill>
            <a:srgbClr val="5FD0D4"/>
          </a:solidFill>
          <a:ln>
            <a:solidFill>
              <a:srgbClr val="545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80%</a:t>
            </a:r>
            <a:endParaRPr lang="ko-KR" altLang="en-US" dirty="0"/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076DE40C-524D-49C9-BE0E-B3691EB90A30}"/>
              </a:ext>
            </a:extLst>
          </p:cNvPr>
          <p:cNvSpPr/>
          <p:nvPr/>
        </p:nvSpPr>
        <p:spPr>
          <a:xfrm>
            <a:off x="6745564" y="2222662"/>
            <a:ext cx="1137920" cy="1012520"/>
          </a:xfrm>
          <a:prstGeom prst="can">
            <a:avLst/>
          </a:prstGeom>
          <a:solidFill>
            <a:srgbClr val="5FD0D4"/>
          </a:solidFill>
          <a:ln>
            <a:solidFill>
              <a:srgbClr val="545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80%</a:t>
            </a:r>
            <a:endParaRPr lang="ko-KR" altLang="en-US" dirty="0"/>
          </a:p>
        </p:txBody>
      </p:sp>
      <p:sp>
        <p:nvSpPr>
          <p:cNvPr id="31" name="원통형 30">
            <a:extLst>
              <a:ext uri="{FF2B5EF4-FFF2-40B4-BE49-F238E27FC236}">
                <a16:creationId xmlns:a16="http://schemas.microsoft.com/office/drawing/2014/main" id="{549182FE-BD39-4A2D-A2A5-64FE5A7FBC75}"/>
              </a:ext>
            </a:extLst>
          </p:cNvPr>
          <p:cNvSpPr/>
          <p:nvPr/>
        </p:nvSpPr>
        <p:spPr>
          <a:xfrm>
            <a:off x="4958080" y="3380749"/>
            <a:ext cx="1137920" cy="1012520"/>
          </a:xfrm>
          <a:prstGeom prst="can">
            <a:avLst/>
          </a:prstGeom>
          <a:solidFill>
            <a:srgbClr val="5FD0D4"/>
          </a:solidFill>
          <a:ln>
            <a:solidFill>
              <a:srgbClr val="545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80%</a:t>
            </a:r>
            <a:endParaRPr lang="ko-KR" altLang="en-US" dirty="0"/>
          </a:p>
        </p:txBody>
      </p:sp>
      <p:sp>
        <p:nvSpPr>
          <p:cNvPr id="32" name="원통형 31">
            <a:extLst>
              <a:ext uri="{FF2B5EF4-FFF2-40B4-BE49-F238E27FC236}">
                <a16:creationId xmlns:a16="http://schemas.microsoft.com/office/drawing/2014/main" id="{E262637A-B63E-4A5E-9DB8-1C2F5BAF4D57}"/>
              </a:ext>
            </a:extLst>
          </p:cNvPr>
          <p:cNvSpPr/>
          <p:nvPr/>
        </p:nvSpPr>
        <p:spPr>
          <a:xfrm>
            <a:off x="6745564" y="3380749"/>
            <a:ext cx="1137920" cy="1012520"/>
          </a:xfrm>
          <a:prstGeom prst="can">
            <a:avLst/>
          </a:prstGeom>
          <a:solidFill>
            <a:srgbClr val="5FD0D4"/>
          </a:solidFill>
          <a:ln>
            <a:solidFill>
              <a:srgbClr val="545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80%</a:t>
            </a:r>
            <a:endParaRPr lang="ko-KR" altLang="en-US" dirty="0"/>
          </a:p>
        </p:txBody>
      </p:sp>
      <p:sp>
        <p:nvSpPr>
          <p:cNvPr id="33" name="곱하기 기호 32">
            <a:extLst>
              <a:ext uri="{FF2B5EF4-FFF2-40B4-BE49-F238E27FC236}">
                <a16:creationId xmlns:a16="http://schemas.microsoft.com/office/drawing/2014/main" id="{3DD92244-7CF0-4DC8-BBFB-BFC5535BFED7}"/>
              </a:ext>
            </a:extLst>
          </p:cNvPr>
          <p:cNvSpPr/>
          <p:nvPr/>
        </p:nvSpPr>
        <p:spPr>
          <a:xfrm>
            <a:off x="6215549" y="3086637"/>
            <a:ext cx="2236555" cy="1678626"/>
          </a:xfrm>
          <a:prstGeom prst="mathMultiply">
            <a:avLst/>
          </a:prstGeom>
          <a:solidFill>
            <a:srgbClr val="F7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통형 33">
            <a:extLst>
              <a:ext uri="{FF2B5EF4-FFF2-40B4-BE49-F238E27FC236}">
                <a16:creationId xmlns:a16="http://schemas.microsoft.com/office/drawing/2014/main" id="{B1626325-8A3A-40E0-BAA5-F54AC125D1C6}"/>
              </a:ext>
            </a:extLst>
          </p:cNvPr>
          <p:cNvSpPr/>
          <p:nvPr/>
        </p:nvSpPr>
        <p:spPr>
          <a:xfrm>
            <a:off x="6745564" y="3380749"/>
            <a:ext cx="1137920" cy="1012520"/>
          </a:xfrm>
          <a:prstGeom prst="can">
            <a:avLst/>
          </a:prstGeom>
          <a:noFill/>
          <a:ln>
            <a:solidFill>
              <a:srgbClr val="545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9C48A92-EB09-4DB1-ACE5-6E2153B3AACE}"/>
              </a:ext>
            </a:extLst>
          </p:cNvPr>
          <p:cNvSpPr/>
          <p:nvPr/>
        </p:nvSpPr>
        <p:spPr>
          <a:xfrm>
            <a:off x="0" y="0"/>
            <a:ext cx="976184" cy="6858000"/>
          </a:xfrm>
          <a:prstGeom prst="rect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75254FDD-AAF4-416D-BF38-82AE6F28F1FC}"/>
              </a:ext>
            </a:extLst>
          </p:cNvPr>
          <p:cNvSpPr/>
          <p:nvPr/>
        </p:nvSpPr>
        <p:spPr>
          <a:xfrm>
            <a:off x="413820" y="1131156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ED77F79-5691-4703-926A-73A777D9DBDC}"/>
              </a:ext>
            </a:extLst>
          </p:cNvPr>
          <p:cNvSpPr/>
          <p:nvPr/>
        </p:nvSpPr>
        <p:spPr>
          <a:xfrm>
            <a:off x="0" y="703564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Agenda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1660E6C-C092-4506-89C9-F7F286E18451}"/>
              </a:ext>
            </a:extLst>
          </p:cNvPr>
          <p:cNvSpPr/>
          <p:nvPr/>
        </p:nvSpPr>
        <p:spPr>
          <a:xfrm>
            <a:off x="413820" y="1782983"/>
            <a:ext cx="148545" cy="148545"/>
          </a:xfrm>
          <a:prstGeom prst="ellipse">
            <a:avLst/>
          </a:prstGeom>
          <a:solidFill>
            <a:srgbClr val="F7EBE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E85F868-8598-43BC-BABD-2DA8B4AC0D06}"/>
              </a:ext>
            </a:extLst>
          </p:cNvPr>
          <p:cNvSpPr/>
          <p:nvPr/>
        </p:nvSpPr>
        <p:spPr>
          <a:xfrm>
            <a:off x="0" y="2007218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srgbClr val="F7EBEB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HDFS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F7EBEB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B941252-2317-410E-A675-54DF00023611}"/>
              </a:ext>
            </a:extLst>
          </p:cNvPr>
          <p:cNvSpPr/>
          <p:nvPr/>
        </p:nvSpPr>
        <p:spPr>
          <a:xfrm>
            <a:off x="413820" y="2434810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2E98B44-A6E5-42BA-92B2-1A0F27803B5B}"/>
              </a:ext>
            </a:extLst>
          </p:cNvPr>
          <p:cNvSpPr/>
          <p:nvPr/>
        </p:nvSpPr>
        <p:spPr>
          <a:xfrm>
            <a:off x="1" y="2659045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 err="1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NameNode</a:t>
            </a: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 HA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F314973E-AA43-4BB8-9309-512920105200}"/>
              </a:ext>
            </a:extLst>
          </p:cNvPr>
          <p:cNvSpPr/>
          <p:nvPr/>
        </p:nvSpPr>
        <p:spPr>
          <a:xfrm>
            <a:off x="413820" y="3086637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D455C1-FCBF-4F3E-ADAC-1838C9D367B9}"/>
              </a:ext>
            </a:extLst>
          </p:cNvPr>
          <p:cNvSpPr/>
          <p:nvPr/>
        </p:nvSpPr>
        <p:spPr>
          <a:xfrm>
            <a:off x="0" y="3310872"/>
            <a:ext cx="97618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Summary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9364598A-2B54-4614-8821-58168BC49ADB}"/>
              </a:ext>
            </a:extLst>
          </p:cNvPr>
          <p:cNvSpPr/>
          <p:nvPr/>
        </p:nvSpPr>
        <p:spPr>
          <a:xfrm>
            <a:off x="413820" y="479329"/>
            <a:ext cx="148545" cy="148545"/>
          </a:xfrm>
          <a:prstGeom prst="ellipse">
            <a:avLst/>
          </a:prstGeom>
          <a:solidFill>
            <a:srgbClr val="888CA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srgbClr val="54587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320F16FC-2911-4F3C-B8DB-47F5CDAE8FAB}"/>
              </a:ext>
            </a:extLst>
          </p:cNvPr>
          <p:cNvSpPr/>
          <p:nvPr/>
        </p:nvSpPr>
        <p:spPr>
          <a:xfrm rot="13928798">
            <a:off x="7073278" y="4355360"/>
            <a:ext cx="1986880" cy="1415011"/>
          </a:xfrm>
          <a:prstGeom prst="rightArrow">
            <a:avLst/>
          </a:prstGeom>
          <a:solidFill>
            <a:srgbClr val="5458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9803023-E257-44A5-BE1A-BDC558810384}"/>
              </a:ext>
            </a:extLst>
          </p:cNvPr>
          <p:cNvSpPr/>
          <p:nvPr/>
        </p:nvSpPr>
        <p:spPr>
          <a:xfrm>
            <a:off x="7984055" y="5967033"/>
            <a:ext cx="3617395" cy="39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r>
              <a:rPr lang="ko-KR" altLang="en-US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번째 빈 디스크부터 써야 되지 않을까</a:t>
            </a:r>
            <a:r>
              <a:rPr lang="en-US" altLang="ko-KR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?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569262-BA29-4C45-BF4B-E39D967358D9}"/>
              </a:ext>
            </a:extLst>
          </p:cNvPr>
          <p:cNvSpPr/>
          <p:nvPr/>
        </p:nvSpPr>
        <p:spPr>
          <a:xfrm>
            <a:off x="0" y="1355391"/>
            <a:ext cx="9761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dirty="0">
                <a:solidFill>
                  <a:srgbClr val="888CA6"/>
                </a:solidFill>
                <a:latin typeface="맑은 고딕" panose="020F0502020204030204"/>
                <a:ea typeface="맑은 고딕" panose="020B0503020000020004" pitchFamily="50" charset="-127"/>
              </a:rPr>
              <a:t>Hadoop Eco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888CA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rPr>
              <a:t>System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srgbClr val="888CA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74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3" grpId="1" animBg="1"/>
      <p:bldP spid="34" grpId="0" animBg="1"/>
      <p:bldP spid="47" grpId="0" animBg="1"/>
      <p:bldP spid="48" grpId="0"/>
    </p:bld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1129</Words>
  <Application>Microsoft Office PowerPoint</Application>
  <PresentationFormat>와이드스크린</PresentationFormat>
  <Paragraphs>431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동운 강</cp:lastModifiedBy>
  <cp:revision>142</cp:revision>
  <dcterms:created xsi:type="dcterms:W3CDTF">2019-07-03T03:53:23Z</dcterms:created>
  <dcterms:modified xsi:type="dcterms:W3CDTF">2019-07-19T15:41:41Z</dcterms:modified>
</cp:coreProperties>
</file>