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1272163" cy="41697275"/>
  <p:notesSz cx="6858000" cy="9144000"/>
  <p:defaultTextStyle>
    <a:defPPr>
      <a:defRPr lang="en-US"/>
    </a:defPPr>
    <a:lvl1pPr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03963"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09332"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1470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62007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02684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43221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83758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24295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p:defaultTextStyle>
  <p:extLst>
    <p:ext uri="{EFAFB233-063F-42B5-8137-9DF3F51BA10A}">
      <p15:sldGuideLst xmlns:p15="http://schemas.microsoft.com/office/powerpoint/2012/main">
        <p15:guide id="1" orient="horz" pos="13133" userDrawn="1">
          <p15:clr>
            <a:srgbClr val="A4A3A4"/>
          </p15:clr>
        </p15:guide>
        <p15:guide id="2" pos="98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FDFF18"/>
    <a:srgbClr val="FC97C7"/>
    <a:srgbClr val="1FFF0E"/>
    <a:srgbClr val="FC98C8"/>
    <a:srgbClr val="84DDFD"/>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067"/>
    <p:restoredTop sz="90452" autoAdjust="0"/>
  </p:normalViewPr>
  <p:slideViewPr>
    <p:cSldViewPr>
      <p:cViewPr>
        <p:scale>
          <a:sx n="50" d="100"/>
          <a:sy n="50" d="100"/>
        </p:scale>
        <p:origin x="414" y="-3564"/>
      </p:cViewPr>
      <p:guideLst>
        <p:guide orient="horz" pos="13133"/>
        <p:guide pos="985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3" name="Rectangle 3"/>
          <p:cNvSpPr>
            <a:spLocks noGrp="1"/>
          </p:cNvSpPr>
          <p:nvPr>
            <p:ph type="dt" sz="quarter"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4" name="Rectangle 4"/>
          <p:cNvSpPr>
            <a:spLocks noGrp="1"/>
          </p:cNvSpPr>
          <p:nvPr>
            <p:ph type="ftr" sz="quarter" idx="2"/>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5" name="Rectangle 5"/>
          <p:cNvSpPr>
            <a:spLocks noGrp="1"/>
          </p:cNvSpPr>
          <p:nvPr>
            <p:ph type="sldNum" sz="quarter" idx="3"/>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59C928A8-94A8-2A48-A95B-59FC5A7B49CA}" type="slidenum">
              <a:rPr lang="en-US"/>
              <a:pPr>
                <a:defRPr/>
              </a:pPr>
              <a:t>‹#›</a:t>
            </a:fld>
            <a:endParaRPr lang="en-US"/>
          </a:p>
        </p:txBody>
      </p:sp>
    </p:spTree>
    <p:extLst>
      <p:ext uri="{BB962C8B-B14F-4D97-AF65-F5344CB8AC3E}">
        <p14:creationId xmlns:p14="http://schemas.microsoft.com/office/powerpoint/2010/main" val="71667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5" name="Rectangle 3"/>
          <p:cNvSpPr>
            <a:spLocks noGrp="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2143125" y="685800"/>
            <a:ext cx="2571750" cy="3429000"/>
          </a:xfrm>
          <a:prstGeom prst="rect">
            <a:avLst/>
          </a:prstGeom>
          <a:noFill/>
          <a:ln w="9525">
            <a:solidFill>
              <a:srgbClr val="000000"/>
            </a:solidFill>
            <a:miter lim="800000"/>
            <a:headEnd/>
            <a:tailEnd/>
          </a:ln>
        </p:spPr>
      </p:sp>
      <p:sp>
        <p:nvSpPr>
          <p:cNvPr id="3077" name="Rectangle 5"/>
          <p:cNvSpPr>
            <a:spLocks noGrp="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9" name="Rectangle 7"/>
          <p:cNvSpPr>
            <a:spLocks noGrp="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D3678BC9-219F-414B-BB8F-04065DA079CD}" type="slidenum">
              <a:rPr lang="en-US"/>
              <a:pPr>
                <a:defRPr/>
              </a:pPr>
              <a:t>‹#›</a:t>
            </a:fld>
            <a:endParaRPr lang="en-US"/>
          </a:p>
        </p:txBody>
      </p:sp>
    </p:spTree>
    <p:extLst>
      <p:ext uri="{BB962C8B-B14F-4D97-AF65-F5344CB8AC3E}">
        <p14:creationId xmlns:p14="http://schemas.microsoft.com/office/powerpoint/2010/main" val="632651624"/>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855" kern="1200">
        <a:solidFill>
          <a:schemeClr val="tx1"/>
        </a:solidFill>
        <a:latin typeface="Times" pitchFamily="-109" charset="0"/>
        <a:ea typeface="ＭＳ Ｐゴシック" pitchFamily="-106" charset="-128"/>
        <a:cs typeface="ＭＳ Ｐゴシック" pitchFamily="-106" charset="-128"/>
      </a:defRPr>
    </a:lvl1pPr>
    <a:lvl2pPr marL="403963"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2pPr>
    <a:lvl3pPr marL="809332"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3pPr>
    <a:lvl4pPr marL="121470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4pPr>
    <a:lvl5pPr marL="162007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5pPr>
    <a:lvl6pPr marL="2026360" algn="l" defTabSz="405274" rtl="0" eaLnBrk="1" latinLnBrk="0" hangingPunct="1">
      <a:defRPr sz="855" kern="1200">
        <a:solidFill>
          <a:schemeClr val="tx1"/>
        </a:solidFill>
        <a:latin typeface="+mn-lt"/>
        <a:ea typeface="+mn-ea"/>
        <a:cs typeface="+mn-cs"/>
      </a:defRPr>
    </a:lvl6pPr>
    <a:lvl7pPr marL="2431633" algn="l" defTabSz="405274" rtl="0" eaLnBrk="1" latinLnBrk="0" hangingPunct="1">
      <a:defRPr sz="855" kern="1200">
        <a:solidFill>
          <a:schemeClr val="tx1"/>
        </a:solidFill>
        <a:latin typeface="+mn-lt"/>
        <a:ea typeface="+mn-ea"/>
        <a:cs typeface="+mn-cs"/>
      </a:defRPr>
    </a:lvl7pPr>
    <a:lvl8pPr marL="2836907" algn="l" defTabSz="405274" rtl="0" eaLnBrk="1" latinLnBrk="0" hangingPunct="1">
      <a:defRPr sz="855" kern="1200">
        <a:solidFill>
          <a:schemeClr val="tx1"/>
        </a:solidFill>
        <a:latin typeface="+mn-lt"/>
        <a:ea typeface="+mn-ea"/>
        <a:cs typeface="+mn-cs"/>
      </a:defRPr>
    </a:lvl8pPr>
    <a:lvl9pPr marL="3242177" algn="l" defTabSz="405274" rtl="0" eaLnBrk="1" latinLnBrk="0" hangingPunct="1">
      <a:defRPr sz="8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p:cNvSpPr>
          <p:nvPr>
            <p:ph type="sldNum" sz="quarter" idx="5"/>
          </p:nvPr>
        </p:nvSpPr>
        <p:spPr>
          <a:noFill/>
        </p:spPr>
        <p:txBody>
          <a:bodyPr/>
          <a:lstStyle/>
          <a:p>
            <a:fld id="{66CA9B51-183E-EC40-A453-55496E4F77E4}" type="slidenum">
              <a:rPr lang="en-US">
                <a:latin typeface="Times" pitchFamily="-108" charset="0"/>
                <a:ea typeface="ヒラギノ明朝 ProN W3" pitchFamily="-108" charset="-128"/>
                <a:cs typeface="ヒラギノ明朝 ProN W3" pitchFamily="-108" charset="-128"/>
                <a:sym typeface="Times" pitchFamily="-108" charset="0"/>
              </a:rPr>
              <a:pPr/>
              <a:t>1</a:t>
            </a:fld>
            <a:endParaRPr lang="en-US">
              <a:latin typeface="Times" pitchFamily="-108" charset="0"/>
              <a:ea typeface="ヒラギノ明朝 ProN W3" pitchFamily="-108" charset="-128"/>
              <a:cs typeface="ヒラギノ明朝 ProN W3" pitchFamily="-108" charset="-128"/>
              <a:sym typeface="Times" pitchFamily="-108" charset="0"/>
            </a:endParaRPr>
          </a:p>
        </p:txBody>
      </p:sp>
      <p:sp>
        <p:nvSpPr>
          <p:cNvPr id="16387" name="Rectangle 2"/>
          <p:cNvSpPr>
            <a:spLocks noGrp="1" noRot="1" noChangeAspect="1" noChangeArrowheads="1" noTextEdit="1"/>
          </p:cNvSpPr>
          <p:nvPr>
            <p:ph type="sldImg"/>
          </p:nvPr>
        </p:nvSpPr>
        <p:spPr>
          <a:xfrm>
            <a:off x="2143125" y="685800"/>
            <a:ext cx="2571750" cy="3429000"/>
          </a:xfrm>
          <a:ln/>
        </p:spPr>
      </p:sp>
      <p:sp>
        <p:nvSpPr>
          <p:cNvPr id="16388" name="Rectangle 3"/>
          <p:cNvSpPr>
            <a:spLocks noGrp="1"/>
          </p:cNvSpPr>
          <p:nvPr>
            <p:ph type="body" idx="1"/>
          </p:nvPr>
        </p:nvSpPr>
        <p:spPr>
          <a:noFill/>
          <a:ln w="9525"/>
        </p:spPr>
        <p:txBody>
          <a:bodyPr/>
          <a:lstStyle/>
          <a:p>
            <a:pPr eaLnBrk="1" hangingPunct="1"/>
            <a:endParaRPr lang="en-US" dirty="0">
              <a:latin typeface="Times" pitchFamily="-108" charset="0"/>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3046542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45871" y="12952842"/>
            <a:ext cx="26580432" cy="8938576"/>
          </a:xfrm>
        </p:spPr>
        <p:txBody>
          <a:bodyPr/>
          <a:lstStyle/>
          <a:p>
            <a:r>
              <a:rPr lang="en-US"/>
              <a:t>Click to edit Master title style</a:t>
            </a:r>
          </a:p>
        </p:txBody>
      </p:sp>
      <p:sp>
        <p:nvSpPr>
          <p:cNvPr id="3" name="Subtitle 2"/>
          <p:cNvSpPr>
            <a:spLocks noGrp="1"/>
          </p:cNvSpPr>
          <p:nvPr>
            <p:ph type="subTitle" idx="1"/>
          </p:nvPr>
        </p:nvSpPr>
        <p:spPr>
          <a:xfrm>
            <a:off x="4690605" y="23628807"/>
            <a:ext cx="21890964" cy="10655283"/>
          </a:xfrm>
        </p:spPr>
        <p:txBody>
          <a:bodyPr/>
          <a:lstStyle>
            <a:lvl1pPr marL="0" indent="0" algn="ctr">
              <a:buNone/>
              <a:defRPr/>
            </a:lvl1pPr>
            <a:lvl2pPr marL="210828" indent="0" algn="ctr">
              <a:buNone/>
              <a:defRPr/>
            </a:lvl2pPr>
            <a:lvl3pPr marL="421650" indent="0" algn="ctr">
              <a:buNone/>
              <a:defRPr/>
            </a:lvl3pPr>
            <a:lvl4pPr marL="632472" indent="0" algn="ctr">
              <a:buNone/>
              <a:defRPr/>
            </a:lvl4pPr>
            <a:lvl5pPr marL="843300" indent="0" algn="ctr">
              <a:buNone/>
              <a:defRPr/>
            </a:lvl5pPr>
            <a:lvl6pPr marL="1054122" indent="0" algn="ctr">
              <a:buNone/>
              <a:defRPr/>
            </a:lvl6pPr>
            <a:lvl7pPr marL="1264944" indent="0" algn="ctr">
              <a:buNone/>
              <a:defRPr/>
            </a:lvl7pPr>
            <a:lvl8pPr marL="1475772" indent="0" algn="ctr">
              <a:buNone/>
              <a:defRPr/>
            </a:lvl8pPr>
            <a:lvl9pPr marL="1686594"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pPr>
              <a:defRPr/>
            </a:pPr>
            <a:fld id="{C847D7F8-CF16-524C-B19E-A1C462196890}"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76AF9771-F4CB-2E4A-9304-F683B3CEADAA}"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282328" y="2318246"/>
            <a:ext cx="6645107" cy="3937903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344734" y="2318246"/>
            <a:ext cx="19829005" cy="393790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46EAA9F4-E053-F742-B9BE-49F859069ACC}"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366A9D65-B9FD-DC44-8EDC-1126D92566FF}"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70286" y="26795061"/>
            <a:ext cx="26581567" cy="8280162"/>
          </a:xfrm>
        </p:spPr>
        <p:txBody>
          <a:bodyPr anchor="t"/>
          <a:lstStyle>
            <a:lvl1pPr algn="l">
              <a:defRPr sz="1875" b="1" cap="all"/>
            </a:lvl1pPr>
          </a:lstStyle>
          <a:p>
            <a:r>
              <a:rPr lang="en-US"/>
              <a:t>Click to edit Master title style</a:t>
            </a:r>
          </a:p>
        </p:txBody>
      </p:sp>
      <p:sp>
        <p:nvSpPr>
          <p:cNvPr id="3" name="Text Placeholder 2"/>
          <p:cNvSpPr>
            <a:spLocks noGrp="1"/>
          </p:cNvSpPr>
          <p:nvPr>
            <p:ph type="body" idx="1"/>
          </p:nvPr>
        </p:nvSpPr>
        <p:spPr>
          <a:xfrm>
            <a:off x="2470286" y="17673772"/>
            <a:ext cx="26581567" cy="9121282"/>
          </a:xfrm>
        </p:spPr>
        <p:txBody>
          <a:bodyPr anchor="b"/>
          <a:lstStyle>
            <a:lvl1pPr marL="0" indent="0">
              <a:buNone/>
              <a:defRPr sz="986"/>
            </a:lvl1pPr>
            <a:lvl2pPr marL="210828" indent="0">
              <a:buNone/>
              <a:defRPr sz="690"/>
            </a:lvl2pPr>
            <a:lvl3pPr marL="421650" indent="0">
              <a:buNone/>
              <a:defRPr sz="690"/>
            </a:lvl3pPr>
            <a:lvl4pPr marL="632472" indent="0">
              <a:buNone/>
              <a:defRPr sz="690"/>
            </a:lvl4pPr>
            <a:lvl5pPr marL="843300" indent="0">
              <a:buNone/>
              <a:defRPr sz="690"/>
            </a:lvl5pPr>
            <a:lvl6pPr marL="1054122" indent="0">
              <a:buNone/>
              <a:defRPr sz="690"/>
            </a:lvl6pPr>
            <a:lvl7pPr marL="1264944" indent="0">
              <a:buNone/>
              <a:defRPr sz="690"/>
            </a:lvl7pPr>
            <a:lvl8pPr marL="1475772" indent="0">
              <a:buNone/>
              <a:defRPr sz="690"/>
            </a:lvl8pPr>
            <a:lvl9pPr marL="1686594" indent="0">
              <a:buNone/>
              <a:defRPr sz="69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13F42C09-D331-5447-99D9-FC52884E53C5}"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44734"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690379"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pPr>
              <a:defRPr/>
            </a:pPr>
            <a:fld id="{F655B4E9-5A3D-2C42-89D7-43595D78565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63161" y="1670164"/>
            <a:ext cx="28145853" cy="694954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63155" y="9333289"/>
            <a:ext cx="13817304"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4" name="Content Placeholder 3"/>
          <p:cNvSpPr>
            <a:spLocks noGrp="1"/>
          </p:cNvSpPr>
          <p:nvPr>
            <p:ph sz="half" idx="2"/>
          </p:nvPr>
        </p:nvSpPr>
        <p:spPr>
          <a:xfrm>
            <a:off x="1563155" y="13223444"/>
            <a:ext cx="13817304"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886056" y="9333289"/>
            <a:ext cx="13822958"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6" name="Content Placeholder 5"/>
          <p:cNvSpPr>
            <a:spLocks noGrp="1"/>
          </p:cNvSpPr>
          <p:nvPr>
            <p:ph sz="quarter" idx="4"/>
          </p:nvPr>
        </p:nvSpPr>
        <p:spPr>
          <a:xfrm>
            <a:off x="15886056" y="13223444"/>
            <a:ext cx="13822958"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pPr>
              <a:defRPr/>
            </a:pPr>
            <a:fld id="{A543432A-DB59-9948-8BD7-E47EB9063E30}"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pPr>
              <a:defRPr/>
            </a:pPr>
            <a:fld id="{6ED06890-576C-8A41-94E5-916EB52C5BF6}"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2F3BA44-EC06-8048-8614-F1DB729CD287}"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3152" y="1659833"/>
            <a:ext cx="10288327" cy="7065026"/>
          </a:xfrm>
        </p:spPr>
        <p:txBody>
          <a:bodyPr anchor="b"/>
          <a:lstStyle>
            <a:lvl1pPr algn="l">
              <a:defRPr sz="986" b="1"/>
            </a:lvl1pPr>
          </a:lstStyle>
          <a:p>
            <a:r>
              <a:rPr lang="en-US"/>
              <a:t>Click to edit Master title style</a:t>
            </a:r>
          </a:p>
        </p:txBody>
      </p:sp>
      <p:sp>
        <p:nvSpPr>
          <p:cNvPr id="3" name="Content Placeholder 2"/>
          <p:cNvSpPr>
            <a:spLocks noGrp="1"/>
          </p:cNvSpPr>
          <p:nvPr>
            <p:ph idx="1"/>
          </p:nvPr>
        </p:nvSpPr>
        <p:spPr>
          <a:xfrm>
            <a:off x="12226997" y="1659824"/>
            <a:ext cx="17482008" cy="35587123"/>
          </a:xfrm>
        </p:spPr>
        <p:txBody>
          <a:bodyPr/>
          <a:lstStyle>
            <a:lvl1pPr>
              <a:defRPr sz="1431"/>
            </a:lvl1pPr>
            <a:lvl2pPr>
              <a:defRPr sz="1186"/>
            </a:lvl2pPr>
            <a:lvl3pPr>
              <a:defRPr sz="1186"/>
            </a:lvl3pPr>
            <a:lvl4pPr>
              <a:defRPr sz="986"/>
            </a:lvl4pPr>
            <a:lvl5pPr>
              <a:defRPr sz="986"/>
            </a:lvl5pPr>
            <a:lvl6pPr>
              <a:defRPr sz="986"/>
            </a:lvl6pPr>
            <a:lvl7pPr>
              <a:defRPr sz="986"/>
            </a:lvl7pPr>
            <a:lvl8pPr>
              <a:defRPr sz="986"/>
            </a:lvl8pPr>
            <a:lvl9pPr>
              <a:defRPr sz="9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63152" y="8724851"/>
            <a:ext cx="10288327" cy="28522097"/>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684A0DD3-71D6-CC44-A4A3-8BB92551262E}"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29342" y="29187408"/>
            <a:ext cx="18763526" cy="3447192"/>
          </a:xfrm>
        </p:spPr>
        <p:txBody>
          <a:bodyPr anchor="b"/>
          <a:lstStyle>
            <a:lvl1pPr algn="l">
              <a:defRPr sz="986" b="1"/>
            </a:lvl1pPr>
          </a:lstStyle>
          <a:p>
            <a:r>
              <a:rPr lang="en-US"/>
              <a:t>Click to edit Master title style</a:t>
            </a:r>
          </a:p>
        </p:txBody>
      </p:sp>
      <p:sp>
        <p:nvSpPr>
          <p:cNvPr id="3" name="Picture Placeholder 2"/>
          <p:cNvSpPr>
            <a:spLocks noGrp="1"/>
          </p:cNvSpPr>
          <p:nvPr>
            <p:ph type="pic" idx="1"/>
          </p:nvPr>
        </p:nvSpPr>
        <p:spPr>
          <a:xfrm>
            <a:off x="6129342" y="3726427"/>
            <a:ext cx="18763526" cy="25018019"/>
          </a:xfrm>
        </p:spPr>
        <p:txBody>
          <a:bodyPr/>
          <a:lstStyle>
            <a:lvl1pPr marL="0" indent="0">
              <a:buNone/>
              <a:defRPr sz="1431"/>
            </a:lvl1pPr>
            <a:lvl2pPr marL="210828" indent="0">
              <a:buNone/>
              <a:defRPr sz="1186"/>
            </a:lvl2pPr>
            <a:lvl3pPr marL="421650" indent="0">
              <a:buNone/>
              <a:defRPr sz="1186"/>
            </a:lvl3pPr>
            <a:lvl4pPr marL="632472" indent="0">
              <a:buNone/>
              <a:defRPr sz="986"/>
            </a:lvl4pPr>
            <a:lvl5pPr marL="843300" indent="0">
              <a:buNone/>
              <a:defRPr sz="986"/>
            </a:lvl5pPr>
            <a:lvl6pPr marL="1054122" indent="0">
              <a:buNone/>
              <a:defRPr sz="986"/>
            </a:lvl6pPr>
            <a:lvl7pPr marL="1264944" indent="0">
              <a:buNone/>
              <a:defRPr sz="986"/>
            </a:lvl7pPr>
            <a:lvl8pPr marL="1475772" indent="0">
              <a:buNone/>
              <a:defRPr sz="986"/>
            </a:lvl8pPr>
            <a:lvl9pPr marL="1686594" indent="0">
              <a:buNone/>
              <a:defRPr sz="986"/>
            </a:lvl9pPr>
          </a:lstStyle>
          <a:p>
            <a:pPr lvl="0"/>
            <a:endParaRPr lang="en-US" noProof="0">
              <a:sym typeface="Times" pitchFamily="-109" charset="0"/>
            </a:endParaRPr>
          </a:p>
        </p:txBody>
      </p:sp>
      <p:sp>
        <p:nvSpPr>
          <p:cNvPr id="4" name="Text Placeholder 3"/>
          <p:cNvSpPr>
            <a:spLocks noGrp="1"/>
          </p:cNvSpPr>
          <p:nvPr>
            <p:ph type="body" sz="half" idx="2"/>
          </p:nvPr>
        </p:nvSpPr>
        <p:spPr>
          <a:xfrm>
            <a:off x="6129342" y="32634598"/>
            <a:ext cx="18763526" cy="4893296"/>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930B4838-23A2-5F4F-B718-A2293B7A9DF6}"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344212" y="2318125"/>
            <a:ext cx="26583750" cy="9727755"/>
          </a:xfrm>
          <a:prstGeom prst="rect">
            <a:avLst/>
          </a:prstGeom>
          <a:noFill/>
          <a:ln w="12700">
            <a:noFill/>
            <a:miter lim="800000"/>
            <a:headEnd/>
            <a:tailEnd/>
          </a:ln>
        </p:spPr>
        <p:txBody>
          <a:bodyPr vert="horz" wrap="square" lIns="248850" tIns="248850" rIns="507043" bIns="248850" numCol="1" anchor="ctr" anchorCtr="0" compatLnSpc="1">
            <a:prstTxWarp prst="textNoShape">
              <a:avLst/>
            </a:prstTxWarp>
          </a:bodyPr>
          <a:lstStyle/>
          <a:p>
            <a:pPr lvl="0"/>
            <a:r>
              <a:rPr lang="en-US">
                <a:sym typeface="Times" pitchFamily="-108" charset="0"/>
              </a:rPr>
              <a:t>Click to edit Master title style</a:t>
            </a:r>
          </a:p>
        </p:txBody>
      </p:sp>
      <p:sp>
        <p:nvSpPr>
          <p:cNvPr id="1027" name="Rectangle 2"/>
          <p:cNvSpPr>
            <a:spLocks noGrp="1" noChangeArrowheads="1"/>
          </p:cNvSpPr>
          <p:nvPr>
            <p:ph type="body" idx="1"/>
          </p:nvPr>
        </p:nvSpPr>
        <p:spPr bwMode="auto">
          <a:xfrm>
            <a:off x="2344212" y="12045879"/>
            <a:ext cx="26583750" cy="29651396"/>
          </a:xfrm>
          <a:prstGeom prst="rect">
            <a:avLst/>
          </a:prstGeom>
          <a:noFill/>
          <a:ln w="12700">
            <a:noFill/>
            <a:miter lim="800000"/>
            <a:headEnd/>
            <a:tailEnd/>
          </a:ln>
        </p:spPr>
        <p:txBody>
          <a:bodyPr vert="horz" wrap="square" lIns="248850" tIns="248850" rIns="507043" bIns="248850" numCol="1" anchor="t" anchorCtr="0" compatLnSpc="1">
            <a:prstTxWarp prst="textNoShape">
              <a:avLst/>
            </a:prstTxWarp>
          </a:bodyPr>
          <a:lstStyle/>
          <a:p>
            <a:pPr lvl="0"/>
            <a:r>
              <a:rPr lang="en-US">
                <a:sym typeface="Times" pitchFamily="-108" charset="0"/>
              </a:rPr>
              <a:t>Click to edit Master text styles</a:t>
            </a:r>
          </a:p>
          <a:p>
            <a:pPr lvl="1"/>
            <a:r>
              <a:rPr lang="en-US">
                <a:sym typeface="Times" pitchFamily="-108" charset="0"/>
              </a:rPr>
              <a:t>Second level</a:t>
            </a:r>
          </a:p>
          <a:p>
            <a:pPr lvl="2"/>
            <a:r>
              <a:rPr lang="en-US">
                <a:sym typeface="Times" pitchFamily="-108" charset="0"/>
              </a:rPr>
              <a:t>Third level</a:t>
            </a:r>
          </a:p>
          <a:p>
            <a:pPr lvl="3"/>
            <a:r>
              <a:rPr lang="en-US">
                <a:sym typeface="Times" pitchFamily="-108" charset="0"/>
              </a:rPr>
              <a:t>Fourth level</a:t>
            </a:r>
          </a:p>
          <a:p>
            <a:pPr lvl="4"/>
            <a:r>
              <a:rPr lang="en-US">
                <a:sym typeface="Times" pitchFamily="-108" charset="0"/>
              </a:rPr>
              <a:t>Fifth level</a:t>
            </a:r>
          </a:p>
        </p:txBody>
      </p:sp>
      <p:sp>
        <p:nvSpPr>
          <p:cNvPr id="2" name="Text Box 3"/>
          <p:cNvSpPr txBox="1">
            <a:spLocks noGrp="1" noChangeArrowheads="1"/>
          </p:cNvSpPr>
          <p:nvPr>
            <p:ph type="sldNum" sz="quarter" idx="4"/>
          </p:nvPr>
        </p:nvSpPr>
        <p:spPr bwMode="auto">
          <a:xfrm>
            <a:off x="25099772" y="37989246"/>
            <a:ext cx="1140131" cy="1959386"/>
          </a:xfrm>
          <a:prstGeom prst="rect">
            <a:avLst/>
          </a:prstGeom>
          <a:noFill/>
          <a:ln w="12700">
            <a:noFill/>
            <a:miter lim="800000"/>
            <a:headEnd/>
            <a:tailEnd/>
          </a:ln>
          <a:effectLst/>
        </p:spPr>
        <p:txBody>
          <a:bodyPr vert="horz" wrap="none" lIns="85320" tIns="42660" rIns="85320" bIns="42660" numCol="1" anchor="t" anchorCtr="0" compatLnSpc="1">
            <a:prstTxWarp prst="textNoShape">
              <a:avLst/>
            </a:prstTxWarp>
          </a:bodyPr>
          <a:lstStyle>
            <a:lvl1pPr algn="ctr">
              <a:defRPr sz="3808">
                <a:solidFill>
                  <a:schemeClr val="tx1"/>
                </a:solidFill>
                <a:latin typeface="Times" pitchFamily="-109" charset="0"/>
                <a:ea typeface="Times" pitchFamily="-109" charset="0"/>
                <a:cs typeface="Times" pitchFamily="-109" charset="0"/>
                <a:sym typeface="Times" pitchFamily="-109" charset="0"/>
              </a:defRPr>
            </a:lvl1pPr>
          </a:lstStyle>
          <a:p>
            <a:pPr>
              <a:defRPr/>
            </a:pPr>
            <a:fld id="{01514F20-5D1B-A242-ABF0-0FE6ED7FDD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3659" indent="-3659" algn="ctr" rtl="0" eaLnBrk="0" fontAlgn="base" hangingPunct="0">
        <a:spcBef>
          <a:spcPct val="0"/>
        </a:spcBef>
        <a:spcAft>
          <a:spcPct val="0"/>
        </a:spcAft>
        <a:defRPr sz="12108">
          <a:solidFill>
            <a:schemeClr val="tx1"/>
          </a:solidFill>
          <a:latin typeface="+mj-lt"/>
          <a:ea typeface="+mj-ea"/>
          <a:cs typeface="+mj-cs"/>
          <a:sym typeface="Times" pitchFamily="-108" charset="0"/>
        </a:defRPr>
      </a:lvl1pPr>
      <a:lvl2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2pPr>
      <a:lvl3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3pPr>
      <a:lvl4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4pPr>
      <a:lvl5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5pPr>
      <a:lvl6pPr marL="215217"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6pPr>
      <a:lvl7pPr marL="426040"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7pPr>
      <a:lvl8pPr marL="636868"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8pPr>
      <a:lvl9pPr marL="847689"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9pPr>
    </p:titleStyle>
    <p:bodyStyle>
      <a:lvl1pPr marL="943815" indent="-939419" algn="l" rtl="0" eaLnBrk="0" fontAlgn="base" hangingPunct="0">
        <a:spcBef>
          <a:spcPts val="2120"/>
        </a:spcBef>
        <a:spcAft>
          <a:spcPct val="0"/>
        </a:spcAft>
        <a:buSzPct val="100000"/>
        <a:buFont typeface="Times" pitchFamily="-108" charset="0"/>
        <a:buChar char="•"/>
        <a:defRPr sz="8744">
          <a:solidFill>
            <a:schemeClr val="tx1"/>
          </a:solidFill>
          <a:latin typeface="+mn-lt"/>
          <a:ea typeface="+mn-ea"/>
          <a:cs typeface="+mn-cs"/>
          <a:sym typeface="Times" pitchFamily="-108" charset="0"/>
        </a:defRPr>
      </a:lvl1pPr>
      <a:lvl2pPr marL="2039925" indent="-781993" algn="l" rtl="0" eaLnBrk="0" fontAlgn="base" hangingPunct="0">
        <a:spcBef>
          <a:spcPts val="1847"/>
        </a:spcBef>
        <a:spcAft>
          <a:spcPct val="0"/>
        </a:spcAft>
        <a:buSzPct val="100000"/>
        <a:buFont typeface="Times" pitchFamily="-108" charset="0"/>
        <a:buChar char="–"/>
        <a:defRPr sz="7610">
          <a:solidFill>
            <a:schemeClr val="tx1"/>
          </a:solidFill>
          <a:latin typeface="+mn-lt"/>
          <a:ea typeface="+mn-ea"/>
          <a:cs typeface="+mn-cs"/>
          <a:sym typeface="Times" pitchFamily="-108" charset="0"/>
        </a:defRPr>
      </a:lvl2pPr>
      <a:lvl3pPr marL="3136036" indent="-626036" algn="l" rtl="0" eaLnBrk="0" fontAlgn="base" hangingPunct="0">
        <a:spcBef>
          <a:spcPts val="1568"/>
        </a:spcBef>
        <a:spcAft>
          <a:spcPct val="0"/>
        </a:spcAft>
        <a:buSzPct val="100000"/>
        <a:buFont typeface="Times" pitchFamily="-108" charset="0"/>
        <a:buChar char="•"/>
        <a:defRPr sz="6623">
          <a:solidFill>
            <a:schemeClr val="tx1"/>
          </a:solidFill>
          <a:latin typeface="+mn-lt"/>
          <a:ea typeface="+mn-ea"/>
          <a:cs typeface="+mn-cs"/>
          <a:sym typeface="Times" pitchFamily="-108" charset="0"/>
        </a:defRPr>
      </a:lvl3pPr>
      <a:lvl4pPr marL="4388838" indent="-625300"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4pPr>
      <a:lvl5pPr marL="5642370" indent="-626036"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5pPr>
      <a:lvl6pPr marL="5853312"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6pPr>
      <a:lvl7pPr marL="606413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7pPr>
      <a:lvl8pPr marL="6274956"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8pPr>
      <a:lvl9pPr marL="648578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9pPr>
    </p:bodyStyle>
    <p:otherStyle>
      <a:defPPr>
        <a:defRPr lang="en-US"/>
      </a:defPPr>
      <a:lvl1pPr marL="0" algn="l" defTabSz="210828" rtl="0" eaLnBrk="1" latinLnBrk="0" hangingPunct="1">
        <a:defRPr sz="690" kern="1200">
          <a:solidFill>
            <a:schemeClr val="tx1"/>
          </a:solidFill>
          <a:latin typeface="+mn-lt"/>
          <a:ea typeface="+mn-ea"/>
          <a:cs typeface="+mn-cs"/>
        </a:defRPr>
      </a:lvl1pPr>
      <a:lvl2pPr marL="210828" algn="l" defTabSz="210828" rtl="0" eaLnBrk="1" latinLnBrk="0" hangingPunct="1">
        <a:defRPr sz="690" kern="1200">
          <a:solidFill>
            <a:schemeClr val="tx1"/>
          </a:solidFill>
          <a:latin typeface="+mn-lt"/>
          <a:ea typeface="+mn-ea"/>
          <a:cs typeface="+mn-cs"/>
        </a:defRPr>
      </a:lvl2pPr>
      <a:lvl3pPr marL="421650" algn="l" defTabSz="210828" rtl="0" eaLnBrk="1" latinLnBrk="0" hangingPunct="1">
        <a:defRPr sz="690" kern="1200">
          <a:solidFill>
            <a:schemeClr val="tx1"/>
          </a:solidFill>
          <a:latin typeface="+mn-lt"/>
          <a:ea typeface="+mn-ea"/>
          <a:cs typeface="+mn-cs"/>
        </a:defRPr>
      </a:lvl3pPr>
      <a:lvl4pPr marL="632472" algn="l" defTabSz="210828" rtl="0" eaLnBrk="1" latinLnBrk="0" hangingPunct="1">
        <a:defRPr sz="690" kern="1200">
          <a:solidFill>
            <a:schemeClr val="tx1"/>
          </a:solidFill>
          <a:latin typeface="+mn-lt"/>
          <a:ea typeface="+mn-ea"/>
          <a:cs typeface="+mn-cs"/>
        </a:defRPr>
      </a:lvl4pPr>
      <a:lvl5pPr marL="843300" algn="l" defTabSz="210828" rtl="0" eaLnBrk="1" latinLnBrk="0" hangingPunct="1">
        <a:defRPr sz="690" kern="1200">
          <a:solidFill>
            <a:schemeClr val="tx1"/>
          </a:solidFill>
          <a:latin typeface="+mn-lt"/>
          <a:ea typeface="+mn-ea"/>
          <a:cs typeface="+mn-cs"/>
        </a:defRPr>
      </a:lvl5pPr>
      <a:lvl6pPr marL="1054122" algn="l" defTabSz="210828" rtl="0" eaLnBrk="1" latinLnBrk="0" hangingPunct="1">
        <a:defRPr sz="690" kern="1200">
          <a:solidFill>
            <a:schemeClr val="tx1"/>
          </a:solidFill>
          <a:latin typeface="+mn-lt"/>
          <a:ea typeface="+mn-ea"/>
          <a:cs typeface="+mn-cs"/>
        </a:defRPr>
      </a:lvl6pPr>
      <a:lvl7pPr marL="1264944" algn="l" defTabSz="210828" rtl="0" eaLnBrk="1" latinLnBrk="0" hangingPunct="1">
        <a:defRPr sz="690" kern="1200">
          <a:solidFill>
            <a:schemeClr val="tx1"/>
          </a:solidFill>
          <a:latin typeface="+mn-lt"/>
          <a:ea typeface="+mn-ea"/>
          <a:cs typeface="+mn-cs"/>
        </a:defRPr>
      </a:lvl7pPr>
      <a:lvl8pPr marL="1475772" algn="l" defTabSz="210828" rtl="0" eaLnBrk="1" latinLnBrk="0" hangingPunct="1">
        <a:defRPr sz="690" kern="1200">
          <a:solidFill>
            <a:schemeClr val="tx1"/>
          </a:solidFill>
          <a:latin typeface="+mn-lt"/>
          <a:ea typeface="+mn-ea"/>
          <a:cs typeface="+mn-cs"/>
        </a:defRPr>
      </a:lvl8pPr>
      <a:lvl9pPr marL="1686594" algn="l" defTabSz="210828" rtl="0" eaLnBrk="1" latinLnBrk="0" hangingPunct="1">
        <a:defRPr sz="6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image" Target="../media/image14.png"/><Relationship Id="rId26" Type="http://schemas.openxmlformats.org/officeDocument/2006/relationships/image" Target="../media/image22.png"/><Relationship Id="rId3" Type="http://schemas.openxmlformats.org/officeDocument/2006/relationships/image" Target="../media/image1.png"/><Relationship Id="rId21" Type="http://schemas.openxmlformats.org/officeDocument/2006/relationships/image" Target="../media/image17.png"/><Relationship Id="rId34" Type="http://schemas.openxmlformats.org/officeDocument/2006/relationships/image" Target="../media/image30.png"/><Relationship Id="rId7" Type="http://schemas.openxmlformats.org/officeDocument/2006/relationships/hyperlink" Target="https://www.census.gov/programs-surveys/acs" TargetMode="External"/><Relationship Id="rId12" Type="http://schemas.openxmlformats.org/officeDocument/2006/relationships/image" Target="../media/image8.png"/><Relationship Id="rId17" Type="http://schemas.openxmlformats.org/officeDocument/2006/relationships/image" Target="../media/image13.png"/><Relationship Id="rId25" Type="http://schemas.openxmlformats.org/officeDocument/2006/relationships/image" Target="../media/image21.png"/><Relationship Id="rId33" Type="http://schemas.openxmlformats.org/officeDocument/2006/relationships/image" Target="../media/image29.png"/><Relationship Id="rId2" Type="http://schemas.openxmlformats.org/officeDocument/2006/relationships/notesSlide" Target="../notesSlides/notesSlide1.xml"/><Relationship Id="rId16" Type="http://schemas.openxmlformats.org/officeDocument/2006/relationships/image" Target="../media/image12.png"/><Relationship Id="rId20" Type="http://schemas.openxmlformats.org/officeDocument/2006/relationships/image" Target="../media/image16.png"/><Relationship Id="rId29"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7.png"/><Relationship Id="rId24" Type="http://schemas.openxmlformats.org/officeDocument/2006/relationships/image" Target="../media/image20.png"/><Relationship Id="rId32" Type="http://schemas.openxmlformats.org/officeDocument/2006/relationships/image" Target="../media/image28.png"/><Relationship Id="rId5" Type="http://schemas.openxmlformats.org/officeDocument/2006/relationships/image" Target="../media/image2.png"/><Relationship Id="rId15" Type="http://schemas.openxmlformats.org/officeDocument/2006/relationships/image" Target="../media/image11.png"/><Relationship Id="rId23" Type="http://schemas.openxmlformats.org/officeDocument/2006/relationships/image" Target="../media/image19.png"/><Relationship Id="rId28" Type="http://schemas.openxmlformats.org/officeDocument/2006/relationships/image" Target="../media/image24.png"/><Relationship Id="rId10" Type="http://schemas.openxmlformats.org/officeDocument/2006/relationships/image" Target="../media/image6.png"/><Relationship Id="rId19" Type="http://schemas.openxmlformats.org/officeDocument/2006/relationships/image" Target="../media/image15.png"/><Relationship Id="rId31" Type="http://schemas.openxmlformats.org/officeDocument/2006/relationships/image" Target="../media/image27.png"/><Relationship Id="rId4" Type="http://schemas.openxmlformats.org/officeDocument/2006/relationships/hyperlink" Target="mailto:narana2@rpi.edu" TargetMode="External"/><Relationship Id="rId9" Type="http://schemas.openxmlformats.org/officeDocument/2006/relationships/image" Target="../media/image5.tiff"/><Relationship Id="rId14" Type="http://schemas.openxmlformats.org/officeDocument/2006/relationships/image" Target="../media/image10.png"/><Relationship Id="rId22" Type="http://schemas.openxmlformats.org/officeDocument/2006/relationships/image" Target="../media/image18.png"/><Relationship Id="rId27" Type="http://schemas.openxmlformats.org/officeDocument/2006/relationships/image" Target="../media/image23.png"/><Relationship Id="rId30" Type="http://schemas.openxmlformats.org/officeDocument/2006/relationships/image" Target="../media/image26.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Picture 57" descr="Chart, waterfall chart&#10;&#10;Description automatically generated">
            <a:extLst>
              <a:ext uri="{FF2B5EF4-FFF2-40B4-BE49-F238E27FC236}">
                <a16:creationId xmlns:a16="http://schemas.microsoft.com/office/drawing/2014/main" id="{3DCF9060-BCDB-502D-49BE-159ADDA0E1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1607" y="34817546"/>
            <a:ext cx="3473363" cy="1930768"/>
          </a:xfrm>
          <a:prstGeom prst="rect">
            <a:avLst/>
          </a:prstGeom>
        </p:spPr>
      </p:pic>
      <p:grpSp>
        <p:nvGrpSpPr>
          <p:cNvPr id="15" name="Group 14"/>
          <p:cNvGrpSpPr/>
          <p:nvPr/>
        </p:nvGrpSpPr>
        <p:grpSpPr>
          <a:xfrm>
            <a:off x="613750" y="3961533"/>
            <a:ext cx="9601741" cy="6748417"/>
            <a:chOff x="576544" y="12808367"/>
            <a:chExt cx="12228079" cy="12075766"/>
          </a:xfrm>
        </p:grpSpPr>
        <p:sp>
          <p:nvSpPr>
            <p:cNvPr id="2" name="Rectangle 1"/>
            <p:cNvSpPr/>
            <p:nvPr/>
          </p:nvSpPr>
          <p:spPr>
            <a:xfrm>
              <a:off x="582533" y="14144661"/>
              <a:ext cx="12222090" cy="10739472"/>
            </a:xfrm>
            <a:prstGeom prst="rect">
              <a:avLst/>
            </a:prstGeom>
          </p:spPr>
          <p:txBody>
            <a:bodyPr wrap="square">
              <a:spAutoFit/>
            </a:bodyPr>
            <a:lstStyle/>
            <a:p>
              <a:pPr algn="just">
                <a:spcBef>
                  <a:spcPts val="0"/>
                </a:spcBef>
                <a:spcAft>
                  <a:spcPts val="0"/>
                </a:spcAft>
              </a:pPr>
              <a:r>
                <a:rPr lang="en-US" sz="3200" dirty="0">
                  <a:latin typeface="Arial" panose="020B0604020202020204" pitchFamily="34" charset="0"/>
                  <a:cs typeface="Arial" panose="020B0604020202020204" pitchFamily="34" charset="0"/>
                </a:rPr>
                <a:t>With the recent pandemic and the rise in inflation, in 2022, it is clearly those who are in a lower income bracket are drastically affected. With the large income disparity in The United States, it becomes a concern as to what it would look like in the future if things are not improved or changed. By taking income data, housing data, and the cost-of-living data we want to analyze the trends that are occurring for the cost of living based on the counties in The United States. </a:t>
              </a:r>
            </a:p>
            <a:p>
              <a:pPr algn="just">
                <a:spcBef>
                  <a:spcPts val="0"/>
                </a:spcBef>
                <a:spcAft>
                  <a:spcPts val="0"/>
                </a:spcAft>
              </a:pPr>
              <a:br>
                <a:rPr lang="en-US" sz="3200" dirty="0">
                  <a:latin typeface="Arial" panose="020B0604020202020204" pitchFamily="34" charset="0"/>
                  <a:cs typeface="Arial" panose="020B0604020202020204" pitchFamily="34" charset="0"/>
                </a:rPr>
              </a:br>
              <a:endParaRPr lang="en-US" sz="3200" dirty="0">
                <a:latin typeface="Arial" panose="020B0604020202020204" pitchFamily="34" charset="0"/>
                <a:cs typeface="Arial" panose="020B0604020202020204" pitchFamily="34" charset="0"/>
              </a:endParaRPr>
            </a:p>
          </p:txBody>
        </p:sp>
        <p:sp>
          <p:nvSpPr>
            <p:cNvPr id="16" name="Rectangle 15"/>
            <p:cNvSpPr>
              <a:spLocks/>
            </p:cNvSpPr>
            <p:nvPr/>
          </p:nvSpPr>
          <p:spPr bwMode="auto">
            <a:xfrm>
              <a:off x="576544" y="12808367"/>
              <a:ext cx="12222090"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Abstract</a:t>
              </a:r>
            </a:p>
          </p:txBody>
        </p:sp>
      </p:grpSp>
      <p:sp>
        <p:nvSpPr>
          <p:cNvPr id="15362" name="Rectangle 2"/>
          <p:cNvSpPr>
            <a:spLocks/>
          </p:cNvSpPr>
          <p:nvPr/>
        </p:nvSpPr>
        <p:spPr bwMode="auto">
          <a:xfrm>
            <a:off x="3609323" y="849919"/>
            <a:ext cx="23041850" cy="2960273"/>
          </a:xfrm>
          <a:prstGeom prst="rect">
            <a:avLst/>
          </a:prstGeom>
          <a:noFill/>
          <a:ln w="12700">
            <a:noFill/>
            <a:miter lim="800000"/>
            <a:headEnd/>
            <a:tailEnd/>
          </a:ln>
        </p:spPr>
        <p:txBody>
          <a:bodyPr lIns="0" tIns="0" rIns="18747" bIns="0">
            <a:prstTxWarp prst="textNoShape">
              <a:avLst/>
            </a:prstTxWarp>
          </a:bodyPr>
          <a:lstStyle/>
          <a:p>
            <a:pPr marL="17574" algn="ctr">
              <a:spcBef>
                <a:spcPts val="667"/>
              </a:spcBef>
            </a:pPr>
            <a:r>
              <a:rPr lang="en-US" sz="4800" b="1" dirty="0">
                <a:solidFill>
                  <a:schemeClr val="accent2"/>
                </a:solidFill>
                <a:latin typeface="Verdana" charset="0"/>
                <a:ea typeface="Verdana" charset="0"/>
                <a:cs typeface="Verdana" charset="0"/>
              </a:rPr>
              <a:t>Using Machine Learning to Analyze Cost of Living Trends With </a:t>
            </a:r>
          </a:p>
          <a:p>
            <a:pPr marL="17574" algn="ctr">
              <a:spcBef>
                <a:spcPts val="667"/>
              </a:spcBef>
            </a:pPr>
            <a:r>
              <a:rPr lang="en-US" sz="4800" b="1" dirty="0">
                <a:solidFill>
                  <a:schemeClr val="accent2"/>
                </a:solidFill>
                <a:latin typeface="Verdana" charset="0"/>
                <a:ea typeface="Verdana" charset="0"/>
                <a:cs typeface="Verdana" charset="0"/>
              </a:rPr>
              <a:t>Housing, and Income Data</a:t>
            </a:r>
          </a:p>
          <a:p>
            <a:pPr marL="17574" algn="ctr">
              <a:spcBef>
                <a:spcPts val="667"/>
              </a:spcBef>
            </a:pPr>
            <a:endParaRPr lang="en-US" sz="1800" dirty="0">
              <a:solidFill>
                <a:srgbClr val="333399"/>
              </a:solidFill>
              <a:latin typeface="Arial Black" pitchFamily="-108" charset="0"/>
              <a:ea typeface="Arial Black" pitchFamily="-108" charset="0"/>
              <a:cs typeface="Arial Black" pitchFamily="-108" charset="0"/>
              <a:sym typeface="Arial Black" pitchFamily="-108" charset="0"/>
            </a:endParaRPr>
          </a:p>
          <a:p>
            <a:pPr marL="17574" algn="ctr">
              <a:spcBef>
                <a:spcPts val="667"/>
              </a:spcBef>
            </a:pPr>
            <a:r>
              <a:rPr lang="en-US" sz="1600" dirty="0">
                <a:solidFill>
                  <a:srgbClr val="333399"/>
                </a:solidFill>
                <a:latin typeface="Arial Black" pitchFamily="-108" charset="0"/>
                <a:ea typeface="Arial Black" pitchFamily="-108" charset="0"/>
                <a:cs typeface="Arial Black" pitchFamily="-108" charset="0"/>
                <a:sym typeface="Arial Black" pitchFamily="-108" charset="0"/>
              </a:rPr>
              <a:t>Alejandro Naranjo</a:t>
            </a:r>
            <a:r>
              <a:rPr lang="en-US" sz="1600" baseline="30000" dirty="0">
                <a:solidFill>
                  <a:srgbClr val="333399"/>
                </a:solidFill>
                <a:latin typeface="Arial Black" pitchFamily="-108" charset="0"/>
                <a:ea typeface="Arial Black" pitchFamily="-108" charset="0"/>
                <a:cs typeface="Arial Black" pitchFamily="-108" charset="0"/>
                <a:sym typeface="Arial Black" pitchFamily="-108" charset="0"/>
              </a:rPr>
              <a:t> 1</a:t>
            </a:r>
            <a:r>
              <a:rPr lang="en-US" sz="1800" baseline="30000" dirty="0">
                <a:solidFill>
                  <a:srgbClr val="333399"/>
                </a:solidFill>
                <a:latin typeface="Arial Black" pitchFamily="-108" charset="0"/>
                <a:ea typeface="Arial Black" pitchFamily="-108" charset="0"/>
                <a:cs typeface="Arial Black" pitchFamily="-108" charset="0"/>
                <a:sym typeface="Arial Black" pitchFamily="-108" charset="0"/>
              </a:rPr>
              <a:t>( </a:t>
            </a:r>
            <a:r>
              <a:rPr lang="en-US" sz="1800" u="sng" baseline="30000" dirty="0">
                <a:solidFill>
                  <a:srgbClr val="333399"/>
                </a:solidFill>
                <a:latin typeface="Arial Black" pitchFamily="-108" charset="0"/>
                <a:ea typeface="Arial Black" pitchFamily="-108" charset="0"/>
                <a:cs typeface="Arial Black" pitchFamily="-108" charset="0"/>
                <a:sym typeface="Arial Black" pitchFamily="-108" charset="0"/>
                <a:hlinkClick r:id="rId4"/>
              </a:rPr>
              <a:t>narana2@rpi.edu</a:t>
            </a:r>
            <a:r>
              <a:rPr lang="en-US" sz="1800" u="sng" baseline="30000" dirty="0">
                <a:solidFill>
                  <a:srgbClr val="333399"/>
                </a:solidFill>
                <a:latin typeface="Arial Black" pitchFamily="-108" charset="0"/>
                <a:ea typeface="Arial Black" pitchFamily="-108" charset="0"/>
                <a:cs typeface="Arial Black" pitchFamily="-108" charset="0"/>
                <a:sym typeface="Arial Black" pitchFamily="-108" charset="0"/>
              </a:rPr>
              <a:t> </a:t>
            </a:r>
            <a:r>
              <a:rPr lang="en-US" sz="1800" baseline="30000" dirty="0">
                <a:solidFill>
                  <a:srgbClr val="333399"/>
                </a:solidFill>
                <a:latin typeface="Arial Black" pitchFamily="-108" charset="0"/>
                <a:ea typeface="Arial Black" pitchFamily="-108" charset="0"/>
                <a:cs typeface="Arial Black" pitchFamily="-108" charset="0"/>
                <a:sym typeface="Arial Black" pitchFamily="-108" charset="0"/>
              </a:rPr>
              <a:t>)</a:t>
            </a:r>
            <a:r>
              <a:rPr lang="en-US" sz="1600" dirty="0">
                <a:solidFill>
                  <a:srgbClr val="333399"/>
                </a:solidFill>
                <a:latin typeface="Arial Black" pitchFamily="-108" charset="0"/>
                <a:ea typeface="Arial Black" pitchFamily="-108" charset="0"/>
                <a:cs typeface="Arial Black" pitchFamily="-108" charset="0"/>
                <a:sym typeface="Arial Black" pitchFamily="-108" charset="0"/>
              </a:rPr>
              <a:t>, </a:t>
            </a:r>
            <a:r>
              <a:rPr lang="en-US" sz="1200" b="1" baseline="30000" dirty="0">
                <a:solidFill>
                  <a:srgbClr val="333399"/>
                </a:solidFill>
                <a:latin typeface="Arial Black" charset="0"/>
                <a:ea typeface="Arial Black" charset="0"/>
                <a:cs typeface="Arial Black" charset="0"/>
                <a:sym typeface="Arial Black" pitchFamily="-108" charset="0"/>
              </a:rPr>
              <a:t> </a:t>
            </a:r>
          </a:p>
          <a:p>
            <a:pPr marL="17574" algn="ctr">
              <a:spcBef>
                <a:spcPts val="667"/>
              </a:spcBef>
            </a:pPr>
            <a:r>
              <a:rPr lang="en-US" sz="2000" b="1" baseline="30000" dirty="0">
                <a:solidFill>
                  <a:srgbClr val="333399"/>
                </a:solidFill>
                <a:latin typeface="Arial Black" charset="0"/>
                <a:ea typeface="Arial Black" charset="0"/>
                <a:cs typeface="Arial Black" charset="0"/>
                <a:sym typeface="Arial Black" pitchFamily="-108" charset="0"/>
              </a:rPr>
              <a:t>                     1</a:t>
            </a:r>
            <a:r>
              <a:rPr lang="en-US" sz="2000" b="1" dirty="0">
                <a:solidFill>
                  <a:srgbClr val="333399"/>
                </a:solidFill>
                <a:latin typeface="Arial Black" charset="0"/>
                <a:ea typeface="Arial Black" charset="0"/>
                <a:cs typeface="Arial Black" charset="0"/>
                <a:sym typeface="Arial Black" pitchFamily="-108" charset="0"/>
              </a:rPr>
              <a:t>Rensselaer Polytechnic Institute, Troy, NY, United States, </a:t>
            </a:r>
          </a:p>
        </p:txBody>
      </p:sp>
      <p:pic>
        <p:nvPicPr>
          <p:cNvPr id="15374" name="Picture 48" descr="twlogo.png"/>
          <p:cNvPicPr>
            <a:picLocks noChangeAspect="1"/>
          </p:cNvPicPr>
          <p:nvPr/>
        </p:nvPicPr>
        <p:blipFill>
          <a:blip r:embed="rId5"/>
          <a:srcRect/>
          <a:stretch>
            <a:fillRect/>
          </a:stretch>
        </p:blipFill>
        <p:spPr bwMode="auto">
          <a:xfrm>
            <a:off x="713454" y="551055"/>
            <a:ext cx="4435641" cy="2223713"/>
          </a:xfrm>
          <a:prstGeom prst="rect">
            <a:avLst/>
          </a:prstGeom>
          <a:noFill/>
          <a:ln w="9525">
            <a:noFill/>
            <a:miter lim="800000"/>
            <a:headEnd/>
            <a:tailEnd/>
          </a:ln>
        </p:spPr>
      </p:pic>
      <p:sp>
        <p:nvSpPr>
          <p:cNvPr id="15381" name="Rectangle 98"/>
          <p:cNvSpPr>
            <a:spLocks/>
          </p:cNvSpPr>
          <p:nvPr/>
        </p:nvSpPr>
        <p:spPr bwMode="auto">
          <a:xfrm>
            <a:off x="480349" y="38563905"/>
            <a:ext cx="14782800" cy="2782532"/>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400" b="1" dirty="0">
                <a:solidFill>
                  <a:schemeClr val="tx1"/>
                </a:solidFill>
                <a:latin typeface="Verdana" pitchFamily="-108" charset="0"/>
                <a:ea typeface="Verdana" pitchFamily="-108" charset="0"/>
                <a:cs typeface="Verdana" pitchFamily="-108" charset="0"/>
                <a:sym typeface="Verdana" pitchFamily="-108" charset="0"/>
              </a:rPr>
              <a:t>Glossary:</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a:solidFill>
                  <a:schemeClr val="tx1"/>
                </a:solidFill>
                <a:latin typeface="Verdana" pitchFamily="-108" charset="0"/>
                <a:ea typeface="Verdana" pitchFamily="-108" charset="0"/>
                <a:cs typeface="Verdana" pitchFamily="-108" charset="0"/>
                <a:sym typeface="Verdana" pitchFamily="-108" charset="0"/>
              </a:rPr>
              <a:t>Random Forest, </a:t>
            </a:r>
            <a:r>
              <a:rPr lang="en-US" sz="2300" dirty="0" err="1">
                <a:solidFill>
                  <a:schemeClr val="tx1"/>
                </a:solidFill>
                <a:latin typeface="Verdana" pitchFamily="-108" charset="0"/>
                <a:ea typeface="Verdana" pitchFamily="-108" charset="0"/>
                <a:cs typeface="Verdana" pitchFamily="-108" charset="0"/>
                <a:sym typeface="Verdana" pitchFamily="-108" charset="0"/>
              </a:rPr>
              <a:t>Kmeans</a:t>
            </a:r>
            <a:r>
              <a:rPr lang="en-US" sz="2300" dirty="0">
                <a:solidFill>
                  <a:schemeClr val="tx1"/>
                </a:solidFill>
                <a:latin typeface="Verdana" pitchFamily="-108" charset="0"/>
                <a:ea typeface="Verdana" pitchFamily="-108" charset="0"/>
                <a:cs typeface="Verdana" pitchFamily="-108" charset="0"/>
                <a:sym typeface="Verdana" pitchFamily="-108" charset="0"/>
              </a:rPr>
              <a:t>, Linear Regression– These are machine learning methods meant for large data analysis and creating a mathematical capable of making predictions. </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a:solidFill>
                  <a:schemeClr val="tx1"/>
                </a:solidFill>
                <a:latin typeface="Verdana" pitchFamily="-108" charset="0"/>
                <a:ea typeface="Verdana" pitchFamily="-108" charset="0"/>
                <a:cs typeface="Verdana" pitchFamily="-108" charset="0"/>
                <a:sym typeface="Verdana" pitchFamily="-108" charset="0"/>
              </a:rPr>
              <a:t>R – A program to process data and perform statistical analysis</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a:solidFill>
                  <a:schemeClr val="tx1"/>
                </a:solidFill>
                <a:latin typeface="Verdana" pitchFamily="-108" charset="0"/>
                <a:ea typeface="Verdana" pitchFamily="-108" charset="0"/>
                <a:cs typeface="Verdana" pitchFamily="-108" charset="0"/>
                <a:sym typeface="Verdana" pitchFamily="-108" charset="0"/>
              </a:rPr>
              <a:t>Package (P) or Library (R): software package to be loaded to perform extra tasks</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err="1">
                <a:solidFill>
                  <a:schemeClr val="tx1"/>
                </a:solidFill>
                <a:latin typeface="Verdana" pitchFamily="-108" charset="0"/>
                <a:ea typeface="Verdana" pitchFamily="-108" charset="0"/>
                <a:cs typeface="Verdana" pitchFamily="-108" charset="0"/>
                <a:sym typeface="Verdana" pitchFamily="-108" charset="0"/>
              </a:rPr>
              <a:t>Df</a:t>
            </a:r>
            <a:r>
              <a:rPr lang="en-US" sz="2300" dirty="0">
                <a:solidFill>
                  <a:schemeClr val="tx1"/>
                </a:solidFill>
                <a:latin typeface="Verdana" pitchFamily="-108" charset="0"/>
                <a:ea typeface="Verdana" pitchFamily="-108" charset="0"/>
                <a:cs typeface="Verdana" pitchFamily="-108" charset="0"/>
                <a:sym typeface="Verdana" pitchFamily="-108" charset="0"/>
              </a:rPr>
              <a:t>, </a:t>
            </a:r>
            <a:r>
              <a:rPr lang="en-US" sz="2300" dirty="0" err="1">
                <a:solidFill>
                  <a:schemeClr val="tx1"/>
                </a:solidFill>
                <a:latin typeface="Verdana" pitchFamily="-108" charset="0"/>
                <a:ea typeface="Verdana" pitchFamily="-108" charset="0"/>
                <a:cs typeface="Verdana" pitchFamily="-108" charset="0"/>
                <a:sym typeface="Verdana" pitchFamily="-108" charset="0"/>
              </a:rPr>
              <a:t>dataframe</a:t>
            </a:r>
            <a:r>
              <a:rPr lang="en-US" sz="2300" dirty="0">
                <a:solidFill>
                  <a:schemeClr val="tx1"/>
                </a:solidFill>
                <a:latin typeface="Verdana" pitchFamily="-108" charset="0"/>
                <a:ea typeface="Verdana" pitchFamily="-108" charset="0"/>
                <a:cs typeface="Verdana" pitchFamily="-108" charset="0"/>
                <a:sym typeface="Verdana" pitchFamily="-108" charset="0"/>
              </a:rPr>
              <a:t> – Data manipulation structure in R &amp; python pandas</a:t>
            </a:r>
          </a:p>
        </p:txBody>
      </p:sp>
      <p:pic>
        <p:nvPicPr>
          <p:cNvPr id="18" name="Picture 17" descr="RPI_red_header.png"/>
          <p:cNvPicPr>
            <a:picLocks noChangeAspect="1"/>
          </p:cNvPicPr>
          <p:nvPr/>
        </p:nvPicPr>
        <p:blipFill>
          <a:blip r:embed="rId6"/>
          <a:stretch>
            <a:fillRect/>
          </a:stretch>
        </p:blipFill>
        <p:spPr>
          <a:xfrm>
            <a:off x="845095" y="3019263"/>
            <a:ext cx="3755139" cy="704085"/>
          </a:xfrm>
          <a:prstGeom prst="rect">
            <a:avLst/>
          </a:prstGeom>
        </p:spPr>
      </p:pic>
      <p:grpSp>
        <p:nvGrpSpPr>
          <p:cNvPr id="8" name="Group 7">
            <a:extLst>
              <a:ext uri="{FF2B5EF4-FFF2-40B4-BE49-F238E27FC236}">
                <a16:creationId xmlns:a16="http://schemas.microsoft.com/office/drawing/2014/main" id="{6D65B740-E81B-0141-AAD2-61BB49CC0F06}"/>
              </a:ext>
            </a:extLst>
          </p:cNvPr>
          <p:cNvGrpSpPr/>
          <p:nvPr/>
        </p:nvGrpSpPr>
        <p:grpSpPr>
          <a:xfrm>
            <a:off x="-317" y="0"/>
            <a:ext cx="31272480" cy="41697275"/>
            <a:chOff x="-317" y="0"/>
            <a:chExt cx="31272480" cy="41697275"/>
          </a:xfrm>
        </p:grpSpPr>
        <p:sp>
          <p:nvSpPr>
            <p:cNvPr id="15364" name="Rectangle 4"/>
            <p:cNvSpPr>
              <a:spLocks/>
            </p:cNvSpPr>
            <p:nvPr/>
          </p:nvSpPr>
          <p:spPr bwMode="auto">
            <a:xfrm>
              <a:off x="0" y="0"/>
              <a:ext cx="274320" cy="4169664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sp>
          <p:nvSpPr>
            <p:cNvPr id="15366" name="Rectangle 6"/>
            <p:cNvSpPr>
              <a:spLocks/>
            </p:cNvSpPr>
            <p:nvPr/>
          </p:nvSpPr>
          <p:spPr bwMode="auto">
            <a:xfrm>
              <a:off x="-317" y="0"/>
              <a:ext cx="31272480" cy="27432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sp>
          <p:nvSpPr>
            <p:cNvPr id="15367" name="Rectangle 7"/>
            <p:cNvSpPr>
              <a:spLocks/>
            </p:cNvSpPr>
            <p:nvPr/>
          </p:nvSpPr>
          <p:spPr bwMode="auto">
            <a:xfrm>
              <a:off x="-317" y="41422955"/>
              <a:ext cx="31272480" cy="27432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sp>
          <p:nvSpPr>
            <p:cNvPr id="70" name="Rectangle 4">
              <a:extLst>
                <a:ext uri="{FF2B5EF4-FFF2-40B4-BE49-F238E27FC236}">
                  <a16:creationId xmlns:a16="http://schemas.microsoft.com/office/drawing/2014/main" id="{520104D6-82EC-634C-9B6A-E1702C7C6133}"/>
                </a:ext>
              </a:extLst>
            </p:cNvPr>
            <p:cNvSpPr>
              <a:spLocks/>
            </p:cNvSpPr>
            <p:nvPr/>
          </p:nvSpPr>
          <p:spPr bwMode="auto">
            <a:xfrm>
              <a:off x="30997843" y="635"/>
              <a:ext cx="274320" cy="4169664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grpSp>
      <p:sp>
        <p:nvSpPr>
          <p:cNvPr id="10" name="Rectangle 1">
            <a:extLst>
              <a:ext uri="{FF2B5EF4-FFF2-40B4-BE49-F238E27FC236}">
                <a16:creationId xmlns:a16="http://schemas.microsoft.com/office/drawing/2014/main" id="{E05F92F1-E12D-D143-B0F3-C8CCB3316584}"/>
              </a:ext>
            </a:extLst>
          </p:cNvPr>
          <p:cNvSpPr>
            <a:spLocks noChangeArrowheads="1"/>
          </p:cNvSpPr>
          <p:nvPr/>
        </p:nvSpPr>
        <p:spPr bwMode="auto">
          <a:xfrm>
            <a:off x="2344738" y="26673175"/>
            <a:ext cx="3127216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A5E41B09-28E4-404C-B50E-3D155B82633A}"/>
              </a:ext>
            </a:extLst>
          </p:cNvPr>
          <p:cNvSpPr>
            <a:spLocks noChangeArrowheads="1"/>
          </p:cNvSpPr>
          <p:nvPr/>
        </p:nvSpPr>
        <p:spPr bwMode="auto">
          <a:xfrm>
            <a:off x="3204872" y="26673175"/>
            <a:ext cx="3127216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 name="Rectangle 79">
            <a:extLst>
              <a:ext uri="{FF2B5EF4-FFF2-40B4-BE49-F238E27FC236}">
                <a16:creationId xmlns:a16="http://schemas.microsoft.com/office/drawing/2014/main" id="{0621F09B-467C-F848-AC1F-7595AF81100E}"/>
              </a:ext>
            </a:extLst>
          </p:cNvPr>
          <p:cNvSpPr/>
          <p:nvPr/>
        </p:nvSpPr>
        <p:spPr>
          <a:xfrm>
            <a:off x="21096828" y="26063086"/>
            <a:ext cx="9597038" cy="461665"/>
          </a:xfrm>
          <a:prstGeom prst="rect">
            <a:avLst/>
          </a:prstGeom>
        </p:spPr>
        <p:txBody>
          <a:bodyPr wrap="square">
            <a:spAutoFit/>
          </a:bodyPr>
          <a:lstStyle/>
          <a:p>
            <a:pPr algn="just">
              <a:spcBef>
                <a:spcPts val="0"/>
              </a:spcBef>
              <a:spcAft>
                <a:spcPts val="0"/>
              </a:spcAft>
            </a:pPr>
            <a:endParaRPr lang="en-US" sz="2400" dirty="0">
              <a:latin typeface="Arial" panose="020B0604020202020204" pitchFamily="34" charset="0"/>
              <a:cs typeface="Arial" panose="020B0604020202020204" pitchFamily="34" charset="0"/>
            </a:endParaRPr>
          </a:p>
        </p:txBody>
      </p:sp>
      <p:grpSp>
        <p:nvGrpSpPr>
          <p:cNvPr id="82" name="Group 81">
            <a:extLst>
              <a:ext uri="{FF2B5EF4-FFF2-40B4-BE49-F238E27FC236}">
                <a16:creationId xmlns:a16="http://schemas.microsoft.com/office/drawing/2014/main" id="{AC38D256-59DD-CF4F-8873-574D1EC34616}"/>
              </a:ext>
            </a:extLst>
          </p:cNvPr>
          <p:cNvGrpSpPr/>
          <p:nvPr/>
        </p:nvGrpSpPr>
        <p:grpSpPr>
          <a:xfrm>
            <a:off x="614101" y="20609809"/>
            <a:ext cx="10011073" cy="17947930"/>
            <a:chOff x="576544" y="12808368"/>
            <a:chExt cx="12252053" cy="14475483"/>
          </a:xfrm>
        </p:grpSpPr>
        <p:sp>
          <p:nvSpPr>
            <p:cNvPr id="83" name="Rectangle 82">
              <a:extLst>
                <a:ext uri="{FF2B5EF4-FFF2-40B4-BE49-F238E27FC236}">
                  <a16:creationId xmlns:a16="http://schemas.microsoft.com/office/drawing/2014/main" id="{A84BE991-8DD8-B149-83DD-30AFB7A8EFC2}"/>
                </a:ext>
              </a:extLst>
            </p:cNvPr>
            <p:cNvSpPr/>
            <p:nvPr/>
          </p:nvSpPr>
          <p:spPr>
            <a:xfrm>
              <a:off x="606508" y="13755316"/>
              <a:ext cx="12222089" cy="13528535"/>
            </a:xfrm>
            <a:prstGeom prst="rect">
              <a:avLst/>
            </a:prstGeom>
          </p:spPr>
          <p:txBody>
            <a:bodyPr wrap="square">
              <a:spAutoFit/>
            </a:bodyPr>
            <a:lstStyle/>
            <a:p>
              <a:pPr algn="just">
                <a:spcBef>
                  <a:spcPts val="0"/>
                </a:spcBef>
                <a:spcAft>
                  <a:spcPts val="0"/>
                </a:spcAft>
              </a:pPr>
              <a:r>
                <a:rPr lang="en-US" sz="3200" dirty="0">
                  <a:latin typeface="Arial" panose="020B0604020202020204" pitchFamily="34" charset="0"/>
                  <a:cs typeface="Arial" panose="020B0604020202020204" pitchFamily="34" charset="0"/>
                </a:rPr>
                <a:t>For the three different data sets each one came from a public government entity. The first data set </a:t>
              </a:r>
              <a:r>
                <a:rPr lang="en-US" sz="3200" i="1" dirty="0">
                  <a:latin typeface="Arial" panose="020B0604020202020204" pitchFamily="34" charset="0"/>
                  <a:cs typeface="Arial" panose="020B0604020202020204" pitchFamily="34" charset="0"/>
                </a:rPr>
                <a:t>Income In the Past 12 Months 2015 – 2021</a:t>
              </a:r>
              <a:r>
                <a:rPr lang="en-US" sz="3200" dirty="0">
                  <a:latin typeface="Arial" panose="020B0604020202020204" pitchFamily="34" charset="0"/>
                  <a:cs typeface="Arial" panose="020B0604020202020204" pitchFamily="34" charset="0"/>
                </a:rPr>
                <a:t> is from the American Community Survey (ACS). The second data set comes from the ACS and it is the </a:t>
              </a:r>
              <a:r>
                <a:rPr lang="en-US" sz="3200" i="1" dirty="0">
                  <a:latin typeface="Arial" panose="020B0604020202020204" pitchFamily="34" charset="0"/>
                  <a:cs typeface="Arial" panose="020B0604020202020204" pitchFamily="34" charset="0"/>
                </a:rPr>
                <a:t>Selected Housing Characteristics </a:t>
              </a:r>
              <a:r>
                <a:rPr lang="en-US" sz="3200" dirty="0">
                  <a:latin typeface="Arial" panose="020B0604020202020204" pitchFamily="34" charset="0"/>
                  <a:cs typeface="Arial" panose="020B0604020202020204" pitchFamily="34" charset="0"/>
                </a:rPr>
                <a:t>2015 to 2021. The last data set is Cost of Living Database from the Federal Reserve Bank of Atlanta.</a:t>
              </a:r>
            </a:p>
            <a:p>
              <a:pPr algn="just">
                <a:spcBef>
                  <a:spcPts val="0"/>
                </a:spcBef>
                <a:spcAft>
                  <a:spcPts val="0"/>
                </a:spcAft>
              </a:pPr>
              <a:r>
                <a:rPr lang="en-US" sz="3200" b="1" i="1" u="sng" dirty="0">
                  <a:latin typeface="Arial" panose="020B0604020202020204" pitchFamily="34" charset="0"/>
                  <a:cs typeface="Arial" panose="020B0604020202020204" pitchFamily="34" charset="0"/>
                </a:rPr>
                <a:t>Housing Trends</a:t>
              </a:r>
            </a:p>
            <a:p>
              <a:pPr algn="just">
                <a:spcBef>
                  <a:spcPts val="0"/>
                </a:spcBef>
                <a:spcAft>
                  <a:spcPts val="0"/>
                </a:spcAft>
              </a:pPr>
              <a:endParaRPr lang="en-US" sz="3200" b="1" i="1" u="sng" dirty="0">
                <a:latin typeface="Arial" panose="020B0604020202020204" pitchFamily="34" charset="0"/>
                <a:cs typeface="Arial" panose="020B0604020202020204" pitchFamily="34" charset="0"/>
              </a:endParaRPr>
            </a:p>
            <a:p>
              <a:pPr algn="just">
                <a:spcBef>
                  <a:spcPts val="0"/>
                </a:spcBef>
                <a:spcAft>
                  <a:spcPts val="0"/>
                </a:spcAft>
              </a:pPr>
              <a:endParaRPr lang="en-US" sz="3200" b="1" i="1" u="sng" dirty="0">
                <a:latin typeface="Arial" panose="020B0604020202020204" pitchFamily="34" charset="0"/>
                <a:cs typeface="Arial" panose="020B0604020202020204" pitchFamily="34" charset="0"/>
              </a:endParaRPr>
            </a:p>
            <a:p>
              <a:pPr algn="just">
                <a:spcBef>
                  <a:spcPts val="0"/>
                </a:spcBef>
                <a:spcAft>
                  <a:spcPts val="0"/>
                </a:spcAft>
              </a:pPr>
              <a:endParaRPr lang="en-US" sz="3200" b="1" i="1" u="sng" dirty="0">
                <a:latin typeface="Arial" panose="020B0604020202020204" pitchFamily="34" charset="0"/>
                <a:cs typeface="Arial" panose="020B0604020202020204" pitchFamily="34" charset="0"/>
              </a:endParaRPr>
            </a:p>
            <a:p>
              <a:pPr algn="just">
                <a:spcBef>
                  <a:spcPts val="0"/>
                </a:spcBef>
                <a:spcAft>
                  <a:spcPts val="0"/>
                </a:spcAft>
              </a:pPr>
              <a:endParaRPr lang="en-US" sz="3200" b="1" i="1" u="sng" dirty="0">
                <a:latin typeface="Arial" panose="020B0604020202020204" pitchFamily="34" charset="0"/>
                <a:cs typeface="Arial" panose="020B0604020202020204" pitchFamily="34" charset="0"/>
              </a:endParaRPr>
            </a:p>
            <a:p>
              <a:pPr algn="just">
                <a:spcBef>
                  <a:spcPts val="0"/>
                </a:spcBef>
                <a:spcAft>
                  <a:spcPts val="0"/>
                </a:spcAft>
              </a:pPr>
              <a:endParaRPr lang="en-US" sz="3200" b="1" i="1" u="sng" dirty="0">
                <a:latin typeface="Arial" panose="020B0604020202020204" pitchFamily="34" charset="0"/>
                <a:cs typeface="Arial" panose="020B0604020202020204" pitchFamily="34" charset="0"/>
              </a:endParaRPr>
            </a:p>
            <a:p>
              <a:pPr algn="just">
                <a:spcBef>
                  <a:spcPts val="0"/>
                </a:spcBef>
                <a:spcAft>
                  <a:spcPts val="0"/>
                </a:spcAft>
              </a:pPr>
              <a:endParaRPr lang="en-US" sz="3200" b="1" i="1" u="sng" dirty="0">
                <a:latin typeface="Arial" panose="020B0604020202020204" pitchFamily="34" charset="0"/>
                <a:cs typeface="Arial" panose="020B0604020202020204" pitchFamily="34" charset="0"/>
              </a:endParaRPr>
            </a:p>
            <a:p>
              <a:pPr algn="just">
                <a:spcBef>
                  <a:spcPts val="0"/>
                </a:spcBef>
                <a:spcAft>
                  <a:spcPts val="0"/>
                </a:spcAft>
              </a:pPr>
              <a:endParaRPr lang="en-US" sz="3200" b="1" i="1" u="sng" dirty="0">
                <a:latin typeface="Arial" panose="020B0604020202020204" pitchFamily="34" charset="0"/>
                <a:cs typeface="Arial" panose="020B0604020202020204" pitchFamily="34" charset="0"/>
              </a:endParaRPr>
            </a:p>
            <a:p>
              <a:pPr algn="just">
                <a:spcBef>
                  <a:spcPts val="0"/>
                </a:spcBef>
                <a:spcAft>
                  <a:spcPts val="0"/>
                </a:spcAft>
              </a:pPr>
              <a:endParaRPr lang="en-US" sz="3200" b="1" i="1" u="sng" dirty="0">
                <a:latin typeface="Arial" panose="020B0604020202020204" pitchFamily="34" charset="0"/>
                <a:cs typeface="Arial" panose="020B0604020202020204" pitchFamily="34" charset="0"/>
              </a:endParaRPr>
            </a:p>
            <a:p>
              <a:pPr algn="just">
                <a:spcBef>
                  <a:spcPts val="0"/>
                </a:spcBef>
                <a:spcAft>
                  <a:spcPts val="0"/>
                </a:spcAft>
              </a:pPr>
              <a:endParaRPr lang="en-US" sz="3200" b="1" i="1" u="sng" dirty="0">
                <a:latin typeface="Arial" panose="020B0604020202020204" pitchFamily="34" charset="0"/>
                <a:cs typeface="Arial" panose="020B0604020202020204" pitchFamily="34" charset="0"/>
              </a:endParaRPr>
            </a:p>
            <a:p>
              <a:pPr algn="just">
                <a:spcBef>
                  <a:spcPts val="0"/>
                </a:spcBef>
                <a:spcAft>
                  <a:spcPts val="0"/>
                </a:spcAft>
              </a:pPr>
              <a:endParaRPr lang="en-US" sz="3200" b="1" i="1" u="sng" dirty="0">
                <a:latin typeface="Arial" panose="020B0604020202020204" pitchFamily="34" charset="0"/>
                <a:cs typeface="Arial" panose="020B0604020202020204" pitchFamily="34" charset="0"/>
              </a:endParaRPr>
            </a:p>
            <a:p>
              <a:pPr algn="just">
                <a:spcBef>
                  <a:spcPts val="0"/>
                </a:spcBef>
                <a:spcAft>
                  <a:spcPts val="0"/>
                </a:spcAft>
              </a:pPr>
              <a:endParaRPr lang="en-US" sz="2800" b="1" i="1" u="sng" dirty="0">
                <a:latin typeface="Arial" panose="020B0604020202020204" pitchFamily="34" charset="0"/>
                <a:cs typeface="Arial" panose="020B0604020202020204" pitchFamily="34" charset="0"/>
              </a:endParaRPr>
            </a:p>
            <a:p>
              <a:pPr algn="just">
                <a:spcBef>
                  <a:spcPts val="0"/>
                </a:spcBef>
                <a:spcAft>
                  <a:spcPts val="0"/>
                </a:spcAft>
              </a:pPr>
              <a:r>
                <a:rPr lang="en-US" sz="2800" b="1" i="1" u="sng" dirty="0">
                  <a:latin typeface="Arial" panose="020B0604020202020204" pitchFamily="34" charset="0"/>
                  <a:cs typeface="Arial" panose="020B0604020202020204" pitchFamily="34" charset="0"/>
                </a:rPr>
                <a:t>Income Distribution</a:t>
              </a:r>
            </a:p>
            <a:p>
              <a:pPr algn="just">
                <a:spcBef>
                  <a:spcPts val="0"/>
                </a:spcBef>
                <a:spcAft>
                  <a:spcPts val="0"/>
                </a:spcAft>
              </a:pPr>
              <a:endParaRPr lang="en-US" sz="2800" b="1" i="1" u="sng" dirty="0">
                <a:latin typeface="Arial" panose="020B0604020202020204" pitchFamily="34" charset="0"/>
                <a:cs typeface="Arial" panose="020B0604020202020204" pitchFamily="34" charset="0"/>
              </a:endParaRPr>
            </a:p>
            <a:p>
              <a:pPr algn="just">
                <a:spcBef>
                  <a:spcPts val="0"/>
                </a:spcBef>
                <a:spcAft>
                  <a:spcPts val="0"/>
                </a:spcAft>
              </a:pPr>
              <a:endParaRPr lang="en-US" sz="2800" b="1" i="1" u="sng" dirty="0">
                <a:latin typeface="Arial" panose="020B0604020202020204" pitchFamily="34" charset="0"/>
                <a:cs typeface="Arial" panose="020B0604020202020204" pitchFamily="34" charset="0"/>
              </a:endParaRPr>
            </a:p>
            <a:p>
              <a:pPr algn="just">
                <a:spcBef>
                  <a:spcPts val="0"/>
                </a:spcBef>
                <a:spcAft>
                  <a:spcPts val="0"/>
                </a:spcAft>
              </a:pPr>
              <a:endParaRPr lang="en-US" sz="2800" b="1" i="1" u="sng" dirty="0">
                <a:latin typeface="Arial" panose="020B0604020202020204" pitchFamily="34" charset="0"/>
                <a:cs typeface="Arial" panose="020B0604020202020204" pitchFamily="34" charset="0"/>
              </a:endParaRPr>
            </a:p>
            <a:p>
              <a:pPr algn="just">
                <a:spcBef>
                  <a:spcPts val="0"/>
                </a:spcBef>
                <a:spcAft>
                  <a:spcPts val="0"/>
                </a:spcAft>
              </a:pPr>
              <a:endParaRPr lang="en-US" sz="2800" b="1" i="1" u="sng" dirty="0">
                <a:latin typeface="Arial" panose="020B0604020202020204" pitchFamily="34" charset="0"/>
                <a:cs typeface="Arial" panose="020B0604020202020204" pitchFamily="34" charset="0"/>
              </a:endParaRPr>
            </a:p>
            <a:p>
              <a:pPr algn="just">
                <a:spcBef>
                  <a:spcPts val="0"/>
                </a:spcBef>
                <a:spcAft>
                  <a:spcPts val="0"/>
                </a:spcAft>
              </a:pPr>
              <a:endParaRPr lang="en-US" sz="2800" b="1" i="1" u="sng" dirty="0">
                <a:latin typeface="Arial" panose="020B0604020202020204" pitchFamily="34" charset="0"/>
                <a:cs typeface="Arial" panose="020B0604020202020204" pitchFamily="34" charset="0"/>
              </a:endParaRPr>
            </a:p>
            <a:p>
              <a:pPr algn="just">
                <a:spcBef>
                  <a:spcPts val="0"/>
                </a:spcBef>
                <a:spcAft>
                  <a:spcPts val="0"/>
                </a:spcAft>
              </a:pPr>
              <a:endParaRPr lang="en-US" sz="2800" b="1" i="1" u="sng" dirty="0">
                <a:latin typeface="Arial" panose="020B0604020202020204" pitchFamily="34" charset="0"/>
                <a:cs typeface="Arial" panose="020B0604020202020204" pitchFamily="34" charset="0"/>
              </a:endParaRPr>
            </a:p>
            <a:p>
              <a:pPr algn="just">
                <a:spcBef>
                  <a:spcPts val="0"/>
                </a:spcBef>
                <a:spcAft>
                  <a:spcPts val="0"/>
                </a:spcAft>
              </a:pPr>
              <a:r>
                <a:rPr lang="en-US" sz="2800" b="1" i="1" u="sng" dirty="0">
                  <a:latin typeface="Arial" panose="020B0604020202020204" pitchFamily="34" charset="0"/>
                  <a:cs typeface="Arial" panose="020B0604020202020204" pitchFamily="34" charset="0"/>
                </a:rPr>
                <a:t>Cost of Living Data</a:t>
              </a:r>
            </a:p>
            <a:p>
              <a:pPr algn="just">
                <a:spcBef>
                  <a:spcPts val="0"/>
                </a:spcBef>
                <a:spcAft>
                  <a:spcPts val="0"/>
                </a:spcAft>
              </a:pPr>
              <a:endParaRPr lang="en-US" sz="3200" b="1" i="1" u="sng" dirty="0">
                <a:latin typeface="Arial" panose="020B0604020202020204" pitchFamily="34" charset="0"/>
                <a:cs typeface="Arial" panose="020B0604020202020204" pitchFamily="34" charset="0"/>
              </a:endParaRP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endParaRPr lang="en-US" sz="3600" dirty="0">
                <a:latin typeface="Arial" panose="020B0604020202020204" pitchFamily="34" charset="0"/>
                <a:cs typeface="Arial" panose="020B0604020202020204" pitchFamily="34" charset="0"/>
              </a:endParaRP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r>
                <a:rPr lang="en-US" sz="3200" dirty="0">
                  <a:latin typeface="Arial" panose="020B0604020202020204" pitchFamily="34" charset="0"/>
                  <a:cs typeface="Arial" panose="020B0604020202020204" pitchFamily="34" charset="0"/>
                </a:rPr>
                <a:t> </a:t>
              </a:r>
            </a:p>
          </p:txBody>
        </p:sp>
        <p:sp>
          <p:nvSpPr>
            <p:cNvPr id="84" name="Rectangle 83">
              <a:extLst>
                <a:ext uri="{FF2B5EF4-FFF2-40B4-BE49-F238E27FC236}">
                  <a16:creationId xmlns:a16="http://schemas.microsoft.com/office/drawing/2014/main" id="{CD26DB74-3E13-E741-93A6-52086ABF397F}"/>
                </a:ext>
              </a:extLst>
            </p:cNvPr>
            <p:cNvSpPr>
              <a:spLocks/>
            </p:cNvSpPr>
            <p:nvPr/>
          </p:nvSpPr>
          <p:spPr bwMode="auto">
            <a:xfrm>
              <a:off x="576544" y="12808368"/>
              <a:ext cx="12222089" cy="860005"/>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Where The Data Came From</a:t>
              </a:r>
            </a:p>
          </p:txBody>
        </p:sp>
      </p:grpSp>
      <p:sp>
        <p:nvSpPr>
          <p:cNvPr id="90" name="Rectangle 89">
            <a:extLst>
              <a:ext uri="{FF2B5EF4-FFF2-40B4-BE49-F238E27FC236}">
                <a16:creationId xmlns:a16="http://schemas.microsoft.com/office/drawing/2014/main" id="{20C19EE0-ACCE-FC4D-99F1-3686286E6A0D}"/>
              </a:ext>
            </a:extLst>
          </p:cNvPr>
          <p:cNvSpPr>
            <a:spLocks/>
          </p:cNvSpPr>
          <p:nvPr/>
        </p:nvSpPr>
        <p:spPr bwMode="auto">
          <a:xfrm>
            <a:off x="10683904" y="3961026"/>
            <a:ext cx="19743164"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Model Building </a:t>
            </a:r>
          </a:p>
        </p:txBody>
      </p:sp>
      <p:sp>
        <p:nvSpPr>
          <p:cNvPr id="52" name="Rectangle 98">
            <a:extLst>
              <a:ext uri="{FF2B5EF4-FFF2-40B4-BE49-F238E27FC236}">
                <a16:creationId xmlns:a16="http://schemas.microsoft.com/office/drawing/2014/main" id="{EA0D8CCA-DFE3-8D4D-B1FF-C5320F6E4324}"/>
              </a:ext>
            </a:extLst>
          </p:cNvPr>
          <p:cNvSpPr>
            <a:spLocks/>
          </p:cNvSpPr>
          <p:nvPr/>
        </p:nvSpPr>
        <p:spPr bwMode="auto">
          <a:xfrm>
            <a:off x="15384564" y="38603237"/>
            <a:ext cx="15444767" cy="2743200"/>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b="1" dirty="0">
                <a:solidFill>
                  <a:schemeClr val="tx1"/>
                </a:solidFill>
                <a:latin typeface="Verdana" pitchFamily="-108" charset="0"/>
                <a:ea typeface="Verdana" pitchFamily="-108" charset="0"/>
                <a:cs typeface="Verdana" pitchFamily="-108" charset="0"/>
                <a:sym typeface="Verdana" pitchFamily="-108" charset="0"/>
              </a:rPr>
              <a:t>Resources:</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b="1" dirty="0">
                <a:solidFill>
                  <a:schemeClr val="tx1"/>
                </a:solidFill>
                <a:latin typeface="Verdana" pitchFamily="-108" charset="0"/>
                <a:ea typeface="Verdana" pitchFamily="-108" charset="0"/>
                <a:cs typeface="Verdana" pitchFamily="-108" charset="0"/>
                <a:sym typeface="Verdana" pitchFamily="-108" charset="0"/>
              </a:rPr>
              <a:t>American community Survey -  </a:t>
            </a:r>
            <a:r>
              <a:rPr lang="en-US" sz="2000" b="1" dirty="0">
                <a:solidFill>
                  <a:schemeClr val="tx1"/>
                </a:solidFill>
                <a:latin typeface="Verdana" pitchFamily="-108" charset="0"/>
                <a:ea typeface="Verdana" pitchFamily="-108" charset="0"/>
                <a:cs typeface="Verdana" pitchFamily="-108" charset="0"/>
                <a:sym typeface="Verdana" pitchFamily="-108" charset="0"/>
                <a:hlinkClick r:id="rId7"/>
              </a:rPr>
              <a:t>https://www.census.gov/programs-surveys/acs</a:t>
            </a:r>
            <a:endParaRPr lang="en-US" sz="2000" b="1" dirty="0">
              <a:solidFill>
                <a:schemeClr val="tx1"/>
              </a:solidFill>
              <a:latin typeface="Verdana" pitchFamily="-108" charset="0"/>
              <a:ea typeface="Verdana" pitchFamily="-108" charset="0"/>
              <a:cs typeface="Verdana" pitchFamily="-108" charset="0"/>
              <a:sym typeface="Verdana" pitchFamily="-108" charset="0"/>
            </a:endParaRP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b="1" dirty="0">
                <a:solidFill>
                  <a:schemeClr val="tx1"/>
                </a:solidFill>
                <a:latin typeface="Verdana" pitchFamily="-108" charset="0"/>
                <a:ea typeface="Verdana" pitchFamily="-108" charset="0"/>
                <a:cs typeface="Verdana" pitchFamily="-108" charset="0"/>
                <a:sym typeface="Verdana" pitchFamily="-108" charset="0"/>
              </a:rPr>
              <a:t>Income Data – </a:t>
            </a:r>
            <a:r>
              <a:rPr lang="en-US" sz="2000" b="1" dirty="0">
                <a:effectLst/>
                <a:latin typeface="+mj-lt"/>
                <a:ea typeface="Verdana" panose="020B0604030504040204" pitchFamily="34" charset="0"/>
              </a:rPr>
              <a:t>https://data.census.gov/table?q=Income&amp;g=0100000US$0400000&amp;tid=ACSST1Y2021.S1901</a:t>
            </a:r>
            <a:endParaRPr lang="en-US" sz="2000" b="1" dirty="0">
              <a:solidFill>
                <a:schemeClr val="tx1"/>
              </a:solidFill>
              <a:latin typeface="+mj-lt"/>
              <a:ea typeface="Verdana" pitchFamily="-108" charset="0"/>
              <a:cs typeface="Verdana" pitchFamily="-108" charset="0"/>
              <a:sym typeface="Verdana" pitchFamily="-108" charset="0"/>
            </a:endParaRP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b="1" dirty="0">
                <a:solidFill>
                  <a:schemeClr val="tx1"/>
                </a:solidFill>
                <a:latin typeface="Verdana" pitchFamily="-108" charset="0"/>
                <a:ea typeface="Verdana" pitchFamily="-108" charset="0"/>
                <a:cs typeface="Verdana" pitchFamily="-108" charset="0"/>
                <a:sym typeface="Verdana" pitchFamily="-108" charset="0"/>
              </a:rPr>
              <a:t>Housing Data - https://data.census.gov/table?q=Rent&amp;g=0100000US$0400000&amp;tid=ACSDP1Y2021.DP04</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b="1" dirty="0">
                <a:solidFill>
                  <a:schemeClr val="tx1"/>
                </a:solidFill>
                <a:latin typeface="Verdana" pitchFamily="-108" charset="0"/>
                <a:ea typeface="Verdana" pitchFamily="-108" charset="0"/>
                <a:cs typeface="Verdana" pitchFamily="-108" charset="0"/>
                <a:sym typeface="Verdana" pitchFamily="-108" charset="0"/>
              </a:rPr>
              <a:t>Importance Library – R - https://cran.r-project.org/web/packages/randomForestExplainer/index.html</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b="1" dirty="0">
                <a:solidFill>
                  <a:schemeClr val="tx1"/>
                </a:solidFill>
                <a:latin typeface="Verdana" pitchFamily="-108" charset="0"/>
                <a:ea typeface="Verdana" pitchFamily="-108" charset="0"/>
                <a:cs typeface="Verdana" pitchFamily="-108" charset="0"/>
                <a:sym typeface="Verdana" pitchFamily="-108" charset="0"/>
              </a:rPr>
              <a:t>GGPlot2 – R Package - https://ggplot2.tidyverse.org/</a:t>
            </a:r>
          </a:p>
        </p:txBody>
      </p:sp>
      <p:pic>
        <p:nvPicPr>
          <p:cNvPr id="76" name="Picture 75">
            <a:extLst>
              <a:ext uri="{FF2B5EF4-FFF2-40B4-BE49-F238E27FC236}">
                <a16:creationId xmlns:a16="http://schemas.microsoft.com/office/drawing/2014/main" id="{484792E5-0965-E942-B24B-339EE90BBC34}"/>
              </a:ext>
            </a:extLst>
          </p:cNvPr>
          <p:cNvPicPr>
            <a:picLocks noChangeAspect="1"/>
          </p:cNvPicPr>
          <p:nvPr/>
        </p:nvPicPr>
        <p:blipFill>
          <a:blip r:embed="rId8"/>
          <a:stretch>
            <a:fillRect/>
          </a:stretch>
        </p:blipFill>
        <p:spPr>
          <a:xfrm>
            <a:off x="26441441" y="2484438"/>
            <a:ext cx="3060700" cy="990600"/>
          </a:xfrm>
          <a:prstGeom prst="rect">
            <a:avLst/>
          </a:prstGeom>
        </p:spPr>
      </p:pic>
      <p:pic>
        <p:nvPicPr>
          <p:cNvPr id="77" name="Picture 76">
            <a:extLst>
              <a:ext uri="{FF2B5EF4-FFF2-40B4-BE49-F238E27FC236}">
                <a16:creationId xmlns:a16="http://schemas.microsoft.com/office/drawing/2014/main" id="{4AA0CC0F-F595-7A48-AF5B-EB22DBBCEC89}"/>
              </a:ext>
            </a:extLst>
          </p:cNvPr>
          <p:cNvPicPr>
            <a:picLocks noChangeAspect="1"/>
          </p:cNvPicPr>
          <p:nvPr/>
        </p:nvPicPr>
        <p:blipFill>
          <a:blip r:embed="rId9"/>
          <a:stretch>
            <a:fillRect/>
          </a:stretch>
        </p:blipFill>
        <p:spPr>
          <a:xfrm>
            <a:off x="26018343" y="814697"/>
            <a:ext cx="4249229" cy="1207167"/>
          </a:xfrm>
          <a:prstGeom prst="rect">
            <a:avLst/>
          </a:prstGeom>
        </p:spPr>
      </p:pic>
      <p:pic>
        <p:nvPicPr>
          <p:cNvPr id="93" name="Picture 92" descr="A close up of a logo&#10;&#10;Description automatically generated">
            <a:extLst>
              <a:ext uri="{FF2B5EF4-FFF2-40B4-BE49-F238E27FC236}">
                <a16:creationId xmlns:a16="http://schemas.microsoft.com/office/drawing/2014/main" id="{7715C4CA-5F86-7346-B3B9-FCA3E1001769}"/>
              </a:ext>
            </a:extLst>
          </p:cNvPr>
          <p:cNvPicPr>
            <a:picLocks noChangeAspect="1"/>
          </p:cNvPicPr>
          <p:nvPr/>
        </p:nvPicPr>
        <p:blipFill>
          <a:blip r:embed="rId10"/>
          <a:stretch>
            <a:fillRect/>
          </a:stretch>
        </p:blipFill>
        <p:spPr>
          <a:xfrm>
            <a:off x="4849009" y="1730620"/>
            <a:ext cx="4249229" cy="2134316"/>
          </a:xfrm>
          <a:prstGeom prst="rect">
            <a:avLst/>
          </a:prstGeom>
        </p:spPr>
      </p:pic>
      <p:grpSp>
        <p:nvGrpSpPr>
          <p:cNvPr id="13" name="Group 12">
            <a:extLst>
              <a:ext uri="{FF2B5EF4-FFF2-40B4-BE49-F238E27FC236}">
                <a16:creationId xmlns:a16="http://schemas.microsoft.com/office/drawing/2014/main" id="{7EA592A2-1EC2-0526-7B50-E3C6EC91D6F8}"/>
              </a:ext>
            </a:extLst>
          </p:cNvPr>
          <p:cNvGrpSpPr/>
          <p:nvPr/>
        </p:nvGrpSpPr>
        <p:grpSpPr>
          <a:xfrm>
            <a:off x="655688" y="9976620"/>
            <a:ext cx="9642077" cy="10324157"/>
            <a:chOff x="262025" y="-4982595"/>
            <a:chExt cx="12274123" cy="16905216"/>
          </a:xfrm>
        </p:grpSpPr>
        <p:sp>
          <p:nvSpPr>
            <p:cNvPr id="20" name="Rectangle 19">
              <a:extLst>
                <a:ext uri="{FF2B5EF4-FFF2-40B4-BE49-F238E27FC236}">
                  <a16:creationId xmlns:a16="http://schemas.microsoft.com/office/drawing/2014/main" id="{6FED19CD-F920-775E-9452-C76985BAB201}"/>
                </a:ext>
              </a:extLst>
            </p:cNvPr>
            <p:cNvSpPr/>
            <p:nvPr/>
          </p:nvSpPr>
          <p:spPr>
            <a:xfrm>
              <a:off x="314059" y="-3549150"/>
              <a:ext cx="12222089" cy="15471771"/>
            </a:xfrm>
            <a:prstGeom prst="rect">
              <a:avLst/>
            </a:prstGeom>
          </p:spPr>
          <p:txBody>
            <a:bodyPr wrap="square">
              <a:spAutoFit/>
            </a:bodyPr>
            <a:lstStyle/>
            <a:p>
              <a:pPr algn="just">
                <a:spcBef>
                  <a:spcPts val="0"/>
                </a:spcBef>
                <a:spcAft>
                  <a:spcPts val="0"/>
                </a:spcAft>
              </a:pPr>
              <a:r>
                <a:rPr lang="en-US" sz="3200" dirty="0">
                  <a:latin typeface="Arial" panose="020B0604020202020204" pitchFamily="34" charset="0"/>
                  <a:cs typeface="Arial" panose="020B0604020202020204" pitchFamily="34" charset="0"/>
                </a:rPr>
                <a:t>The goal of the poster is to presented findings about what we can successfully predict when it comes to using income, housing, and cost of living data. There are four different models that have been constructed:</a:t>
              </a:r>
            </a:p>
            <a:p>
              <a:pPr marL="514350" indent="-514350" algn="just">
                <a:spcBef>
                  <a:spcPts val="0"/>
                </a:spcBef>
                <a:spcAft>
                  <a:spcPts val="0"/>
                </a:spcAft>
                <a:buFont typeface="Arial" panose="020B0604020202020204" pitchFamily="34" charset="0"/>
                <a:buChar char="•"/>
              </a:pPr>
              <a:r>
                <a:rPr lang="en-US" sz="3200" dirty="0">
                  <a:latin typeface="Arial" panose="020B0604020202020204" pitchFamily="34" charset="0"/>
                  <a:cs typeface="Arial" panose="020B0604020202020204" pitchFamily="34" charset="0"/>
                </a:rPr>
                <a:t>Linear Regression Model</a:t>
              </a:r>
            </a:p>
            <a:p>
              <a:pPr marL="918313" lvl="1" indent="-514350" algn="just">
                <a:spcBef>
                  <a:spcPts val="0"/>
                </a:spcBef>
                <a:spcAft>
                  <a:spcPts val="0"/>
                </a:spcAft>
                <a:buFont typeface="Arial" panose="020B0604020202020204" pitchFamily="34" charset="0"/>
                <a:buChar char="•"/>
              </a:pPr>
              <a:r>
                <a:rPr lang="en-US" sz="3200" i="1" dirty="0">
                  <a:latin typeface="Arial" panose="020B0604020202020204" pitchFamily="34" charset="0"/>
                  <a:cs typeface="Arial" panose="020B0604020202020204" pitchFamily="34" charset="0"/>
                </a:rPr>
                <a:t>Average Rent Cost </a:t>
              </a:r>
              <a:r>
                <a:rPr lang="en-US" sz="3200" dirty="0">
                  <a:latin typeface="Arial" panose="020B0604020202020204" pitchFamily="34" charset="0"/>
                  <a:cs typeface="Arial" panose="020B0604020202020204" pitchFamily="34" charset="0"/>
                </a:rPr>
                <a:t>~ </a:t>
              </a:r>
              <a:r>
                <a:rPr lang="en-US" sz="3200" i="1" dirty="0">
                  <a:latin typeface="Arial" panose="020B0604020202020204" pitchFamily="34" charset="0"/>
                  <a:cs typeface="Arial" panose="020B0604020202020204" pitchFamily="34" charset="0"/>
                </a:rPr>
                <a:t>Estimate Number of Units</a:t>
              </a:r>
            </a:p>
            <a:p>
              <a:pPr marL="514350" indent="-514350" algn="just">
                <a:spcBef>
                  <a:spcPts val="0"/>
                </a:spcBef>
                <a:spcAft>
                  <a:spcPts val="0"/>
                </a:spcAft>
                <a:buFont typeface="Arial" panose="020B0604020202020204" pitchFamily="34" charset="0"/>
                <a:buChar char="•"/>
              </a:pPr>
              <a:r>
                <a:rPr lang="en-US" sz="3200" dirty="0" err="1">
                  <a:latin typeface="Arial" panose="020B0604020202020204" pitchFamily="34" charset="0"/>
                  <a:cs typeface="Arial" panose="020B0604020202020204" pitchFamily="34" charset="0"/>
                </a:rPr>
                <a:t>Kmeans</a:t>
              </a:r>
              <a:r>
                <a:rPr lang="en-US" sz="3200" dirty="0">
                  <a:latin typeface="Arial" panose="020B0604020202020204" pitchFamily="34" charset="0"/>
                  <a:cs typeface="Arial" panose="020B0604020202020204" pitchFamily="34" charset="0"/>
                </a:rPr>
                <a:t> Clustering </a:t>
              </a:r>
            </a:p>
            <a:p>
              <a:pPr marL="918313" lvl="1" indent="-514350" algn="just">
                <a:spcBef>
                  <a:spcPts val="0"/>
                </a:spcBef>
                <a:spcAft>
                  <a:spcPts val="0"/>
                </a:spcAft>
                <a:buFont typeface="Arial" panose="020B0604020202020204" pitchFamily="34" charset="0"/>
                <a:buChar char="•"/>
              </a:pPr>
              <a:r>
                <a:rPr lang="en-US" sz="3200" dirty="0">
                  <a:latin typeface="Arial" panose="020B0604020202020204" pitchFamily="34" charset="0"/>
                  <a:cs typeface="Arial" panose="020B0604020202020204" pitchFamily="34" charset="0"/>
                </a:rPr>
                <a:t>Clustering based on the different state data.</a:t>
              </a:r>
            </a:p>
            <a:p>
              <a:pPr marL="514350" indent="-514350" algn="just">
                <a:spcBef>
                  <a:spcPts val="0"/>
                </a:spcBef>
                <a:spcAft>
                  <a:spcPts val="0"/>
                </a:spcAft>
                <a:buFont typeface="Arial" panose="020B0604020202020204" pitchFamily="34" charset="0"/>
                <a:buChar char="•"/>
              </a:pPr>
              <a:r>
                <a:rPr lang="en-US" sz="3200" dirty="0">
                  <a:latin typeface="Arial" panose="020B0604020202020204" pitchFamily="34" charset="0"/>
                  <a:cs typeface="Arial" panose="020B0604020202020204" pitchFamily="34" charset="0"/>
                </a:rPr>
                <a:t>Random Forest Model</a:t>
              </a:r>
            </a:p>
            <a:p>
              <a:pPr marL="918313" lvl="1" indent="-514350" algn="just">
                <a:spcBef>
                  <a:spcPts val="0"/>
                </a:spcBef>
                <a:spcAft>
                  <a:spcPts val="0"/>
                </a:spcAft>
                <a:buFont typeface="Arial" panose="020B0604020202020204" pitchFamily="34" charset="0"/>
                <a:buChar char="•"/>
              </a:pPr>
              <a:r>
                <a:rPr lang="en-US" sz="3200" dirty="0">
                  <a:latin typeface="Arial" panose="020B0604020202020204" pitchFamily="34" charset="0"/>
                  <a:cs typeface="Arial" panose="020B0604020202020204" pitchFamily="34" charset="0"/>
                </a:rPr>
                <a:t>Predicting which state each data point is from.</a:t>
              </a:r>
            </a:p>
            <a:p>
              <a:pPr marL="514350" indent="-514350" algn="just">
                <a:spcBef>
                  <a:spcPts val="0"/>
                </a:spcBef>
                <a:spcAft>
                  <a:spcPts val="0"/>
                </a:spcAft>
                <a:buFont typeface="Arial" panose="020B0604020202020204" pitchFamily="34" charset="0"/>
                <a:buChar char="•"/>
              </a:pPr>
              <a:r>
                <a:rPr lang="en-US" sz="3200" dirty="0">
                  <a:latin typeface="Arial" panose="020B0604020202020204" pitchFamily="34" charset="0"/>
                  <a:cs typeface="Arial" panose="020B0604020202020204" pitchFamily="34" charset="0"/>
                </a:rPr>
                <a:t>Random Forest Model</a:t>
              </a:r>
            </a:p>
            <a:p>
              <a:pPr marL="918313" lvl="1" indent="-514350" algn="just">
                <a:spcBef>
                  <a:spcPts val="0"/>
                </a:spcBef>
                <a:spcAft>
                  <a:spcPts val="0"/>
                </a:spcAft>
                <a:buFont typeface="Arial" panose="020B0604020202020204" pitchFamily="34" charset="0"/>
                <a:buChar char="•"/>
              </a:pPr>
              <a:r>
                <a:rPr lang="en-US" sz="3200" dirty="0">
                  <a:latin typeface="Arial" panose="020B0604020202020204" pitchFamily="34" charset="0"/>
                  <a:cs typeface="Arial" panose="020B0604020202020204" pitchFamily="34" charset="0"/>
                </a:rPr>
                <a:t>Predicting </a:t>
              </a:r>
              <a:r>
                <a:rPr lang="en-US" sz="3200" i="1" dirty="0">
                  <a:latin typeface="Arial" panose="020B0604020202020204" pitchFamily="34" charset="0"/>
                  <a:cs typeface="Arial" panose="020B0604020202020204" pitchFamily="34" charset="0"/>
                </a:rPr>
                <a:t>Estimated Total Cost </a:t>
              </a:r>
              <a:r>
                <a:rPr lang="en-US" sz="3200" dirty="0">
                  <a:latin typeface="Arial" panose="020B0604020202020204" pitchFamily="34" charset="0"/>
                  <a:cs typeface="Arial" panose="020B0604020202020204" pitchFamily="34" charset="0"/>
                </a:rPr>
                <a:t>based off of County and Income</a:t>
              </a:r>
              <a:r>
                <a:rPr lang="en-US" sz="3200">
                  <a:latin typeface="Arial" panose="020B0604020202020204" pitchFamily="34" charset="0"/>
                  <a:cs typeface="Arial" panose="020B0604020202020204" pitchFamily="34" charset="0"/>
                </a:rPr>
                <a:t>. </a:t>
              </a:r>
              <a:endParaRPr lang="en-US" sz="3200" dirty="0">
                <a:latin typeface="Arial" panose="020B0604020202020204" pitchFamily="34" charset="0"/>
                <a:cs typeface="Arial" panose="020B0604020202020204" pitchFamily="34" charset="0"/>
              </a:endParaRPr>
            </a:p>
            <a:p>
              <a:pPr algn="just">
                <a:spcBef>
                  <a:spcPts val="0"/>
                </a:spcBef>
                <a:spcAft>
                  <a:spcPts val="0"/>
                </a:spcAft>
              </a:pPr>
              <a:r>
                <a:rPr lang="en-US" sz="3200" dirty="0">
                  <a:latin typeface="Arial" panose="020B0604020202020204" pitchFamily="34" charset="0"/>
                  <a:cs typeface="Arial" panose="020B0604020202020204" pitchFamily="34" charset="0"/>
                </a:rPr>
                <a:t>These four different models will be built to prove or disprove our hypothesis and to make future predictions about the cost of living. </a:t>
              </a:r>
            </a:p>
            <a:p>
              <a:pPr algn="just">
                <a:spcBef>
                  <a:spcPts val="0"/>
                </a:spcBef>
                <a:spcAft>
                  <a:spcPts val="0"/>
                </a:spcAft>
              </a:pPr>
              <a:endParaRPr lang="en-US" sz="3200" dirty="0">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43F0F886-C422-09E4-D8B6-154186B8B486}"/>
                </a:ext>
              </a:extLst>
            </p:cNvPr>
            <p:cNvSpPr>
              <a:spLocks/>
            </p:cNvSpPr>
            <p:nvPr/>
          </p:nvSpPr>
          <p:spPr bwMode="auto">
            <a:xfrm>
              <a:off x="262025" y="-4982595"/>
              <a:ext cx="12222089"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Problem Area</a:t>
              </a:r>
            </a:p>
          </p:txBody>
        </p:sp>
      </p:grpSp>
      <p:pic>
        <p:nvPicPr>
          <p:cNvPr id="31" name="Picture 30" descr="Graphical user interface, application&#10;&#10;Description automatically generated">
            <a:extLst>
              <a:ext uri="{FF2B5EF4-FFF2-40B4-BE49-F238E27FC236}">
                <a16:creationId xmlns:a16="http://schemas.microsoft.com/office/drawing/2014/main" id="{2D30ABE8-DFAC-9825-8CF7-8DA3D17193D2}"/>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67137" y="26219425"/>
            <a:ext cx="4324942" cy="2597491"/>
          </a:xfrm>
          <a:prstGeom prst="rect">
            <a:avLst/>
          </a:prstGeom>
        </p:spPr>
      </p:pic>
      <p:pic>
        <p:nvPicPr>
          <p:cNvPr id="32" name="Picture 31" descr="Chart&#10;&#10;Description automatically generated with medium confidence">
            <a:extLst>
              <a:ext uri="{FF2B5EF4-FFF2-40B4-BE49-F238E27FC236}">
                <a16:creationId xmlns:a16="http://schemas.microsoft.com/office/drawing/2014/main" id="{F152DC02-B8BA-009B-9981-34DB8287CA4C}"/>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968649" y="26219425"/>
            <a:ext cx="4527624" cy="2719367"/>
          </a:xfrm>
          <a:prstGeom prst="rect">
            <a:avLst/>
          </a:prstGeom>
        </p:spPr>
      </p:pic>
      <p:pic>
        <p:nvPicPr>
          <p:cNvPr id="34" name="Picture 33" descr="Chart&#10;&#10;Description automatically generated">
            <a:extLst>
              <a:ext uri="{FF2B5EF4-FFF2-40B4-BE49-F238E27FC236}">
                <a16:creationId xmlns:a16="http://schemas.microsoft.com/office/drawing/2014/main" id="{1604DCD9-72A7-AD3C-4458-150EDE9BA8CE}"/>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576094" y="28805764"/>
            <a:ext cx="4324942" cy="2597075"/>
          </a:xfrm>
          <a:prstGeom prst="rect">
            <a:avLst/>
          </a:prstGeom>
        </p:spPr>
      </p:pic>
      <p:pic>
        <p:nvPicPr>
          <p:cNvPr id="57" name="Picture 56" descr="Chart, scatter chart&#10;&#10;Description automatically generated">
            <a:extLst>
              <a:ext uri="{FF2B5EF4-FFF2-40B4-BE49-F238E27FC236}">
                <a16:creationId xmlns:a16="http://schemas.microsoft.com/office/drawing/2014/main" id="{83973FEB-E8CE-134E-0F93-F951143BF3BA}"/>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85439" y="34912045"/>
            <a:ext cx="4552451" cy="2530487"/>
          </a:xfrm>
          <a:prstGeom prst="rect">
            <a:avLst/>
          </a:prstGeom>
        </p:spPr>
      </p:pic>
      <p:pic>
        <p:nvPicPr>
          <p:cNvPr id="59" name="Picture 58" descr="Chart&#10;&#10;Description automatically generated">
            <a:extLst>
              <a:ext uri="{FF2B5EF4-FFF2-40B4-BE49-F238E27FC236}">
                <a16:creationId xmlns:a16="http://schemas.microsoft.com/office/drawing/2014/main" id="{C42A4CDC-D0ED-8FD7-5E01-8CF5B9AFDFEC}"/>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754501" y="34945259"/>
            <a:ext cx="2856263" cy="3185383"/>
          </a:xfrm>
          <a:prstGeom prst="rect">
            <a:avLst/>
          </a:prstGeom>
        </p:spPr>
      </p:pic>
      <p:pic>
        <p:nvPicPr>
          <p:cNvPr id="60" name="Picture 59" descr="A picture containing graphical user interface&#10;&#10;Description automatically generated">
            <a:extLst>
              <a:ext uri="{FF2B5EF4-FFF2-40B4-BE49-F238E27FC236}">
                <a16:creationId xmlns:a16="http://schemas.microsoft.com/office/drawing/2014/main" id="{DCDADA6E-7D52-AF73-7295-00C579F1D7E2}"/>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394307" y="36859892"/>
            <a:ext cx="4342874" cy="630170"/>
          </a:xfrm>
          <a:prstGeom prst="rect">
            <a:avLst/>
          </a:prstGeom>
        </p:spPr>
      </p:pic>
      <p:pic>
        <p:nvPicPr>
          <p:cNvPr id="63" name="Picture 62" descr="Chart&#10;&#10;Description automatically generated">
            <a:extLst>
              <a:ext uri="{FF2B5EF4-FFF2-40B4-BE49-F238E27FC236}">
                <a16:creationId xmlns:a16="http://schemas.microsoft.com/office/drawing/2014/main" id="{93D66EA5-0D0C-B867-998B-29740297B87C}"/>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766986" y="31872930"/>
            <a:ext cx="3794600" cy="2374836"/>
          </a:xfrm>
          <a:prstGeom prst="rect">
            <a:avLst/>
          </a:prstGeom>
        </p:spPr>
      </p:pic>
      <p:pic>
        <p:nvPicPr>
          <p:cNvPr id="41" name="Picture 40" descr="Chart&#10;&#10;Description automatically generated">
            <a:extLst>
              <a:ext uri="{FF2B5EF4-FFF2-40B4-BE49-F238E27FC236}">
                <a16:creationId xmlns:a16="http://schemas.microsoft.com/office/drawing/2014/main" id="{8AD9574B-954C-B741-53C2-B48DAA1385B1}"/>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947794" y="31893513"/>
            <a:ext cx="3944122" cy="2368389"/>
          </a:xfrm>
          <a:prstGeom prst="rect">
            <a:avLst/>
          </a:prstGeom>
        </p:spPr>
      </p:pic>
      <p:pic>
        <p:nvPicPr>
          <p:cNvPr id="62" name="Picture 61" descr="Chart&#10;&#10;Description automatically generated">
            <a:extLst>
              <a:ext uri="{FF2B5EF4-FFF2-40B4-BE49-F238E27FC236}">
                <a16:creationId xmlns:a16="http://schemas.microsoft.com/office/drawing/2014/main" id="{ECE52813-826E-C52F-F958-F2E06CD67C53}"/>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58327" y="31915071"/>
            <a:ext cx="3713181" cy="2323532"/>
          </a:xfrm>
          <a:prstGeom prst="rect">
            <a:avLst/>
          </a:prstGeom>
        </p:spPr>
      </p:pic>
      <p:sp>
        <p:nvSpPr>
          <p:cNvPr id="65" name="Rectangle 64">
            <a:extLst>
              <a:ext uri="{FF2B5EF4-FFF2-40B4-BE49-F238E27FC236}">
                <a16:creationId xmlns:a16="http://schemas.microsoft.com/office/drawing/2014/main" id="{318ED5A0-5A7D-4412-1B52-5C2FDC5086F7}"/>
              </a:ext>
            </a:extLst>
          </p:cNvPr>
          <p:cNvSpPr>
            <a:spLocks/>
          </p:cNvSpPr>
          <p:nvPr/>
        </p:nvSpPr>
        <p:spPr bwMode="auto">
          <a:xfrm>
            <a:off x="10660885" y="4932997"/>
            <a:ext cx="9597037" cy="816343"/>
          </a:xfrm>
          <a:prstGeom prst="rect">
            <a:avLst/>
          </a:prstGeom>
          <a:solidFill>
            <a:schemeClr val="bg1">
              <a:lumMod val="95000"/>
            </a:schemeClr>
          </a:solidFill>
          <a:ln w="12700">
            <a:solidFill>
              <a:schemeClr val="bg1">
                <a:lumMod val="85000"/>
              </a:schemeClr>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3200" b="1" dirty="0">
                <a:solidFill>
                  <a:schemeClr val="tx1"/>
                </a:solidFill>
                <a:latin typeface="Verdana" pitchFamily="-108" charset="0"/>
                <a:ea typeface="Verdana" pitchFamily="-108" charset="0"/>
                <a:cs typeface="Verdana" pitchFamily="-108" charset="0"/>
                <a:sym typeface="Verdana" pitchFamily="-108" charset="0"/>
              </a:rPr>
              <a:t>Linear Regression</a:t>
            </a:r>
          </a:p>
        </p:txBody>
      </p:sp>
      <p:sp>
        <p:nvSpPr>
          <p:cNvPr id="66" name="Rectangle 65">
            <a:extLst>
              <a:ext uri="{FF2B5EF4-FFF2-40B4-BE49-F238E27FC236}">
                <a16:creationId xmlns:a16="http://schemas.microsoft.com/office/drawing/2014/main" id="{99B56913-B009-9C96-1E66-0A59AF80D767}"/>
              </a:ext>
            </a:extLst>
          </p:cNvPr>
          <p:cNvSpPr>
            <a:spLocks/>
          </p:cNvSpPr>
          <p:nvPr/>
        </p:nvSpPr>
        <p:spPr bwMode="auto">
          <a:xfrm>
            <a:off x="22041106" y="4951094"/>
            <a:ext cx="8384628" cy="816343"/>
          </a:xfrm>
          <a:prstGeom prst="rect">
            <a:avLst/>
          </a:prstGeom>
          <a:solidFill>
            <a:schemeClr val="bg1">
              <a:lumMod val="95000"/>
            </a:schemeClr>
          </a:solidFill>
          <a:ln w="12700">
            <a:solidFill>
              <a:schemeClr val="bg1">
                <a:lumMod val="85000"/>
              </a:schemeClr>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3200" b="1" dirty="0" err="1">
                <a:solidFill>
                  <a:schemeClr val="tx1"/>
                </a:solidFill>
                <a:latin typeface="Verdana" pitchFamily="-108" charset="0"/>
                <a:ea typeface="Verdana" pitchFamily="-108" charset="0"/>
                <a:cs typeface="Verdana" pitchFamily="-108" charset="0"/>
                <a:sym typeface="Verdana" pitchFamily="-108" charset="0"/>
              </a:rPr>
              <a:t>KMeans</a:t>
            </a:r>
            <a:endParaRPr lang="en-US" sz="3200" b="1" dirty="0">
              <a:solidFill>
                <a:schemeClr val="tx1"/>
              </a:solidFill>
              <a:latin typeface="Verdana" pitchFamily="-108" charset="0"/>
              <a:ea typeface="Verdana" pitchFamily="-108" charset="0"/>
              <a:cs typeface="Verdana" pitchFamily="-108" charset="0"/>
              <a:sym typeface="Verdana" pitchFamily="-108" charset="0"/>
            </a:endParaRPr>
          </a:p>
        </p:txBody>
      </p:sp>
      <p:pic>
        <p:nvPicPr>
          <p:cNvPr id="68" name="Picture 67">
            <a:extLst>
              <a:ext uri="{FF2B5EF4-FFF2-40B4-BE49-F238E27FC236}">
                <a16:creationId xmlns:a16="http://schemas.microsoft.com/office/drawing/2014/main" id="{D3AA35E3-7C4E-97EA-ED87-C51F680A920D}"/>
              </a:ext>
            </a:extLst>
          </p:cNvPr>
          <p:cNvPicPr>
            <a:picLocks noChangeAspect="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0550949" y="5893830"/>
            <a:ext cx="4836636" cy="2678044"/>
          </a:xfrm>
          <a:prstGeom prst="rect">
            <a:avLst/>
          </a:prstGeom>
          <a:noFill/>
          <a:ln>
            <a:noFill/>
          </a:ln>
        </p:spPr>
      </p:pic>
      <p:pic>
        <p:nvPicPr>
          <p:cNvPr id="69" name="Picture 68">
            <a:extLst>
              <a:ext uri="{FF2B5EF4-FFF2-40B4-BE49-F238E27FC236}">
                <a16:creationId xmlns:a16="http://schemas.microsoft.com/office/drawing/2014/main" id="{DFF292B7-5C3E-607B-5C6E-D292E407EAC6}"/>
              </a:ext>
            </a:extLst>
          </p:cNvPr>
          <p:cNvPicPr>
            <a:picLocks noChangeAspect="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6637844" y="5983904"/>
            <a:ext cx="4468470" cy="2495726"/>
          </a:xfrm>
          <a:prstGeom prst="rect">
            <a:avLst/>
          </a:prstGeom>
          <a:noFill/>
          <a:ln>
            <a:noFill/>
          </a:ln>
        </p:spPr>
      </p:pic>
      <p:pic>
        <p:nvPicPr>
          <p:cNvPr id="72" name="Picture 71" descr="Chart, scatter chart&#10;&#10;Description automatically generated">
            <a:extLst>
              <a:ext uri="{FF2B5EF4-FFF2-40B4-BE49-F238E27FC236}">
                <a16:creationId xmlns:a16="http://schemas.microsoft.com/office/drawing/2014/main" id="{5C8200C2-B0B6-452C-CC58-0EC51958173F}"/>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15603369" y="9065898"/>
            <a:ext cx="6024295" cy="3332028"/>
          </a:xfrm>
          <a:prstGeom prst="rect">
            <a:avLst/>
          </a:prstGeom>
        </p:spPr>
      </p:pic>
      <p:pic>
        <p:nvPicPr>
          <p:cNvPr id="79" name="Picture 78">
            <a:extLst>
              <a:ext uri="{FF2B5EF4-FFF2-40B4-BE49-F238E27FC236}">
                <a16:creationId xmlns:a16="http://schemas.microsoft.com/office/drawing/2014/main" id="{75D26ADA-400C-438A-0385-3A8EC35B48D0}"/>
              </a:ext>
            </a:extLst>
          </p:cNvPr>
          <p:cNvPicPr>
            <a:picLocks noChangeAspect="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25426398" y="5915773"/>
            <a:ext cx="4999336" cy="3508025"/>
          </a:xfrm>
          <a:prstGeom prst="rect">
            <a:avLst/>
          </a:prstGeom>
          <a:noFill/>
          <a:ln>
            <a:noFill/>
          </a:ln>
        </p:spPr>
      </p:pic>
      <p:pic>
        <p:nvPicPr>
          <p:cNvPr id="97" name="Picture 96">
            <a:extLst>
              <a:ext uri="{FF2B5EF4-FFF2-40B4-BE49-F238E27FC236}">
                <a16:creationId xmlns:a16="http://schemas.microsoft.com/office/drawing/2014/main" id="{CD7A23E4-1306-D779-37B1-6C99B80DF50B}"/>
              </a:ext>
            </a:extLst>
          </p:cNvPr>
          <p:cNvPicPr>
            <a:picLocks noChangeAspect="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24722876" y="9516647"/>
            <a:ext cx="5800888" cy="3011803"/>
          </a:xfrm>
          <a:prstGeom prst="rect">
            <a:avLst/>
          </a:prstGeom>
          <a:noFill/>
          <a:ln>
            <a:noFill/>
          </a:ln>
        </p:spPr>
      </p:pic>
      <p:cxnSp>
        <p:nvCxnSpPr>
          <p:cNvPr id="99" name="Straight Arrow Connector 98">
            <a:extLst>
              <a:ext uri="{FF2B5EF4-FFF2-40B4-BE49-F238E27FC236}">
                <a16:creationId xmlns:a16="http://schemas.microsoft.com/office/drawing/2014/main" id="{DBE58B0D-12CF-E824-0A0C-4F756BA31ABC}"/>
              </a:ext>
            </a:extLst>
          </p:cNvPr>
          <p:cNvCxnSpPr>
            <a:cxnSpLocks/>
            <a:stCxn id="68" idx="3"/>
            <a:endCxn id="69" idx="1"/>
          </p:cNvCxnSpPr>
          <p:nvPr/>
        </p:nvCxnSpPr>
        <p:spPr bwMode="auto">
          <a:xfrm flipV="1">
            <a:off x="15387585" y="7231767"/>
            <a:ext cx="1250259" cy="1085"/>
          </a:xfrm>
          <a:prstGeom prst="straightConnector1">
            <a:avLst/>
          </a:prstGeom>
          <a:solidFill>
            <a:srgbClr val="BBE0E3"/>
          </a:solidFill>
          <a:ln w="12700" cap="flat" cmpd="sng" algn="ctr">
            <a:solidFill>
              <a:srgbClr val="000000"/>
            </a:solidFill>
            <a:prstDash val="solid"/>
            <a:round/>
            <a:headEnd type="none" w="med" len="med"/>
            <a:tailEnd type="triangle"/>
          </a:ln>
          <a:effectLst/>
        </p:spPr>
      </p:cxnSp>
      <p:sp>
        <p:nvSpPr>
          <p:cNvPr id="102" name="TextBox 101">
            <a:extLst>
              <a:ext uri="{FF2B5EF4-FFF2-40B4-BE49-F238E27FC236}">
                <a16:creationId xmlns:a16="http://schemas.microsoft.com/office/drawing/2014/main" id="{47F0E6EC-48B7-457F-C8AF-D3DD6A24CAAA}"/>
              </a:ext>
            </a:extLst>
          </p:cNvPr>
          <p:cNvSpPr txBox="1"/>
          <p:nvPr/>
        </p:nvSpPr>
        <p:spPr>
          <a:xfrm>
            <a:off x="15384564" y="6632013"/>
            <a:ext cx="1115527" cy="1477328"/>
          </a:xfrm>
          <a:prstGeom prst="rect">
            <a:avLst/>
          </a:prstGeom>
          <a:noFill/>
        </p:spPr>
        <p:txBody>
          <a:bodyPr wrap="square" rtlCol="0">
            <a:spAutoFit/>
          </a:bodyPr>
          <a:lstStyle/>
          <a:p>
            <a:r>
              <a:rPr lang="en-US" sz="1800" dirty="0"/>
              <a:t>Applying IQR Fence For Outlier detection</a:t>
            </a:r>
          </a:p>
        </p:txBody>
      </p:sp>
      <p:sp>
        <p:nvSpPr>
          <p:cNvPr id="105" name="TextBox 104">
            <a:extLst>
              <a:ext uri="{FF2B5EF4-FFF2-40B4-BE49-F238E27FC236}">
                <a16:creationId xmlns:a16="http://schemas.microsoft.com/office/drawing/2014/main" id="{E7FD7DB7-53F2-E9C1-5220-5F874C2F8C32}"/>
              </a:ext>
            </a:extLst>
          </p:cNvPr>
          <p:cNvSpPr txBox="1"/>
          <p:nvPr/>
        </p:nvSpPr>
        <p:spPr>
          <a:xfrm>
            <a:off x="11681195" y="8561946"/>
            <a:ext cx="2698114" cy="443198"/>
          </a:xfrm>
          <a:prstGeom prst="rect">
            <a:avLst/>
          </a:prstGeom>
          <a:noFill/>
        </p:spPr>
        <p:txBody>
          <a:bodyPr wrap="square" rtlCol="0">
            <a:spAutoFit/>
          </a:bodyPr>
          <a:lstStyle/>
          <a:p>
            <a:r>
              <a:rPr lang="en-US" dirty="0"/>
              <a:t>Results: R^2 = 0.128</a:t>
            </a:r>
          </a:p>
        </p:txBody>
      </p:sp>
      <p:sp>
        <p:nvSpPr>
          <p:cNvPr id="107" name="TextBox 106">
            <a:extLst>
              <a:ext uri="{FF2B5EF4-FFF2-40B4-BE49-F238E27FC236}">
                <a16:creationId xmlns:a16="http://schemas.microsoft.com/office/drawing/2014/main" id="{C0319F52-DF38-FC6C-6CD1-C0F8871EA235}"/>
              </a:ext>
            </a:extLst>
          </p:cNvPr>
          <p:cNvSpPr txBox="1"/>
          <p:nvPr/>
        </p:nvSpPr>
        <p:spPr>
          <a:xfrm>
            <a:off x="17287770" y="8604397"/>
            <a:ext cx="2698114" cy="443198"/>
          </a:xfrm>
          <a:prstGeom prst="rect">
            <a:avLst/>
          </a:prstGeom>
          <a:noFill/>
        </p:spPr>
        <p:txBody>
          <a:bodyPr wrap="square" rtlCol="0">
            <a:spAutoFit/>
          </a:bodyPr>
          <a:lstStyle/>
          <a:p>
            <a:r>
              <a:rPr lang="en-US" dirty="0"/>
              <a:t>Results: R^2 = 0.28</a:t>
            </a:r>
          </a:p>
        </p:txBody>
      </p:sp>
      <p:pic>
        <p:nvPicPr>
          <p:cNvPr id="71" name="Picture 70" descr="Chart, scatter chart&#10;&#10;Description automatically generated">
            <a:extLst>
              <a:ext uri="{FF2B5EF4-FFF2-40B4-BE49-F238E27FC236}">
                <a16:creationId xmlns:a16="http://schemas.microsoft.com/office/drawing/2014/main" id="{55B47848-529A-8D05-2E9D-6A91A707B8E8}"/>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10597424" y="12831740"/>
            <a:ext cx="5097032" cy="3061830"/>
          </a:xfrm>
          <a:prstGeom prst="rect">
            <a:avLst/>
          </a:prstGeom>
        </p:spPr>
      </p:pic>
      <p:pic>
        <p:nvPicPr>
          <p:cNvPr id="73" name="Picture 72" descr="Chart, scatter chart&#10;&#10;Description automatically generated">
            <a:extLst>
              <a:ext uri="{FF2B5EF4-FFF2-40B4-BE49-F238E27FC236}">
                <a16:creationId xmlns:a16="http://schemas.microsoft.com/office/drawing/2014/main" id="{7A2F1DB2-C62C-9156-C81A-D0131EBA9D95}"/>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10499015" y="9123337"/>
            <a:ext cx="5012464" cy="3010547"/>
          </a:xfrm>
          <a:prstGeom prst="rect">
            <a:avLst/>
          </a:prstGeom>
        </p:spPr>
      </p:pic>
      <p:sp>
        <p:nvSpPr>
          <p:cNvPr id="108" name="TextBox 107">
            <a:extLst>
              <a:ext uri="{FF2B5EF4-FFF2-40B4-BE49-F238E27FC236}">
                <a16:creationId xmlns:a16="http://schemas.microsoft.com/office/drawing/2014/main" id="{3A97954A-A0ED-0795-6E56-1ED45779BBC8}"/>
              </a:ext>
            </a:extLst>
          </p:cNvPr>
          <p:cNvSpPr txBox="1"/>
          <p:nvPr/>
        </p:nvSpPr>
        <p:spPr>
          <a:xfrm>
            <a:off x="11286280" y="12290814"/>
            <a:ext cx="9493184" cy="443198"/>
          </a:xfrm>
          <a:prstGeom prst="rect">
            <a:avLst/>
          </a:prstGeom>
          <a:noFill/>
        </p:spPr>
        <p:txBody>
          <a:bodyPr wrap="square" rtlCol="0">
            <a:spAutoFit/>
          </a:bodyPr>
          <a:lstStyle/>
          <a:p>
            <a:r>
              <a:rPr lang="en-US" dirty="0"/>
              <a:t>Results: R^2 = 0.425					  R^2 = 0.191</a:t>
            </a:r>
          </a:p>
        </p:txBody>
      </p:sp>
      <p:sp>
        <p:nvSpPr>
          <p:cNvPr id="111" name="TextBox 110">
            <a:extLst>
              <a:ext uri="{FF2B5EF4-FFF2-40B4-BE49-F238E27FC236}">
                <a16:creationId xmlns:a16="http://schemas.microsoft.com/office/drawing/2014/main" id="{C4CF894C-C57A-2ED2-B948-B58F60726045}"/>
              </a:ext>
            </a:extLst>
          </p:cNvPr>
          <p:cNvSpPr txBox="1"/>
          <p:nvPr/>
        </p:nvSpPr>
        <p:spPr>
          <a:xfrm>
            <a:off x="12494097" y="15972943"/>
            <a:ext cx="1668332" cy="443198"/>
          </a:xfrm>
          <a:prstGeom prst="rect">
            <a:avLst/>
          </a:prstGeom>
          <a:noFill/>
        </p:spPr>
        <p:txBody>
          <a:bodyPr wrap="square" rtlCol="0">
            <a:spAutoFit/>
          </a:bodyPr>
          <a:lstStyle/>
          <a:p>
            <a:r>
              <a:rPr lang="en-US" dirty="0"/>
              <a:t>R^2 = 0.243</a:t>
            </a:r>
          </a:p>
        </p:txBody>
      </p:sp>
      <p:sp>
        <p:nvSpPr>
          <p:cNvPr id="112" name="Rectangle 111">
            <a:extLst>
              <a:ext uri="{FF2B5EF4-FFF2-40B4-BE49-F238E27FC236}">
                <a16:creationId xmlns:a16="http://schemas.microsoft.com/office/drawing/2014/main" id="{FA8BC663-E615-8BFF-CC2D-A2AA97CC0FD0}"/>
              </a:ext>
            </a:extLst>
          </p:cNvPr>
          <p:cNvSpPr>
            <a:spLocks/>
          </p:cNvSpPr>
          <p:nvPr/>
        </p:nvSpPr>
        <p:spPr bwMode="auto">
          <a:xfrm>
            <a:off x="10924270" y="17002409"/>
            <a:ext cx="9597037" cy="816343"/>
          </a:xfrm>
          <a:prstGeom prst="rect">
            <a:avLst/>
          </a:prstGeom>
          <a:solidFill>
            <a:schemeClr val="bg1">
              <a:lumMod val="95000"/>
            </a:schemeClr>
          </a:solidFill>
          <a:ln w="12700">
            <a:solidFill>
              <a:schemeClr val="bg1">
                <a:lumMod val="85000"/>
              </a:schemeClr>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3200" b="1" dirty="0">
                <a:solidFill>
                  <a:schemeClr val="tx1"/>
                </a:solidFill>
                <a:latin typeface="Verdana" pitchFamily="-108" charset="0"/>
                <a:ea typeface="Verdana" pitchFamily="-108" charset="0"/>
                <a:cs typeface="Verdana" pitchFamily="-108" charset="0"/>
                <a:sym typeface="Verdana" pitchFamily="-108" charset="0"/>
              </a:rPr>
              <a:t>Random Forest</a:t>
            </a:r>
          </a:p>
        </p:txBody>
      </p:sp>
      <p:sp>
        <p:nvSpPr>
          <p:cNvPr id="113" name="Rectangle 112">
            <a:extLst>
              <a:ext uri="{FF2B5EF4-FFF2-40B4-BE49-F238E27FC236}">
                <a16:creationId xmlns:a16="http://schemas.microsoft.com/office/drawing/2014/main" id="{41B38695-13B3-9ADF-2A7C-62D9C0F30DEA}"/>
              </a:ext>
            </a:extLst>
          </p:cNvPr>
          <p:cNvSpPr>
            <a:spLocks/>
          </p:cNvSpPr>
          <p:nvPr/>
        </p:nvSpPr>
        <p:spPr bwMode="auto">
          <a:xfrm>
            <a:off x="22139136" y="17002409"/>
            <a:ext cx="8384628" cy="816343"/>
          </a:xfrm>
          <a:prstGeom prst="rect">
            <a:avLst/>
          </a:prstGeom>
          <a:solidFill>
            <a:schemeClr val="bg1">
              <a:lumMod val="95000"/>
            </a:schemeClr>
          </a:solidFill>
          <a:ln w="12700">
            <a:solidFill>
              <a:schemeClr val="bg1">
                <a:lumMod val="85000"/>
              </a:schemeClr>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3200" b="1" dirty="0">
                <a:solidFill>
                  <a:schemeClr val="tx1"/>
                </a:solidFill>
                <a:latin typeface="Verdana" pitchFamily="-108" charset="0"/>
                <a:ea typeface="Verdana" pitchFamily="-108" charset="0"/>
                <a:cs typeface="Verdana" pitchFamily="-108" charset="0"/>
                <a:sym typeface="Verdana" pitchFamily="-108" charset="0"/>
              </a:rPr>
              <a:t>Random Forest </a:t>
            </a:r>
          </a:p>
        </p:txBody>
      </p:sp>
      <p:pic>
        <p:nvPicPr>
          <p:cNvPr id="116" name="Picture 115">
            <a:extLst>
              <a:ext uri="{FF2B5EF4-FFF2-40B4-BE49-F238E27FC236}">
                <a16:creationId xmlns:a16="http://schemas.microsoft.com/office/drawing/2014/main" id="{43A10FB6-51EC-162D-4D4A-CE1B98C1FFD4}"/>
              </a:ext>
            </a:extLst>
          </p:cNvPr>
          <p:cNvPicPr>
            <a:picLocks noChangeAspect="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10964252" y="19259034"/>
            <a:ext cx="6475211" cy="3008336"/>
          </a:xfrm>
          <a:prstGeom prst="rect">
            <a:avLst/>
          </a:prstGeom>
          <a:noFill/>
          <a:ln>
            <a:noFill/>
          </a:ln>
        </p:spPr>
      </p:pic>
      <p:pic>
        <p:nvPicPr>
          <p:cNvPr id="118" name="Picture 117">
            <a:extLst>
              <a:ext uri="{FF2B5EF4-FFF2-40B4-BE49-F238E27FC236}">
                <a16:creationId xmlns:a16="http://schemas.microsoft.com/office/drawing/2014/main" id="{0AC0857C-A6C2-2798-18F6-36DF5F476DE9}"/>
              </a:ext>
            </a:extLst>
          </p:cNvPr>
          <p:cNvPicPr>
            <a:picLocks noChangeAspect="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10926454" y="22613952"/>
            <a:ext cx="5106418" cy="3770082"/>
          </a:xfrm>
          <a:prstGeom prst="rect">
            <a:avLst/>
          </a:prstGeom>
          <a:noFill/>
          <a:ln>
            <a:noFill/>
          </a:ln>
        </p:spPr>
      </p:pic>
      <p:pic>
        <p:nvPicPr>
          <p:cNvPr id="119" name="Picture 118">
            <a:extLst>
              <a:ext uri="{FF2B5EF4-FFF2-40B4-BE49-F238E27FC236}">
                <a16:creationId xmlns:a16="http://schemas.microsoft.com/office/drawing/2014/main" id="{8CA6FC27-ED28-31DB-8A73-A014C79BA33C}"/>
              </a:ext>
            </a:extLst>
          </p:cNvPr>
          <p:cNvPicPr>
            <a:picLocks noChangeAspect="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16334152" y="22617096"/>
            <a:ext cx="5368395" cy="3608701"/>
          </a:xfrm>
          <a:prstGeom prst="rect">
            <a:avLst/>
          </a:prstGeom>
          <a:noFill/>
          <a:ln>
            <a:noFill/>
          </a:ln>
        </p:spPr>
      </p:pic>
      <p:sp>
        <p:nvSpPr>
          <p:cNvPr id="120" name="TextBox 119">
            <a:extLst>
              <a:ext uri="{FF2B5EF4-FFF2-40B4-BE49-F238E27FC236}">
                <a16:creationId xmlns:a16="http://schemas.microsoft.com/office/drawing/2014/main" id="{F09B0F58-02A3-A87A-2897-506590BC0590}"/>
              </a:ext>
            </a:extLst>
          </p:cNvPr>
          <p:cNvSpPr txBox="1"/>
          <p:nvPr/>
        </p:nvSpPr>
        <p:spPr>
          <a:xfrm>
            <a:off x="11007278" y="17944162"/>
            <a:ext cx="9597037" cy="1384995"/>
          </a:xfrm>
          <a:prstGeom prst="rect">
            <a:avLst/>
          </a:prstGeom>
          <a:noFill/>
        </p:spPr>
        <p:txBody>
          <a:bodyPr wrap="square" rtlCol="0">
            <a:spAutoFit/>
          </a:bodyPr>
          <a:lstStyle/>
          <a:p>
            <a:r>
              <a:rPr lang="en-US" sz="2800" dirty="0"/>
              <a:t>This one is special because we generated data points based off of the income distribution per county. Each entry is assigned a random income based on the income bracket.</a:t>
            </a:r>
          </a:p>
        </p:txBody>
      </p:sp>
      <p:sp>
        <p:nvSpPr>
          <p:cNvPr id="122" name="TextBox 121">
            <a:extLst>
              <a:ext uri="{FF2B5EF4-FFF2-40B4-BE49-F238E27FC236}">
                <a16:creationId xmlns:a16="http://schemas.microsoft.com/office/drawing/2014/main" id="{97385F39-050A-819B-A80E-0E8938B38147}"/>
              </a:ext>
            </a:extLst>
          </p:cNvPr>
          <p:cNvSpPr txBox="1"/>
          <p:nvPr/>
        </p:nvSpPr>
        <p:spPr>
          <a:xfrm>
            <a:off x="17439463" y="19781837"/>
            <a:ext cx="3851160" cy="2246769"/>
          </a:xfrm>
          <a:prstGeom prst="rect">
            <a:avLst/>
          </a:prstGeom>
          <a:noFill/>
        </p:spPr>
        <p:txBody>
          <a:bodyPr wrap="square" rtlCol="0">
            <a:spAutoFit/>
          </a:bodyPr>
          <a:lstStyle/>
          <a:p>
            <a:r>
              <a:rPr lang="en-US" sz="2800" dirty="0"/>
              <a:t>Since we generated the data, we need to relook at the distribution. We’re looking at the ratio of  the (Total Cost / Income)</a:t>
            </a:r>
          </a:p>
        </p:txBody>
      </p:sp>
      <p:graphicFrame>
        <p:nvGraphicFramePr>
          <p:cNvPr id="124" name="Table 124">
            <a:extLst>
              <a:ext uri="{FF2B5EF4-FFF2-40B4-BE49-F238E27FC236}">
                <a16:creationId xmlns:a16="http://schemas.microsoft.com/office/drawing/2014/main" id="{C5B0A34A-1923-675E-3868-EDE2D4B27617}"/>
              </a:ext>
            </a:extLst>
          </p:cNvPr>
          <p:cNvGraphicFramePr>
            <a:graphicFrameLocks noGrp="1"/>
          </p:cNvGraphicFramePr>
          <p:nvPr>
            <p:extLst>
              <p:ext uri="{D42A27DB-BD31-4B8C-83A1-F6EECF244321}">
                <p14:modId xmlns:p14="http://schemas.microsoft.com/office/powerpoint/2010/main" val="3661081648"/>
              </p:ext>
            </p:extLst>
          </p:nvPr>
        </p:nvGraphicFramePr>
        <p:xfrm>
          <a:off x="11067049" y="26679546"/>
          <a:ext cx="10560615" cy="2712720"/>
        </p:xfrm>
        <a:graphic>
          <a:graphicData uri="http://schemas.openxmlformats.org/drawingml/2006/table">
            <a:tbl>
              <a:tblPr firstRow="1" bandRow="1">
                <a:tableStyleId>{5C22544A-7EE6-4342-B048-85BDC9FD1C3A}</a:tableStyleId>
              </a:tblPr>
              <a:tblGrid>
                <a:gridCol w="3520205">
                  <a:extLst>
                    <a:ext uri="{9D8B030D-6E8A-4147-A177-3AD203B41FA5}">
                      <a16:colId xmlns:a16="http://schemas.microsoft.com/office/drawing/2014/main" val="376834967"/>
                    </a:ext>
                  </a:extLst>
                </a:gridCol>
                <a:gridCol w="3520205">
                  <a:extLst>
                    <a:ext uri="{9D8B030D-6E8A-4147-A177-3AD203B41FA5}">
                      <a16:colId xmlns:a16="http://schemas.microsoft.com/office/drawing/2014/main" val="1722290032"/>
                    </a:ext>
                  </a:extLst>
                </a:gridCol>
                <a:gridCol w="3520205">
                  <a:extLst>
                    <a:ext uri="{9D8B030D-6E8A-4147-A177-3AD203B41FA5}">
                      <a16:colId xmlns:a16="http://schemas.microsoft.com/office/drawing/2014/main" val="3265189589"/>
                    </a:ext>
                  </a:extLst>
                </a:gridCol>
              </a:tblGrid>
              <a:tr h="508405">
                <a:tc gridSpan="3">
                  <a:txBody>
                    <a:bodyPr/>
                    <a:lstStyle/>
                    <a:p>
                      <a:pPr algn="ctr"/>
                      <a:r>
                        <a:rPr lang="en-US" sz="2800" dirty="0">
                          <a:solidFill>
                            <a:schemeClr val="tx1"/>
                          </a:solidFill>
                        </a:rPr>
                        <a:t>Results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711728569"/>
                  </a:ext>
                </a:extLst>
              </a:tr>
              <a:tr h="448593">
                <a:tc>
                  <a:txBody>
                    <a:bodyPr/>
                    <a:lstStyle/>
                    <a:p>
                      <a:pPr algn="ctr"/>
                      <a:r>
                        <a:rPr lang="en-US" sz="2400" dirty="0"/>
                        <a:t>California</a:t>
                      </a:r>
                    </a:p>
                  </a:txBody>
                  <a:tcPr/>
                </a:tc>
                <a:tc>
                  <a:txBody>
                    <a:bodyPr/>
                    <a:lstStyle/>
                    <a:p>
                      <a:pPr algn="ctr"/>
                      <a:r>
                        <a:rPr lang="en-US" sz="2400" dirty="0"/>
                        <a:t>New York</a:t>
                      </a:r>
                    </a:p>
                  </a:txBody>
                  <a:tcPr/>
                </a:tc>
                <a:tc>
                  <a:txBody>
                    <a:bodyPr/>
                    <a:lstStyle/>
                    <a:p>
                      <a:pPr algn="ctr"/>
                      <a:r>
                        <a:rPr lang="en-US" sz="2400" dirty="0"/>
                        <a:t>Washington</a:t>
                      </a:r>
                    </a:p>
                  </a:txBody>
                  <a:tcPr/>
                </a:tc>
                <a:extLst>
                  <a:ext uri="{0D108BD9-81ED-4DB2-BD59-A6C34878D82A}">
                    <a16:rowId xmlns:a16="http://schemas.microsoft.com/office/drawing/2014/main" val="1050151361"/>
                  </a:ext>
                </a:extLst>
              </a:tr>
              <a:tr h="448593">
                <a:tc>
                  <a:txBody>
                    <a:bodyPr/>
                    <a:lstStyle/>
                    <a:p>
                      <a:pPr algn="ctr"/>
                      <a:r>
                        <a:rPr lang="en-US" sz="2400" dirty="0"/>
                        <a:t>Number of trees: 5506245                    </a:t>
                      </a:r>
                    </a:p>
                  </a:txBody>
                  <a:tcPr/>
                </a:tc>
                <a:tc>
                  <a:txBody>
                    <a:bodyPr/>
                    <a:lstStyle/>
                    <a:p>
                      <a:pPr algn="ctr"/>
                      <a:r>
                        <a:rPr lang="en-US" sz="2400" dirty="0"/>
                        <a:t>Number of trees: 50 </a:t>
                      </a:r>
                    </a:p>
                  </a:txBody>
                  <a:tcPr/>
                </a:tc>
                <a:tc>
                  <a:txBody>
                    <a:bodyPr/>
                    <a:lstStyle/>
                    <a:p>
                      <a:pPr algn="ctr"/>
                      <a:r>
                        <a:rPr lang="en-US" sz="2400" dirty="0"/>
                        <a:t>Number of Trees: 50</a:t>
                      </a:r>
                    </a:p>
                  </a:txBody>
                  <a:tcPr/>
                </a:tc>
                <a:extLst>
                  <a:ext uri="{0D108BD9-81ED-4DB2-BD59-A6C34878D82A}">
                    <a16:rowId xmlns:a16="http://schemas.microsoft.com/office/drawing/2014/main" val="769812530"/>
                  </a:ext>
                </a:extLst>
              </a:tr>
              <a:tr h="807467">
                <a:tc>
                  <a:txBody>
                    <a:bodyPr/>
                    <a:lstStyle/>
                    <a:p>
                      <a:pPr algn="ctr"/>
                      <a:r>
                        <a:rPr lang="en-US" sz="2400" dirty="0"/>
                        <a:t>Mean of Squared Residuals: 5506245</a:t>
                      </a:r>
                    </a:p>
                  </a:txBody>
                  <a:tcPr/>
                </a:tc>
                <a:tc>
                  <a:txBody>
                    <a:bodyPr/>
                    <a:lstStyle/>
                    <a:p>
                      <a:pPr algn="ctr"/>
                      <a:r>
                        <a:rPr lang="en-US" sz="2400" dirty="0"/>
                        <a:t>Mean of Squared Residuals: 2791977</a:t>
                      </a:r>
                    </a:p>
                  </a:txBody>
                  <a:tcPr/>
                </a:tc>
                <a:tc>
                  <a:txBody>
                    <a:bodyPr/>
                    <a:lstStyle/>
                    <a:p>
                      <a:pPr algn="ctr"/>
                      <a:r>
                        <a:rPr lang="en-US" sz="2400" dirty="0"/>
                        <a:t>Mean Squared Residuals: 2336829</a:t>
                      </a:r>
                    </a:p>
                  </a:txBody>
                  <a:tcPr/>
                </a:tc>
                <a:extLst>
                  <a:ext uri="{0D108BD9-81ED-4DB2-BD59-A6C34878D82A}">
                    <a16:rowId xmlns:a16="http://schemas.microsoft.com/office/drawing/2014/main" val="2897117452"/>
                  </a:ext>
                </a:extLst>
              </a:tr>
              <a:tr h="448593">
                <a:tc>
                  <a:txBody>
                    <a:bodyPr/>
                    <a:lstStyle/>
                    <a:p>
                      <a:pPr algn="ctr"/>
                      <a:r>
                        <a:rPr lang="en-US" sz="2400" dirty="0"/>
                        <a:t>% Var Explained: 93.78</a:t>
                      </a:r>
                    </a:p>
                  </a:txBody>
                  <a:tcPr/>
                </a:tc>
                <a:tc>
                  <a:txBody>
                    <a:bodyPr/>
                    <a:lstStyle/>
                    <a:p>
                      <a:pPr algn="ctr"/>
                      <a:r>
                        <a:rPr lang="en-US" sz="2400" dirty="0"/>
                        <a:t>% Var Explained: 88.93</a:t>
                      </a:r>
                    </a:p>
                  </a:txBody>
                  <a:tcPr/>
                </a:tc>
                <a:tc>
                  <a:txBody>
                    <a:bodyPr/>
                    <a:lstStyle/>
                    <a:p>
                      <a:pPr algn="ctr"/>
                      <a:r>
                        <a:rPr lang="en-US" sz="2400" dirty="0"/>
                        <a:t>% Var Explained: 81.37</a:t>
                      </a:r>
                    </a:p>
                  </a:txBody>
                  <a:tcPr/>
                </a:tc>
                <a:extLst>
                  <a:ext uri="{0D108BD9-81ED-4DB2-BD59-A6C34878D82A}">
                    <a16:rowId xmlns:a16="http://schemas.microsoft.com/office/drawing/2014/main" val="1570119473"/>
                  </a:ext>
                </a:extLst>
              </a:tr>
            </a:tbl>
          </a:graphicData>
        </a:graphic>
      </p:graphicFrame>
      <p:graphicFrame>
        <p:nvGraphicFramePr>
          <p:cNvPr id="125" name="Table 124">
            <a:extLst>
              <a:ext uri="{FF2B5EF4-FFF2-40B4-BE49-F238E27FC236}">
                <a16:creationId xmlns:a16="http://schemas.microsoft.com/office/drawing/2014/main" id="{13B65442-9D38-5A80-CE65-1D4AF3847A22}"/>
              </a:ext>
            </a:extLst>
          </p:cNvPr>
          <p:cNvGraphicFramePr>
            <a:graphicFrameLocks noGrp="1"/>
          </p:cNvGraphicFramePr>
          <p:nvPr>
            <p:extLst>
              <p:ext uri="{D42A27DB-BD31-4B8C-83A1-F6EECF244321}">
                <p14:modId xmlns:p14="http://schemas.microsoft.com/office/powerpoint/2010/main" val="4126702000"/>
              </p:ext>
            </p:extLst>
          </p:nvPr>
        </p:nvGraphicFramePr>
        <p:xfrm>
          <a:off x="22346267" y="12784472"/>
          <a:ext cx="8007856" cy="3716643"/>
        </p:xfrm>
        <a:graphic>
          <a:graphicData uri="http://schemas.openxmlformats.org/drawingml/2006/table">
            <a:tbl>
              <a:tblPr firstRow="1" bandRow="1">
                <a:tableStyleId>{5C22544A-7EE6-4342-B048-85BDC9FD1C3A}</a:tableStyleId>
              </a:tblPr>
              <a:tblGrid>
                <a:gridCol w="2001964">
                  <a:extLst>
                    <a:ext uri="{9D8B030D-6E8A-4147-A177-3AD203B41FA5}">
                      <a16:colId xmlns:a16="http://schemas.microsoft.com/office/drawing/2014/main" val="1619268456"/>
                    </a:ext>
                  </a:extLst>
                </a:gridCol>
                <a:gridCol w="2001964">
                  <a:extLst>
                    <a:ext uri="{9D8B030D-6E8A-4147-A177-3AD203B41FA5}">
                      <a16:colId xmlns:a16="http://schemas.microsoft.com/office/drawing/2014/main" val="376834967"/>
                    </a:ext>
                  </a:extLst>
                </a:gridCol>
                <a:gridCol w="2001964">
                  <a:extLst>
                    <a:ext uri="{9D8B030D-6E8A-4147-A177-3AD203B41FA5}">
                      <a16:colId xmlns:a16="http://schemas.microsoft.com/office/drawing/2014/main" val="1722290032"/>
                    </a:ext>
                  </a:extLst>
                </a:gridCol>
                <a:gridCol w="2001964">
                  <a:extLst>
                    <a:ext uri="{9D8B030D-6E8A-4147-A177-3AD203B41FA5}">
                      <a16:colId xmlns:a16="http://schemas.microsoft.com/office/drawing/2014/main" val="3265189589"/>
                    </a:ext>
                  </a:extLst>
                </a:gridCol>
              </a:tblGrid>
              <a:tr h="480917">
                <a:tc gridSpan="4">
                  <a:txBody>
                    <a:bodyPr/>
                    <a:lstStyle/>
                    <a:p>
                      <a:pPr algn="ctr"/>
                      <a:r>
                        <a:rPr lang="en-US" sz="2800" dirty="0">
                          <a:solidFill>
                            <a:schemeClr val="tx1"/>
                          </a:solidFill>
                        </a:rPr>
                        <a:t>Results</a:t>
                      </a:r>
                    </a:p>
                  </a:txBody>
                  <a:tcPr/>
                </a:tc>
                <a:tc hMerge="1">
                  <a:txBody>
                    <a:bodyPr/>
                    <a:lstStyle/>
                    <a:p>
                      <a:pPr algn="ctr"/>
                      <a:r>
                        <a:rPr lang="en-US" sz="2800" dirty="0">
                          <a:solidFill>
                            <a:schemeClr val="tx1"/>
                          </a:solidFill>
                        </a:rPr>
                        <a:t>Results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711728569"/>
                  </a:ext>
                </a:extLst>
              </a:tr>
              <a:tr h="424338">
                <a:tc>
                  <a:txBody>
                    <a:bodyPr/>
                    <a:lstStyle/>
                    <a:p>
                      <a:pPr algn="ctr"/>
                      <a:endParaRPr lang="en-US" sz="2400" dirty="0"/>
                    </a:p>
                  </a:txBody>
                  <a:tcPr/>
                </a:tc>
                <a:tc>
                  <a:txBody>
                    <a:bodyPr/>
                    <a:lstStyle/>
                    <a:p>
                      <a:pPr algn="ctr"/>
                      <a:r>
                        <a:rPr lang="en-US" sz="2400" dirty="0"/>
                        <a:t>1</a:t>
                      </a:r>
                    </a:p>
                  </a:txBody>
                  <a:tcPr/>
                </a:tc>
                <a:tc>
                  <a:txBody>
                    <a:bodyPr/>
                    <a:lstStyle/>
                    <a:p>
                      <a:pPr algn="ctr"/>
                      <a:r>
                        <a:rPr lang="en-US" sz="2400" dirty="0"/>
                        <a:t>2</a:t>
                      </a:r>
                    </a:p>
                  </a:txBody>
                  <a:tcPr/>
                </a:tc>
                <a:tc>
                  <a:txBody>
                    <a:bodyPr/>
                    <a:lstStyle/>
                    <a:p>
                      <a:pPr algn="ctr"/>
                      <a:r>
                        <a:rPr lang="en-US" sz="2400" dirty="0"/>
                        <a:t>3</a:t>
                      </a:r>
                    </a:p>
                  </a:txBody>
                  <a:tcPr/>
                </a:tc>
                <a:extLst>
                  <a:ext uri="{0D108BD9-81ED-4DB2-BD59-A6C34878D82A}">
                    <a16:rowId xmlns:a16="http://schemas.microsoft.com/office/drawing/2014/main" val="1050151361"/>
                  </a:ext>
                </a:extLst>
              </a:tr>
              <a:tr h="588887">
                <a:tc>
                  <a:txBody>
                    <a:bodyPr/>
                    <a:lstStyle/>
                    <a:p>
                      <a:pPr algn="ctr"/>
                      <a:r>
                        <a:rPr lang="en-US" sz="2400" dirty="0"/>
                        <a:t>CA</a:t>
                      </a:r>
                    </a:p>
                  </a:txBody>
                  <a:tcPr/>
                </a:tc>
                <a:tc>
                  <a:txBody>
                    <a:bodyPr/>
                    <a:lstStyle/>
                    <a:p>
                      <a:pPr algn="ctr"/>
                      <a:r>
                        <a:rPr lang="en-US" sz="2800" dirty="0"/>
                        <a:t>48</a:t>
                      </a:r>
                    </a:p>
                  </a:txBody>
                  <a:tcPr/>
                </a:tc>
                <a:tc>
                  <a:txBody>
                    <a:bodyPr/>
                    <a:lstStyle/>
                    <a:p>
                      <a:pPr algn="ctr"/>
                      <a:r>
                        <a:rPr lang="en-US" sz="2800" dirty="0"/>
                        <a:t>98</a:t>
                      </a:r>
                    </a:p>
                  </a:txBody>
                  <a:tcPr/>
                </a:tc>
                <a:tc>
                  <a:txBody>
                    <a:bodyPr/>
                    <a:lstStyle/>
                    <a:p>
                      <a:pPr algn="ctr"/>
                      <a:r>
                        <a:rPr lang="en-US" sz="2800" dirty="0"/>
                        <a:t>97</a:t>
                      </a:r>
                    </a:p>
                  </a:txBody>
                  <a:tcPr/>
                </a:tc>
                <a:extLst>
                  <a:ext uri="{0D108BD9-81ED-4DB2-BD59-A6C34878D82A}">
                    <a16:rowId xmlns:a16="http://schemas.microsoft.com/office/drawing/2014/main" val="769812530"/>
                  </a:ext>
                </a:extLst>
              </a:tr>
              <a:tr h="660112">
                <a:tc>
                  <a:txBody>
                    <a:bodyPr/>
                    <a:lstStyle/>
                    <a:p>
                      <a:pPr algn="ctr"/>
                      <a:r>
                        <a:rPr lang="en-US" sz="2400" dirty="0"/>
                        <a:t>NY</a:t>
                      </a:r>
                    </a:p>
                  </a:txBody>
                  <a:tcPr/>
                </a:tc>
                <a:tc>
                  <a:txBody>
                    <a:bodyPr/>
                    <a:lstStyle/>
                    <a:p>
                      <a:pPr algn="ctr"/>
                      <a:r>
                        <a:rPr lang="en-US" sz="2800" dirty="0"/>
                        <a:t>37</a:t>
                      </a:r>
                    </a:p>
                  </a:txBody>
                  <a:tcPr/>
                </a:tc>
                <a:tc>
                  <a:txBody>
                    <a:bodyPr/>
                    <a:lstStyle/>
                    <a:p>
                      <a:pPr algn="ctr"/>
                      <a:r>
                        <a:rPr lang="en-US" sz="2800" dirty="0"/>
                        <a:t>143</a:t>
                      </a:r>
                    </a:p>
                  </a:txBody>
                  <a:tcPr/>
                </a:tc>
                <a:tc>
                  <a:txBody>
                    <a:bodyPr/>
                    <a:lstStyle/>
                    <a:p>
                      <a:pPr algn="ctr"/>
                      <a:r>
                        <a:rPr lang="en-US" sz="2800" dirty="0"/>
                        <a:t>53</a:t>
                      </a:r>
                    </a:p>
                  </a:txBody>
                  <a:tcPr/>
                </a:tc>
                <a:extLst>
                  <a:ext uri="{0D108BD9-81ED-4DB2-BD59-A6C34878D82A}">
                    <a16:rowId xmlns:a16="http://schemas.microsoft.com/office/drawing/2014/main" val="2897117452"/>
                  </a:ext>
                </a:extLst>
              </a:tr>
              <a:tr h="641671">
                <a:tc>
                  <a:txBody>
                    <a:bodyPr/>
                    <a:lstStyle/>
                    <a:p>
                      <a:pPr algn="ctr"/>
                      <a:r>
                        <a:rPr lang="en-US" sz="2400" dirty="0"/>
                        <a:t>WA</a:t>
                      </a:r>
                    </a:p>
                  </a:txBody>
                  <a:tcPr/>
                </a:tc>
                <a:tc>
                  <a:txBody>
                    <a:bodyPr/>
                    <a:lstStyle/>
                    <a:p>
                      <a:pPr algn="ctr"/>
                      <a:r>
                        <a:rPr lang="en-US" sz="2800" dirty="0"/>
                        <a:t>4</a:t>
                      </a:r>
                    </a:p>
                  </a:txBody>
                  <a:tcPr/>
                </a:tc>
                <a:tc>
                  <a:txBody>
                    <a:bodyPr/>
                    <a:lstStyle/>
                    <a:p>
                      <a:pPr algn="ctr"/>
                      <a:r>
                        <a:rPr lang="en-US" sz="2800" dirty="0"/>
                        <a:t>63</a:t>
                      </a:r>
                    </a:p>
                  </a:txBody>
                  <a:tcPr/>
                </a:tc>
                <a:tc>
                  <a:txBody>
                    <a:bodyPr/>
                    <a:lstStyle/>
                    <a:p>
                      <a:pPr algn="ctr"/>
                      <a:r>
                        <a:rPr lang="en-US" sz="2800" dirty="0"/>
                        <a:t>50</a:t>
                      </a:r>
                    </a:p>
                  </a:txBody>
                  <a:tcPr/>
                </a:tc>
                <a:extLst>
                  <a:ext uri="{0D108BD9-81ED-4DB2-BD59-A6C34878D82A}">
                    <a16:rowId xmlns:a16="http://schemas.microsoft.com/office/drawing/2014/main" val="1570119473"/>
                  </a:ext>
                </a:extLst>
              </a:tr>
              <a:tr h="850613">
                <a:tc gridSpan="4">
                  <a:txBody>
                    <a:bodyPr/>
                    <a:lstStyle/>
                    <a:p>
                      <a:pPr algn="ctr"/>
                      <a:r>
                        <a:rPr lang="en-US" sz="2800" b="1" dirty="0"/>
                        <a:t>Accuracy: 40.6 %</a:t>
                      </a:r>
                    </a:p>
                  </a:txBody>
                  <a:tcPr/>
                </a:tc>
                <a:tc hMerge="1">
                  <a:txBody>
                    <a:bodyPr/>
                    <a:lstStyle/>
                    <a:p>
                      <a:pPr algn="ctr"/>
                      <a:endParaRPr lang="en-US" sz="2800" dirty="0"/>
                    </a:p>
                  </a:txBody>
                  <a:tcPr/>
                </a:tc>
                <a:tc hMerge="1">
                  <a:txBody>
                    <a:bodyPr/>
                    <a:lstStyle/>
                    <a:p>
                      <a:pPr algn="ctr"/>
                      <a:endParaRPr lang="en-US" sz="2800" dirty="0"/>
                    </a:p>
                  </a:txBody>
                  <a:tcPr/>
                </a:tc>
                <a:tc hMerge="1">
                  <a:txBody>
                    <a:bodyPr/>
                    <a:lstStyle/>
                    <a:p>
                      <a:pPr algn="ctr"/>
                      <a:endParaRPr lang="en-US" sz="2800" dirty="0"/>
                    </a:p>
                  </a:txBody>
                  <a:tcPr/>
                </a:tc>
                <a:extLst>
                  <a:ext uri="{0D108BD9-81ED-4DB2-BD59-A6C34878D82A}">
                    <a16:rowId xmlns:a16="http://schemas.microsoft.com/office/drawing/2014/main" val="2164201669"/>
                  </a:ext>
                </a:extLst>
              </a:tr>
            </a:tbl>
          </a:graphicData>
        </a:graphic>
      </p:graphicFrame>
      <p:pic>
        <p:nvPicPr>
          <p:cNvPr id="126" name="Picture 125" descr="Chart, line chart&#10;&#10;Description automatically generated">
            <a:extLst>
              <a:ext uri="{FF2B5EF4-FFF2-40B4-BE49-F238E27FC236}">
                <a16:creationId xmlns:a16="http://schemas.microsoft.com/office/drawing/2014/main" id="{E97A9F21-BF62-1E60-36BA-477417645C81}"/>
              </a:ext>
            </a:extLst>
          </p:cNvPr>
          <p:cNvPicPr>
            <a:picLocks noChangeAspect="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22005848" y="17866198"/>
            <a:ext cx="5033934" cy="4074283"/>
          </a:xfrm>
          <a:prstGeom prst="rect">
            <a:avLst/>
          </a:prstGeom>
          <a:noFill/>
          <a:ln>
            <a:noFill/>
          </a:ln>
        </p:spPr>
      </p:pic>
      <p:graphicFrame>
        <p:nvGraphicFramePr>
          <p:cNvPr id="127" name="Table 126">
            <a:extLst>
              <a:ext uri="{FF2B5EF4-FFF2-40B4-BE49-F238E27FC236}">
                <a16:creationId xmlns:a16="http://schemas.microsoft.com/office/drawing/2014/main" id="{D12EB28B-0892-7964-905A-516C43D50A81}"/>
              </a:ext>
            </a:extLst>
          </p:cNvPr>
          <p:cNvGraphicFramePr>
            <a:graphicFrameLocks noGrp="1"/>
          </p:cNvGraphicFramePr>
          <p:nvPr>
            <p:extLst>
              <p:ext uri="{D42A27DB-BD31-4B8C-83A1-F6EECF244321}">
                <p14:modId xmlns:p14="http://schemas.microsoft.com/office/powerpoint/2010/main" val="2223065666"/>
              </p:ext>
            </p:extLst>
          </p:nvPr>
        </p:nvGraphicFramePr>
        <p:xfrm>
          <a:off x="22466143" y="26601269"/>
          <a:ext cx="8007856" cy="3510525"/>
        </p:xfrm>
        <a:graphic>
          <a:graphicData uri="http://schemas.openxmlformats.org/drawingml/2006/table">
            <a:tbl>
              <a:tblPr firstRow="1" bandRow="1">
                <a:tableStyleId>{5C22544A-7EE6-4342-B048-85BDC9FD1C3A}</a:tableStyleId>
              </a:tblPr>
              <a:tblGrid>
                <a:gridCol w="2001964">
                  <a:extLst>
                    <a:ext uri="{9D8B030D-6E8A-4147-A177-3AD203B41FA5}">
                      <a16:colId xmlns:a16="http://schemas.microsoft.com/office/drawing/2014/main" val="1619268456"/>
                    </a:ext>
                  </a:extLst>
                </a:gridCol>
                <a:gridCol w="2001964">
                  <a:extLst>
                    <a:ext uri="{9D8B030D-6E8A-4147-A177-3AD203B41FA5}">
                      <a16:colId xmlns:a16="http://schemas.microsoft.com/office/drawing/2014/main" val="376834967"/>
                    </a:ext>
                  </a:extLst>
                </a:gridCol>
                <a:gridCol w="2001964">
                  <a:extLst>
                    <a:ext uri="{9D8B030D-6E8A-4147-A177-3AD203B41FA5}">
                      <a16:colId xmlns:a16="http://schemas.microsoft.com/office/drawing/2014/main" val="1722290032"/>
                    </a:ext>
                  </a:extLst>
                </a:gridCol>
                <a:gridCol w="2001964">
                  <a:extLst>
                    <a:ext uri="{9D8B030D-6E8A-4147-A177-3AD203B41FA5}">
                      <a16:colId xmlns:a16="http://schemas.microsoft.com/office/drawing/2014/main" val="3265189589"/>
                    </a:ext>
                  </a:extLst>
                </a:gridCol>
              </a:tblGrid>
              <a:tr h="483853">
                <a:tc gridSpan="4">
                  <a:txBody>
                    <a:bodyPr/>
                    <a:lstStyle/>
                    <a:p>
                      <a:pPr algn="ctr"/>
                      <a:r>
                        <a:rPr lang="en-US" sz="2800" dirty="0">
                          <a:solidFill>
                            <a:schemeClr val="tx1"/>
                          </a:solidFill>
                        </a:rPr>
                        <a:t>Predicted Results</a:t>
                      </a:r>
                    </a:p>
                  </a:txBody>
                  <a:tcPr/>
                </a:tc>
                <a:tc hMerge="1">
                  <a:txBody>
                    <a:bodyPr/>
                    <a:lstStyle/>
                    <a:p>
                      <a:pPr algn="ctr"/>
                      <a:r>
                        <a:rPr lang="en-US" sz="2800" dirty="0">
                          <a:solidFill>
                            <a:schemeClr val="tx1"/>
                          </a:solidFill>
                        </a:rPr>
                        <a:t>Results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711728569"/>
                  </a:ext>
                </a:extLst>
              </a:tr>
              <a:tr h="426929">
                <a:tc>
                  <a:txBody>
                    <a:bodyPr/>
                    <a:lstStyle/>
                    <a:p>
                      <a:pPr algn="ctr"/>
                      <a:endParaRPr lang="en-US" sz="2400" dirty="0"/>
                    </a:p>
                  </a:txBody>
                  <a:tcPr/>
                </a:tc>
                <a:tc>
                  <a:txBody>
                    <a:bodyPr/>
                    <a:lstStyle/>
                    <a:p>
                      <a:pPr algn="ctr"/>
                      <a:r>
                        <a:rPr lang="en-US" sz="2400" dirty="0"/>
                        <a:t>CA</a:t>
                      </a:r>
                    </a:p>
                  </a:txBody>
                  <a:tcPr/>
                </a:tc>
                <a:tc>
                  <a:txBody>
                    <a:bodyPr/>
                    <a:lstStyle/>
                    <a:p>
                      <a:pPr algn="ctr"/>
                      <a:r>
                        <a:rPr lang="en-US" sz="2400" dirty="0"/>
                        <a:t>NY</a:t>
                      </a:r>
                    </a:p>
                  </a:txBody>
                  <a:tcPr/>
                </a:tc>
                <a:tc>
                  <a:txBody>
                    <a:bodyPr/>
                    <a:lstStyle/>
                    <a:p>
                      <a:pPr algn="ctr"/>
                      <a:r>
                        <a:rPr lang="en-US" sz="2400" dirty="0"/>
                        <a:t>WA</a:t>
                      </a:r>
                    </a:p>
                  </a:txBody>
                  <a:tcPr/>
                </a:tc>
                <a:extLst>
                  <a:ext uri="{0D108BD9-81ED-4DB2-BD59-A6C34878D82A}">
                    <a16:rowId xmlns:a16="http://schemas.microsoft.com/office/drawing/2014/main" val="1050151361"/>
                  </a:ext>
                </a:extLst>
              </a:tr>
              <a:tr h="549897">
                <a:tc>
                  <a:txBody>
                    <a:bodyPr/>
                    <a:lstStyle/>
                    <a:p>
                      <a:pPr algn="ctr"/>
                      <a:r>
                        <a:rPr lang="en-US" sz="2400" dirty="0"/>
                        <a:t>CA</a:t>
                      </a:r>
                    </a:p>
                  </a:txBody>
                  <a:tcPr/>
                </a:tc>
                <a:tc>
                  <a:txBody>
                    <a:bodyPr/>
                    <a:lstStyle/>
                    <a:p>
                      <a:pPr algn="ctr"/>
                      <a:r>
                        <a:rPr lang="en-US" sz="2800" dirty="0"/>
                        <a:t>72</a:t>
                      </a:r>
                    </a:p>
                  </a:txBody>
                  <a:tcPr/>
                </a:tc>
                <a:tc>
                  <a:txBody>
                    <a:bodyPr/>
                    <a:lstStyle/>
                    <a:p>
                      <a:pPr algn="ctr"/>
                      <a:r>
                        <a:rPr lang="en-US" sz="2800" dirty="0"/>
                        <a:t>0</a:t>
                      </a:r>
                    </a:p>
                  </a:txBody>
                  <a:tcPr/>
                </a:tc>
                <a:tc>
                  <a:txBody>
                    <a:bodyPr/>
                    <a:lstStyle/>
                    <a:p>
                      <a:pPr algn="ctr"/>
                      <a:r>
                        <a:rPr lang="en-US" sz="2800" dirty="0"/>
                        <a:t>3</a:t>
                      </a:r>
                    </a:p>
                  </a:txBody>
                  <a:tcPr/>
                </a:tc>
                <a:extLst>
                  <a:ext uri="{0D108BD9-81ED-4DB2-BD59-A6C34878D82A}">
                    <a16:rowId xmlns:a16="http://schemas.microsoft.com/office/drawing/2014/main" val="769812530"/>
                  </a:ext>
                </a:extLst>
              </a:tr>
              <a:tr h="616406">
                <a:tc>
                  <a:txBody>
                    <a:bodyPr/>
                    <a:lstStyle/>
                    <a:p>
                      <a:pPr algn="ctr"/>
                      <a:r>
                        <a:rPr lang="en-US" sz="2400" dirty="0"/>
                        <a:t>NY</a:t>
                      </a:r>
                    </a:p>
                  </a:txBody>
                  <a:tcPr/>
                </a:tc>
                <a:tc>
                  <a:txBody>
                    <a:bodyPr/>
                    <a:lstStyle/>
                    <a:p>
                      <a:pPr algn="ctr"/>
                      <a:r>
                        <a:rPr lang="en-US" sz="2800" dirty="0"/>
                        <a:t>0</a:t>
                      </a:r>
                    </a:p>
                  </a:txBody>
                  <a:tcPr/>
                </a:tc>
                <a:tc>
                  <a:txBody>
                    <a:bodyPr/>
                    <a:lstStyle/>
                    <a:p>
                      <a:pPr algn="ctr"/>
                      <a:r>
                        <a:rPr lang="en-US" sz="2800" dirty="0"/>
                        <a:t>69</a:t>
                      </a:r>
                    </a:p>
                  </a:txBody>
                  <a:tcPr/>
                </a:tc>
                <a:tc>
                  <a:txBody>
                    <a:bodyPr/>
                    <a:lstStyle/>
                    <a:p>
                      <a:pPr algn="ctr"/>
                      <a:r>
                        <a:rPr lang="en-US" sz="2800" dirty="0"/>
                        <a:t>2</a:t>
                      </a:r>
                    </a:p>
                  </a:txBody>
                  <a:tcPr/>
                </a:tc>
                <a:extLst>
                  <a:ext uri="{0D108BD9-81ED-4DB2-BD59-A6C34878D82A}">
                    <a16:rowId xmlns:a16="http://schemas.microsoft.com/office/drawing/2014/main" val="2897117452"/>
                  </a:ext>
                </a:extLst>
              </a:tr>
              <a:tr h="574568">
                <a:tc>
                  <a:txBody>
                    <a:bodyPr/>
                    <a:lstStyle/>
                    <a:p>
                      <a:pPr algn="ctr"/>
                      <a:r>
                        <a:rPr lang="en-US" sz="2400" dirty="0"/>
                        <a:t>WA</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30</a:t>
                      </a:r>
                    </a:p>
                  </a:txBody>
                  <a:tcPr/>
                </a:tc>
                <a:extLst>
                  <a:ext uri="{0D108BD9-81ED-4DB2-BD59-A6C34878D82A}">
                    <a16:rowId xmlns:a16="http://schemas.microsoft.com/office/drawing/2014/main" val="1570119473"/>
                  </a:ext>
                </a:extLst>
              </a:tr>
              <a:tr h="794294">
                <a:tc gridSpan="4">
                  <a:txBody>
                    <a:bodyPr/>
                    <a:lstStyle/>
                    <a:p>
                      <a:pPr algn="ctr"/>
                      <a:r>
                        <a:rPr lang="en-US" sz="2800" b="1" dirty="0"/>
                        <a:t>Accuracy: 97.2%</a:t>
                      </a:r>
                    </a:p>
                  </a:txBody>
                  <a:tcPr/>
                </a:tc>
                <a:tc hMerge="1">
                  <a:txBody>
                    <a:bodyPr/>
                    <a:lstStyle/>
                    <a:p>
                      <a:pPr algn="ctr"/>
                      <a:endParaRPr lang="en-US" sz="2800" dirty="0"/>
                    </a:p>
                  </a:txBody>
                  <a:tcPr/>
                </a:tc>
                <a:tc hMerge="1">
                  <a:txBody>
                    <a:bodyPr/>
                    <a:lstStyle/>
                    <a:p>
                      <a:pPr algn="ctr"/>
                      <a:endParaRPr lang="en-US" sz="2800" dirty="0"/>
                    </a:p>
                  </a:txBody>
                  <a:tcPr/>
                </a:tc>
                <a:tc hMerge="1">
                  <a:txBody>
                    <a:bodyPr/>
                    <a:lstStyle/>
                    <a:p>
                      <a:pPr algn="ctr"/>
                      <a:endParaRPr lang="en-US" sz="2800" dirty="0"/>
                    </a:p>
                  </a:txBody>
                  <a:tcPr/>
                </a:tc>
                <a:extLst>
                  <a:ext uri="{0D108BD9-81ED-4DB2-BD59-A6C34878D82A}">
                    <a16:rowId xmlns:a16="http://schemas.microsoft.com/office/drawing/2014/main" val="2164201669"/>
                  </a:ext>
                </a:extLst>
              </a:tr>
            </a:tbl>
          </a:graphicData>
        </a:graphic>
      </p:graphicFrame>
      <p:pic>
        <p:nvPicPr>
          <p:cNvPr id="15360" name="Picture 15359" descr="Chart, scatter chart&#10;&#10;Description automatically generated">
            <a:extLst>
              <a:ext uri="{FF2B5EF4-FFF2-40B4-BE49-F238E27FC236}">
                <a16:creationId xmlns:a16="http://schemas.microsoft.com/office/drawing/2014/main" id="{32553E22-DA3B-C5F2-2770-4D9AADD61BAC}"/>
              </a:ext>
            </a:extLst>
          </p:cNvPr>
          <p:cNvPicPr>
            <a:picLocks noChangeAspect="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22045722" y="22224557"/>
            <a:ext cx="6077719" cy="4074283"/>
          </a:xfrm>
          <a:prstGeom prst="rect">
            <a:avLst/>
          </a:prstGeom>
          <a:noFill/>
          <a:ln>
            <a:noFill/>
          </a:ln>
        </p:spPr>
      </p:pic>
      <p:pic>
        <p:nvPicPr>
          <p:cNvPr id="15361" name="Picture 15360">
            <a:extLst>
              <a:ext uri="{FF2B5EF4-FFF2-40B4-BE49-F238E27FC236}">
                <a16:creationId xmlns:a16="http://schemas.microsoft.com/office/drawing/2014/main" id="{E6EC1A16-2FE3-5B7F-4699-47A1DAB37192}"/>
              </a:ext>
            </a:extLst>
          </p:cNvPr>
          <p:cNvPicPr>
            <a:picLocks noChangeAspect="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10928369" y="29800886"/>
            <a:ext cx="5488095" cy="4050774"/>
          </a:xfrm>
          <a:prstGeom prst="rect">
            <a:avLst/>
          </a:prstGeom>
          <a:noFill/>
          <a:ln>
            <a:noFill/>
          </a:ln>
        </p:spPr>
      </p:pic>
      <p:pic>
        <p:nvPicPr>
          <p:cNvPr id="15363" name="Picture 15362" descr="Chart, scatter chart&#10;&#10;Description automatically generated">
            <a:extLst>
              <a:ext uri="{FF2B5EF4-FFF2-40B4-BE49-F238E27FC236}">
                <a16:creationId xmlns:a16="http://schemas.microsoft.com/office/drawing/2014/main" id="{C80CFC89-90A3-2AC6-C954-438878ACF7BC}"/>
              </a:ext>
            </a:extLst>
          </p:cNvPr>
          <p:cNvPicPr>
            <a:picLocks noChangeAspect="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16585441" y="29950471"/>
            <a:ext cx="5254296" cy="3879209"/>
          </a:xfrm>
          <a:prstGeom prst="rect">
            <a:avLst/>
          </a:prstGeom>
          <a:noFill/>
          <a:ln>
            <a:noFill/>
          </a:ln>
        </p:spPr>
      </p:pic>
      <p:pic>
        <p:nvPicPr>
          <p:cNvPr id="15365" name="Picture 15364" descr="Chart, scatter chart&#10;&#10;Description automatically generated">
            <a:extLst>
              <a:ext uri="{FF2B5EF4-FFF2-40B4-BE49-F238E27FC236}">
                <a16:creationId xmlns:a16="http://schemas.microsoft.com/office/drawing/2014/main" id="{6914648E-326F-A451-C0AD-88C8C68EC025}"/>
              </a:ext>
            </a:extLst>
          </p:cNvPr>
          <p:cNvPicPr>
            <a:picLocks noChangeAspect="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13920107" y="34009153"/>
            <a:ext cx="5435474" cy="4012045"/>
          </a:xfrm>
          <a:prstGeom prst="rect">
            <a:avLst/>
          </a:prstGeom>
          <a:noFill/>
          <a:ln>
            <a:noFill/>
          </a:ln>
        </p:spPr>
      </p:pic>
      <p:sp>
        <p:nvSpPr>
          <p:cNvPr id="15368" name="Rectangle 15367">
            <a:extLst>
              <a:ext uri="{FF2B5EF4-FFF2-40B4-BE49-F238E27FC236}">
                <a16:creationId xmlns:a16="http://schemas.microsoft.com/office/drawing/2014/main" id="{ACAA8A53-E515-43DC-2297-2B6BC18A1A8D}"/>
              </a:ext>
            </a:extLst>
          </p:cNvPr>
          <p:cNvSpPr>
            <a:spLocks/>
          </p:cNvSpPr>
          <p:nvPr/>
        </p:nvSpPr>
        <p:spPr bwMode="auto">
          <a:xfrm>
            <a:off x="22277757" y="30527032"/>
            <a:ext cx="8384628" cy="816343"/>
          </a:xfrm>
          <a:prstGeom prst="rect">
            <a:avLst/>
          </a:prstGeom>
          <a:solidFill>
            <a:schemeClr val="accent2">
              <a:lumMod val="40000"/>
              <a:lumOff val="60000"/>
            </a:schemeClr>
          </a:solidFill>
          <a:ln w="12700">
            <a:solidFill>
              <a:schemeClr val="bg1">
                <a:lumMod val="85000"/>
              </a:schemeClr>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3200" b="1" dirty="0">
                <a:solidFill>
                  <a:schemeClr val="tx1"/>
                </a:solidFill>
                <a:latin typeface="Verdana" pitchFamily="-108" charset="0"/>
                <a:ea typeface="Verdana" pitchFamily="-108" charset="0"/>
                <a:cs typeface="Verdana" pitchFamily="-108" charset="0"/>
                <a:sym typeface="Verdana" pitchFamily="-108" charset="0"/>
              </a:rPr>
              <a:t>Conclusion</a:t>
            </a:r>
          </a:p>
        </p:txBody>
      </p:sp>
      <p:sp>
        <p:nvSpPr>
          <p:cNvPr id="15370" name="TextBox 15369">
            <a:extLst>
              <a:ext uri="{FF2B5EF4-FFF2-40B4-BE49-F238E27FC236}">
                <a16:creationId xmlns:a16="http://schemas.microsoft.com/office/drawing/2014/main" id="{2D5CDB58-40D7-8257-AE92-7E7D1A4EE970}"/>
              </a:ext>
            </a:extLst>
          </p:cNvPr>
          <p:cNvSpPr txBox="1"/>
          <p:nvPr/>
        </p:nvSpPr>
        <p:spPr>
          <a:xfrm>
            <a:off x="22015394" y="6193828"/>
            <a:ext cx="3311858" cy="3970318"/>
          </a:xfrm>
          <a:prstGeom prst="rect">
            <a:avLst/>
          </a:prstGeom>
          <a:noFill/>
        </p:spPr>
        <p:txBody>
          <a:bodyPr wrap="square" rtlCol="0">
            <a:spAutoFit/>
          </a:bodyPr>
          <a:lstStyle/>
          <a:p>
            <a:r>
              <a:rPr lang="en-US" sz="2800" dirty="0"/>
              <a:t>For the </a:t>
            </a:r>
            <a:r>
              <a:rPr lang="en-US" sz="2800" dirty="0" err="1"/>
              <a:t>Kmeans</a:t>
            </a:r>
            <a:r>
              <a:rPr lang="en-US" sz="2800" dirty="0"/>
              <a:t> model we know how many dependent variables we want so we set it to n = 3. While the elbow plot shows we need 4 clusters for the best error rate. </a:t>
            </a:r>
          </a:p>
        </p:txBody>
      </p:sp>
      <p:sp>
        <p:nvSpPr>
          <p:cNvPr id="15371" name="TextBox 15370">
            <a:extLst>
              <a:ext uri="{FF2B5EF4-FFF2-40B4-BE49-F238E27FC236}">
                <a16:creationId xmlns:a16="http://schemas.microsoft.com/office/drawing/2014/main" id="{9E760442-5A48-E60D-B412-9D5CCF910786}"/>
              </a:ext>
            </a:extLst>
          </p:cNvPr>
          <p:cNvSpPr txBox="1"/>
          <p:nvPr/>
        </p:nvSpPr>
        <p:spPr>
          <a:xfrm>
            <a:off x="16032872" y="12846664"/>
            <a:ext cx="4781368" cy="3970318"/>
          </a:xfrm>
          <a:prstGeom prst="rect">
            <a:avLst/>
          </a:prstGeom>
          <a:noFill/>
        </p:spPr>
        <p:txBody>
          <a:bodyPr wrap="square" rtlCol="0">
            <a:spAutoFit/>
          </a:bodyPr>
          <a:lstStyle/>
          <a:p>
            <a:r>
              <a:rPr lang="en-US" sz="2800" dirty="0"/>
              <a:t>Five different models were built each using the same formula </a:t>
            </a:r>
          </a:p>
          <a:p>
            <a:r>
              <a:rPr lang="en-US" sz="2800" i="1" dirty="0">
                <a:effectLst/>
                <a:latin typeface="Times New Roman" panose="02020603050405020304" pitchFamily="18" charset="0"/>
                <a:ea typeface="Calibri" panose="020F0502020204030204" pitchFamily="34" charset="0"/>
              </a:rPr>
              <a:t>Average Rent Cost ~ Estimate Number of Units</a:t>
            </a:r>
          </a:p>
          <a:p>
            <a:endParaRPr lang="en-US" sz="2800" dirty="0"/>
          </a:p>
          <a:p>
            <a:r>
              <a:rPr lang="en-US" sz="2800" dirty="0"/>
              <a:t>To better improve the R^2 value we use IQR Fence Outlier detection and create a model for each state. </a:t>
            </a:r>
          </a:p>
        </p:txBody>
      </p:sp>
      <p:sp>
        <p:nvSpPr>
          <p:cNvPr id="15376" name="TextBox 15375">
            <a:extLst>
              <a:ext uri="{FF2B5EF4-FFF2-40B4-BE49-F238E27FC236}">
                <a16:creationId xmlns:a16="http://schemas.microsoft.com/office/drawing/2014/main" id="{0EA28248-FB60-8664-0534-532A7DD1D8B7}"/>
              </a:ext>
            </a:extLst>
          </p:cNvPr>
          <p:cNvSpPr txBox="1"/>
          <p:nvPr/>
        </p:nvSpPr>
        <p:spPr>
          <a:xfrm>
            <a:off x="26761281" y="18399125"/>
            <a:ext cx="3952819" cy="3951851"/>
          </a:xfrm>
          <a:prstGeom prst="rect">
            <a:avLst/>
          </a:prstGeom>
          <a:noFill/>
        </p:spPr>
        <p:txBody>
          <a:bodyPr wrap="square" rtlCol="0">
            <a:spAutoFit/>
          </a:bodyPr>
          <a:lstStyle/>
          <a:p>
            <a:r>
              <a:rPr lang="en-US" dirty="0"/>
              <a:t>The Model: State~.</a:t>
            </a:r>
          </a:p>
          <a:p>
            <a:r>
              <a:rPr lang="en-US" dirty="0"/>
              <a:t>For this model we used all the income distribution data, some of the housing characteristics and all the cost-of-living features to predict which state someone lives. We were very successful in predicting where someone is from based off housing, income, and cost data. </a:t>
            </a:r>
          </a:p>
          <a:p>
            <a:endParaRPr lang="en-US" dirty="0"/>
          </a:p>
        </p:txBody>
      </p:sp>
      <p:sp>
        <p:nvSpPr>
          <p:cNvPr id="15377" name="TextBox 15376">
            <a:extLst>
              <a:ext uri="{FF2B5EF4-FFF2-40B4-BE49-F238E27FC236}">
                <a16:creationId xmlns:a16="http://schemas.microsoft.com/office/drawing/2014/main" id="{0AF5BE13-A0DD-DDC3-B9B5-D9E92659BD48}"/>
              </a:ext>
            </a:extLst>
          </p:cNvPr>
          <p:cNvSpPr txBox="1"/>
          <p:nvPr/>
        </p:nvSpPr>
        <p:spPr>
          <a:xfrm>
            <a:off x="28062089" y="22371790"/>
            <a:ext cx="2705190" cy="3951851"/>
          </a:xfrm>
          <a:prstGeom prst="rect">
            <a:avLst/>
          </a:prstGeom>
          <a:noFill/>
        </p:spPr>
        <p:txBody>
          <a:bodyPr wrap="square" rtlCol="0">
            <a:spAutoFit/>
          </a:bodyPr>
          <a:lstStyle/>
          <a:p>
            <a:r>
              <a:rPr lang="en-US" dirty="0"/>
              <a:t>The model had an accuracy of 97.2%. There was no need to tune the model as we already have a high rating. The next step is to analysis the importance variables and see what we can adjust so we don’t overfit our model. </a:t>
            </a:r>
          </a:p>
        </p:txBody>
      </p:sp>
      <p:sp>
        <p:nvSpPr>
          <p:cNvPr id="15378" name="TextBox 15377">
            <a:extLst>
              <a:ext uri="{FF2B5EF4-FFF2-40B4-BE49-F238E27FC236}">
                <a16:creationId xmlns:a16="http://schemas.microsoft.com/office/drawing/2014/main" id="{BA48FAD5-785E-5984-AA37-8D05DDFC4A42}"/>
              </a:ext>
            </a:extLst>
          </p:cNvPr>
          <p:cNvSpPr txBox="1"/>
          <p:nvPr/>
        </p:nvSpPr>
        <p:spPr>
          <a:xfrm>
            <a:off x="22363581" y="31552533"/>
            <a:ext cx="8287312" cy="6986528"/>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We came in wanting to predict certain features about the cost of living and where someone was from based on certain housing characteristics, their household income, and cost of living. Two out of the four models we were successful in achieve what we wanted. With both random forest models, we can predict their cost of living based off income and county they are from. For the other we can predict someone’s household state. </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The linear regression and </a:t>
            </a:r>
            <a:r>
              <a:rPr lang="en-US" sz="3200" dirty="0" err="1">
                <a:latin typeface="Arial" panose="020B0604020202020204" pitchFamily="34" charset="0"/>
                <a:cs typeface="Arial" panose="020B0604020202020204" pitchFamily="34" charset="0"/>
              </a:rPr>
              <a:t>Kmeans</a:t>
            </a:r>
            <a:r>
              <a:rPr lang="en-US" sz="3200" dirty="0">
                <a:latin typeface="Arial" panose="020B0604020202020204" pitchFamily="34" charset="0"/>
                <a:cs typeface="Arial" panose="020B0604020202020204" pitchFamily="34" charset="0"/>
              </a:rPr>
              <a:t> models can both be improved by changing the independent variables of each model.   </a:t>
            </a:r>
          </a:p>
        </p:txBody>
      </p:sp>
    </p:spTree>
  </p:cSld>
  <p:clrMapOvr>
    <a:masterClrMapping/>
  </p:clrMapOvr>
  <p:transition/>
</p:sld>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spDef>
    <a:ln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23628</TotalTime>
  <Pages>0</Pages>
  <Words>993</Words>
  <Characters>0</Characters>
  <Application>Microsoft Office PowerPoint</Application>
  <PresentationFormat>Custom</PresentationFormat>
  <Lines>0</Lines>
  <Paragraphs>133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Times</vt:lpstr>
      <vt:lpstr>Times New Roman</vt:lpstr>
      <vt:lpstr>Verdana</vt:lpstr>
      <vt:lpstr>Title &amp; Bullets</vt:lpstr>
      <vt:lpstr>PowerPoint Presentation</vt:lpstr>
    </vt:vector>
  </TitlesOfParts>
  <Manager>Peter Fox</Manager>
  <Company>Rensselaer Polytechnic Institute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Social and Personal Factors in Semantic Infusion Projects</dc:subject>
  <dc:creator>Patrick West</dc:creator>
  <cp:keywords/>
  <dc:description/>
  <cp:lastModifiedBy>Naranjo Torres, Alejandro</cp:lastModifiedBy>
  <cp:revision>908</cp:revision>
  <cp:lastPrinted>2017-12-12T11:03:11Z</cp:lastPrinted>
  <dcterms:created xsi:type="dcterms:W3CDTF">2010-03-16T21:47:29Z</dcterms:created>
  <dcterms:modified xsi:type="dcterms:W3CDTF">2022-12-12T06:12:35Z</dcterms:modified>
  <cp:category/>
</cp:coreProperties>
</file>