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0452" autoAdjust="0"/>
  </p:normalViewPr>
  <p:slideViewPr>
    <p:cSldViewPr>
      <p:cViewPr>
        <p:scale>
          <a:sx n="33" d="100"/>
          <a:sy n="33" d="100"/>
        </p:scale>
        <p:origin x="2160" y="126"/>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7.png"/><Relationship Id="rId34" Type="http://schemas.openxmlformats.org/officeDocument/2006/relationships/image" Target="../media/image30.png"/><Relationship Id="rId7" Type="http://schemas.openxmlformats.org/officeDocument/2006/relationships/hyperlink" Target="https://www.census.gov/programs-surveys/acs" TargetMode="External"/><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8.png"/><Relationship Id="rId5" Type="http://schemas.openxmlformats.org/officeDocument/2006/relationships/image" Target="../media/image2.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hyperlink" Target="mailto:narana2@rpi.edu" TargetMode="External"/><Relationship Id="rId9" Type="http://schemas.openxmlformats.org/officeDocument/2006/relationships/image" Target="../media/image5.tiff"/><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descr="Chart, waterfall chart&#10;&#10;Description automatically generated">
            <a:extLst>
              <a:ext uri="{FF2B5EF4-FFF2-40B4-BE49-F238E27FC236}">
                <a16:creationId xmlns:a16="http://schemas.microsoft.com/office/drawing/2014/main" id="{3DCF9060-BCDB-502D-49BE-159ADDA0E1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607" y="34817546"/>
            <a:ext cx="3473363" cy="1930768"/>
          </a:xfrm>
          <a:prstGeom prst="rect">
            <a:avLst/>
          </a:prstGeom>
        </p:spPr>
      </p:pic>
      <p:grpSp>
        <p:nvGrpSpPr>
          <p:cNvPr id="15" name="Group 14"/>
          <p:cNvGrpSpPr/>
          <p:nvPr/>
        </p:nvGrpSpPr>
        <p:grpSpPr>
          <a:xfrm>
            <a:off x="613750" y="3961533"/>
            <a:ext cx="9601741" cy="6238689"/>
            <a:chOff x="576544" y="12808367"/>
            <a:chExt cx="12228079" cy="11163647"/>
          </a:xfrm>
        </p:grpSpPr>
        <p:sp>
          <p:nvSpPr>
            <p:cNvPr id="2" name="Rectangle 1"/>
            <p:cNvSpPr/>
            <p:nvPr/>
          </p:nvSpPr>
          <p:spPr>
            <a:xfrm>
              <a:off x="582533" y="14144661"/>
              <a:ext cx="12222090" cy="9827353"/>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With the recent pandemic and the rising inflation this year it is clearly that who are found to be in lower income bracket are drastically affected. With the large income disparity in The United States, it becomes a concern as to what it would look like in the future if things are not improved or changed. By taking income data, housing data, and the cost-of-living data we want to analyze the trends that are occurring for the cost of living based on the counties in The United States. </a:t>
              </a:r>
            </a:p>
            <a:p>
              <a:pPr algn="just">
                <a:spcBef>
                  <a:spcPts val="0"/>
                </a:spcBef>
                <a:spcAft>
                  <a:spcPts val="0"/>
                </a:spcAft>
              </a:pP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a:solidFill>
                  <a:schemeClr val="accent2"/>
                </a:solidFill>
                <a:latin typeface="Verdana" charset="0"/>
                <a:ea typeface="Verdana" charset="0"/>
                <a:cs typeface="Verdana" charset="0"/>
              </a:rPr>
              <a:t>Using Machine Learning to Analyze Cost of Living Trends With </a:t>
            </a:r>
          </a:p>
          <a:p>
            <a:pPr marL="17574" algn="ctr">
              <a:spcBef>
                <a:spcPts val="667"/>
              </a:spcBef>
            </a:pPr>
            <a:r>
              <a:rPr lang="en-US" sz="4800" b="1" dirty="0">
                <a:solidFill>
                  <a:schemeClr val="accent2"/>
                </a:solidFill>
                <a:latin typeface="Verdana" charset="0"/>
                <a:ea typeface="Verdana" charset="0"/>
                <a:cs typeface="Verdana" charset="0"/>
              </a:rPr>
              <a:t>Housing, and Income Data</a:t>
            </a: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600" dirty="0">
                <a:solidFill>
                  <a:srgbClr val="333399"/>
                </a:solidFill>
                <a:latin typeface="Arial Black" pitchFamily="-108" charset="0"/>
                <a:ea typeface="Arial Black" pitchFamily="-108" charset="0"/>
                <a:cs typeface="Arial Black" pitchFamily="-108" charset="0"/>
                <a:sym typeface="Arial Black" pitchFamily="-108" charset="0"/>
              </a:rPr>
              <a:t>Alejandro Naranjo</a:t>
            </a:r>
            <a:r>
              <a:rPr lang="en-US" sz="1600" baseline="30000" dirty="0">
                <a:solidFill>
                  <a:srgbClr val="333399"/>
                </a:solidFill>
                <a:latin typeface="Arial Black" pitchFamily="-108" charset="0"/>
                <a:ea typeface="Arial Black" pitchFamily="-108" charset="0"/>
                <a:cs typeface="Arial Black" pitchFamily="-108" charset="0"/>
                <a:sym typeface="Arial Black" pitchFamily="-108" charset="0"/>
              </a:rPr>
              <a:t> 1</a:t>
            </a:r>
            <a:r>
              <a:rPr lang="en-US" sz="1800" baseline="300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1800" u="sng" baseline="30000" dirty="0">
                <a:solidFill>
                  <a:srgbClr val="333399"/>
                </a:solidFill>
                <a:latin typeface="Arial Black" pitchFamily="-108" charset="0"/>
                <a:ea typeface="Arial Black" pitchFamily="-108" charset="0"/>
                <a:cs typeface="Arial Black" pitchFamily="-108" charset="0"/>
                <a:sym typeface="Arial Black" pitchFamily="-108" charset="0"/>
                <a:hlinkClick r:id="rId4"/>
              </a:rPr>
              <a:t>narana2@rpi.edu</a:t>
            </a:r>
            <a:r>
              <a:rPr lang="en-US" sz="1800" u="sng" baseline="300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1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16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rgbClr val="333399"/>
                </a:solidFill>
                <a:latin typeface="Arial Black" charset="0"/>
                <a:ea typeface="Arial Black" charset="0"/>
                <a:cs typeface="Arial Black" charset="0"/>
                <a:sym typeface="Arial Black" pitchFamily="-108" charset="0"/>
              </a:rPr>
              <a:t>                     1</a:t>
            </a:r>
            <a:r>
              <a:rPr lang="en-US" sz="2000" b="1" dirty="0">
                <a:solidFill>
                  <a:srgbClr val="333399"/>
                </a:solidFill>
                <a:latin typeface="Arial Black" charset="0"/>
                <a:ea typeface="Arial Black" charset="0"/>
                <a:cs typeface="Arial Black" charset="0"/>
                <a:sym typeface="Arial Black" pitchFamily="-108" charset="0"/>
              </a:rPr>
              <a:t>Rensselaer Polytechnic Institute, Troy, NY, United States, </a:t>
            </a:r>
          </a:p>
        </p:txBody>
      </p:sp>
      <p:pic>
        <p:nvPicPr>
          <p:cNvPr id="15374" name="Picture 48" descr="twlogo.png"/>
          <p:cNvPicPr>
            <a:picLocks noChangeAspect="1"/>
          </p:cNvPicPr>
          <p:nvPr/>
        </p:nvPicPr>
        <p:blipFill>
          <a:blip r:embed="rId5"/>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a:spLocks/>
          </p:cNvSpPr>
          <p:nvPr/>
        </p:nvSpPr>
        <p:spPr bwMode="auto">
          <a:xfrm>
            <a:off x="480349" y="38563905"/>
            <a:ext cx="14782800" cy="2782532"/>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Random Forest, </a:t>
            </a:r>
            <a:r>
              <a:rPr lang="en-US" sz="2300" dirty="0" err="1">
                <a:solidFill>
                  <a:schemeClr val="tx1"/>
                </a:solidFill>
                <a:latin typeface="Verdana" pitchFamily="-108" charset="0"/>
                <a:ea typeface="Verdana" pitchFamily="-108" charset="0"/>
                <a:cs typeface="Verdana" pitchFamily="-108" charset="0"/>
                <a:sym typeface="Verdana" pitchFamily="-108" charset="0"/>
              </a:rPr>
              <a:t>Kmeans</a:t>
            </a:r>
            <a:r>
              <a:rPr lang="en-US" sz="2300" dirty="0">
                <a:solidFill>
                  <a:schemeClr val="tx1"/>
                </a:solidFill>
                <a:latin typeface="Verdana" pitchFamily="-108" charset="0"/>
                <a:ea typeface="Verdana" pitchFamily="-108" charset="0"/>
                <a:cs typeface="Verdana" pitchFamily="-108" charset="0"/>
                <a:sym typeface="Verdana" pitchFamily="-108" charset="0"/>
              </a:rPr>
              <a:t>, Linear Regression– These are machine learning methods meant for large data analysis and creating a mathematical capable of making predictions.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R – A program to process data and perform 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Package (P) or Library (R): software package to be loaded to perform extra tasks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1"/>
                </a:solidFill>
                <a:latin typeface="Verdana" pitchFamily="-108" charset="0"/>
                <a:ea typeface="Verdana" pitchFamily="-108" charset="0"/>
                <a:cs typeface="Verdana" pitchFamily="-108" charset="0"/>
                <a:sym typeface="Verdana" pitchFamily="-108" charset="0"/>
              </a:rPr>
              <a:t>Df</a:t>
            </a:r>
            <a:r>
              <a:rPr lang="en-US" sz="2300" dirty="0">
                <a:solidFill>
                  <a:schemeClr val="tx1"/>
                </a:solidFill>
                <a:latin typeface="Verdana" pitchFamily="-108" charset="0"/>
                <a:ea typeface="Verdana" pitchFamily="-108" charset="0"/>
                <a:cs typeface="Verdana" pitchFamily="-108" charset="0"/>
                <a:sym typeface="Verdana" pitchFamily="-108" charset="0"/>
              </a:rPr>
              <a:t>,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Data manipulation structure in R &amp; python pandas</a:t>
            </a:r>
          </a:p>
        </p:txBody>
      </p:sp>
      <p:pic>
        <p:nvPicPr>
          <p:cNvPr id="18" name="Picture 17" descr="RPI_red_header.png"/>
          <p:cNvPicPr>
            <a:picLocks noChangeAspect="1"/>
          </p:cNvPicPr>
          <p:nvPr/>
        </p:nvPicPr>
        <p:blipFill>
          <a:blip r:embed="rId6"/>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3204872"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14101" y="20609809"/>
            <a:ext cx="10011073" cy="17947930"/>
            <a:chOff x="576544" y="12808368"/>
            <a:chExt cx="12252053" cy="14475483"/>
          </a:xfrm>
        </p:grpSpPr>
        <p:sp>
          <p:nvSpPr>
            <p:cNvPr id="83" name="Rectangle 82">
              <a:extLst>
                <a:ext uri="{FF2B5EF4-FFF2-40B4-BE49-F238E27FC236}">
                  <a16:creationId xmlns:a16="http://schemas.microsoft.com/office/drawing/2014/main" id="{A84BE991-8DD8-B149-83DD-30AFB7A8EFC2}"/>
                </a:ext>
              </a:extLst>
            </p:cNvPr>
            <p:cNvSpPr/>
            <p:nvPr/>
          </p:nvSpPr>
          <p:spPr>
            <a:xfrm>
              <a:off x="606508" y="13755316"/>
              <a:ext cx="12222089" cy="13528535"/>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For the three different data sets each one came from a public government entity. The first data set </a:t>
              </a:r>
              <a:r>
                <a:rPr lang="en-US" sz="3200" i="1" dirty="0">
                  <a:latin typeface="Arial" panose="020B0604020202020204" pitchFamily="34" charset="0"/>
                  <a:cs typeface="Arial" panose="020B0604020202020204" pitchFamily="34" charset="0"/>
                </a:rPr>
                <a:t>Income In the Past 12 Months 2015 – 2021</a:t>
              </a:r>
              <a:r>
                <a:rPr lang="en-US" sz="3200" dirty="0">
                  <a:latin typeface="Arial" panose="020B0604020202020204" pitchFamily="34" charset="0"/>
                  <a:cs typeface="Arial" panose="020B0604020202020204" pitchFamily="34" charset="0"/>
                </a:rPr>
                <a:t> is from the American Community Survey (ACS). The second data set comes from the ACS and it is the </a:t>
              </a:r>
              <a:r>
                <a:rPr lang="en-US" sz="3200" i="1" dirty="0">
                  <a:latin typeface="Arial" panose="020B0604020202020204" pitchFamily="34" charset="0"/>
                  <a:cs typeface="Arial" panose="020B0604020202020204" pitchFamily="34" charset="0"/>
                </a:rPr>
                <a:t>Selected Housing Characteristics </a:t>
              </a:r>
              <a:r>
                <a:rPr lang="en-US" sz="3200" dirty="0">
                  <a:latin typeface="Arial" panose="020B0604020202020204" pitchFamily="34" charset="0"/>
                  <a:cs typeface="Arial" panose="020B0604020202020204" pitchFamily="34" charset="0"/>
                </a:rPr>
                <a:t>2015 to 2021. The last data set is Cost of Living Database from the Federal Reserve Bank of Atlanta.</a:t>
              </a:r>
            </a:p>
            <a:p>
              <a:pPr algn="just">
                <a:spcBef>
                  <a:spcPts val="0"/>
                </a:spcBef>
                <a:spcAft>
                  <a:spcPts val="0"/>
                </a:spcAft>
              </a:pPr>
              <a:r>
                <a:rPr lang="en-US" sz="3200" b="1" i="1" u="sng" dirty="0">
                  <a:latin typeface="Arial" panose="020B0604020202020204" pitchFamily="34" charset="0"/>
                  <a:cs typeface="Arial" panose="020B0604020202020204" pitchFamily="34" charset="0"/>
                </a:rPr>
                <a:t>Housing Trends</a:t>
              </a: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r>
                <a:rPr lang="en-US" sz="2800" b="1" i="1" u="sng" dirty="0">
                  <a:latin typeface="Arial" panose="020B0604020202020204" pitchFamily="34" charset="0"/>
                  <a:cs typeface="Arial" panose="020B0604020202020204" pitchFamily="34" charset="0"/>
                </a:rPr>
                <a:t>Income Distribution</a:t>
              </a: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endParaRPr lang="en-US" sz="2800" b="1" i="1" u="sng" dirty="0">
                <a:latin typeface="Arial" panose="020B0604020202020204" pitchFamily="34" charset="0"/>
                <a:cs typeface="Arial" panose="020B0604020202020204" pitchFamily="34" charset="0"/>
              </a:endParaRPr>
            </a:p>
            <a:p>
              <a:pPr algn="just">
                <a:spcBef>
                  <a:spcPts val="0"/>
                </a:spcBef>
                <a:spcAft>
                  <a:spcPts val="0"/>
                </a:spcAft>
              </a:pPr>
              <a:r>
                <a:rPr lang="en-US" sz="2800" b="1" i="1" u="sng" dirty="0">
                  <a:latin typeface="Arial" panose="020B0604020202020204" pitchFamily="34" charset="0"/>
                  <a:cs typeface="Arial" panose="020B0604020202020204" pitchFamily="34" charset="0"/>
                </a:rPr>
                <a:t>Cost of Living Data</a:t>
              </a:r>
            </a:p>
            <a:p>
              <a:pPr algn="just">
                <a:spcBef>
                  <a:spcPts val="0"/>
                </a:spcBef>
                <a:spcAft>
                  <a:spcPts val="0"/>
                </a:spcAft>
              </a:pPr>
              <a:endParaRPr lang="en-US" sz="3200" b="1" i="1" u="sng"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6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8"/>
              <a:ext cx="12222089" cy="86000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Where The Data Came From</a:t>
              </a:r>
            </a:p>
          </p:txBody>
        </p:sp>
      </p:gr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10683904" y="3961026"/>
            <a:ext cx="19743164"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 Building </a:t>
            </a: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384564" y="38603237"/>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American community Survey -  </a:t>
            </a:r>
            <a:r>
              <a:rPr lang="en-US" sz="2000" b="1" dirty="0">
                <a:solidFill>
                  <a:schemeClr val="tx1"/>
                </a:solidFill>
                <a:latin typeface="Verdana" pitchFamily="-108" charset="0"/>
                <a:ea typeface="Verdana" pitchFamily="-108" charset="0"/>
                <a:cs typeface="Verdana" pitchFamily="-108" charset="0"/>
                <a:sym typeface="Verdana" pitchFamily="-108" charset="0"/>
                <a:hlinkClick r:id="rId7"/>
              </a:rPr>
              <a:t>https://www.census.gov/programs-surveys/acs</a:t>
            </a:r>
            <a:endParaRPr lang="en-US" sz="2000"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Income Data – </a:t>
            </a:r>
            <a:r>
              <a:rPr lang="en-US" sz="2000" b="1" dirty="0">
                <a:effectLst/>
                <a:latin typeface="+mj-lt"/>
                <a:ea typeface="Verdana" panose="020B0604030504040204" pitchFamily="34" charset="0"/>
              </a:rPr>
              <a:t>https://data.census.gov/table?q=Income&amp;g=0100000US$0400000&amp;tid=ACSST1Y2021.S1901</a:t>
            </a:r>
            <a:endParaRPr lang="en-US" sz="2000" b="1" dirty="0">
              <a:solidFill>
                <a:schemeClr val="tx1"/>
              </a:solidFill>
              <a:latin typeface="+mj-lt"/>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Housing Data - https://data.census.gov/table?q=Rent&amp;g=0100000US$0400000&amp;tid=ACSDP1Y2021.DP04</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Importance Library – R - https://cran.r-project.org/web/packages/randomForestExplainer/index.html</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GGPlot2 – R Package - https://ggplot2.tidyverse.org/</a:t>
            </a: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8"/>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9"/>
          <a:stretch>
            <a:fillRect/>
          </a:stretch>
        </p:blipFill>
        <p:spPr>
          <a:xfrm>
            <a:off x="26018343" y="814697"/>
            <a:ext cx="4249229" cy="1207167"/>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0"/>
          <a:stretch>
            <a:fillRect/>
          </a:stretch>
        </p:blipFill>
        <p:spPr>
          <a:xfrm>
            <a:off x="4849009" y="1730620"/>
            <a:ext cx="4249229" cy="2134316"/>
          </a:xfrm>
          <a:prstGeom prst="rect">
            <a:avLst/>
          </a:prstGeom>
        </p:spPr>
      </p:pic>
      <p:grpSp>
        <p:nvGrpSpPr>
          <p:cNvPr id="13" name="Group 12">
            <a:extLst>
              <a:ext uri="{FF2B5EF4-FFF2-40B4-BE49-F238E27FC236}">
                <a16:creationId xmlns:a16="http://schemas.microsoft.com/office/drawing/2014/main" id="{7EA592A2-1EC2-0526-7B50-E3C6EC91D6F8}"/>
              </a:ext>
            </a:extLst>
          </p:cNvPr>
          <p:cNvGrpSpPr/>
          <p:nvPr/>
        </p:nvGrpSpPr>
        <p:grpSpPr>
          <a:xfrm>
            <a:off x="655688" y="9976620"/>
            <a:ext cx="9642077" cy="10816600"/>
            <a:chOff x="262025" y="-4982595"/>
            <a:chExt cx="12274123" cy="17711564"/>
          </a:xfrm>
        </p:grpSpPr>
        <p:sp>
          <p:nvSpPr>
            <p:cNvPr id="20" name="Rectangle 19">
              <a:extLst>
                <a:ext uri="{FF2B5EF4-FFF2-40B4-BE49-F238E27FC236}">
                  <a16:creationId xmlns:a16="http://schemas.microsoft.com/office/drawing/2014/main" id="{6FED19CD-F920-775E-9452-C76985BAB201}"/>
                </a:ext>
              </a:extLst>
            </p:cNvPr>
            <p:cNvSpPr/>
            <p:nvPr/>
          </p:nvSpPr>
          <p:spPr>
            <a:xfrm>
              <a:off x="314059" y="-3549150"/>
              <a:ext cx="12222089" cy="16278119"/>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The goal of the poster is to presented findings about what we can successfully predict when it comes to using income, housing, and cost of living data. There are four different models that have been constructed:</a:t>
              </a:r>
            </a:p>
            <a:p>
              <a:pPr marL="514350"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Linear Regression Model</a:t>
              </a:r>
            </a:p>
            <a:p>
              <a:pPr marL="918313" lvl="1" indent="-514350" algn="just">
                <a:spcBef>
                  <a:spcPts val="0"/>
                </a:spcBef>
                <a:spcAft>
                  <a:spcPts val="0"/>
                </a:spcAft>
                <a:buFont typeface="Arial" panose="020B0604020202020204" pitchFamily="34" charset="0"/>
                <a:buChar char="•"/>
              </a:pPr>
              <a:r>
                <a:rPr lang="en-US" sz="3200" i="1" dirty="0">
                  <a:latin typeface="Arial" panose="020B0604020202020204" pitchFamily="34" charset="0"/>
                  <a:cs typeface="Arial" panose="020B0604020202020204" pitchFamily="34" charset="0"/>
                </a:rPr>
                <a:t>Average Rent Cost </a:t>
              </a:r>
              <a:r>
                <a:rPr lang="en-US" sz="3200" dirty="0">
                  <a:latin typeface="Arial" panose="020B0604020202020204" pitchFamily="34" charset="0"/>
                  <a:cs typeface="Arial" panose="020B0604020202020204" pitchFamily="34" charset="0"/>
                </a:rPr>
                <a:t>~ </a:t>
              </a:r>
              <a:r>
                <a:rPr lang="en-US" sz="3200" i="1" dirty="0">
                  <a:latin typeface="Arial" panose="020B0604020202020204" pitchFamily="34" charset="0"/>
                  <a:cs typeface="Arial" panose="020B0604020202020204" pitchFamily="34" charset="0"/>
                </a:rPr>
                <a:t>Estimate Number of Units</a:t>
              </a:r>
            </a:p>
            <a:p>
              <a:pPr marL="514350" indent="-514350" algn="just">
                <a:spcBef>
                  <a:spcPts val="0"/>
                </a:spcBef>
                <a:spcAft>
                  <a:spcPts val="0"/>
                </a:spcAft>
                <a:buFont typeface="Arial" panose="020B0604020202020204" pitchFamily="34" charset="0"/>
                <a:buChar char="•"/>
              </a:pPr>
              <a:r>
                <a:rPr lang="en-US" sz="3200" dirty="0" err="1">
                  <a:latin typeface="Arial" panose="020B0604020202020204" pitchFamily="34" charset="0"/>
                  <a:cs typeface="Arial" panose="020B0604020202020204" pitchFamily="34" charset="0"/>
                </a:rPr>
                <a:t>Kmeans</a:t>
              </a:r>
              <a:r>
                <a:rPr lang="en-US" sz="3200" dirty="0">
                  <a:latin typeface="Arial" panose="020B0604020202020204" pitchFamily="34" charset="0"/>
                  <a:cs typeface="Arial" panose="020B0604020202020204" pitchFamily="34" charset="0"/>
                </a:rPr>
                <a:t> Clustering </a:t>
              </a:r>
            </a:p>
            <a:p>
              <a:pPr marL="918313" lvl="1"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Clustering based on the different state data.</a:t>
              </a:r>
            </a:p>
            <a:p>
              <a:pPr marL="514350"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Random Forest Model</a:t>
              </a:r>
            </a:p>
            <a:p>
              <a:pPr marL="918313" lvl="1"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Predicting which state each data point is from.</a:t>
              </a:r>
            </a:p>
            <a:p>
              <a:pPr marL="514350"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Random Forest Model</a:t>
              </a:r>
            </a:p>
            <a:p>
              <a:pPr marL="918313" lvl="1" indent="-514350" algn="just">
                <a:spcBef>
                  <a:spcPts val="0"/>
                </a:spcBef>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Predicting </a:t>
              </a:r>
              <a:r>
                <a:rPr lang="en-US" sz="3200" i="1" dirty="0">
                  <a:latin typeface="Arial" panose="020B0604020202020204" pitchFamily="34" charset="0"/>
                  <a:cs typeface="Arial" panose="020B0604020202020204" pitchFamily="34" charset="0"/>
                </a:rPr>
                <a:t>Estimated Total Cost </a:t>
              </a:r>
              <a:r>
                <a:rPr lang="en-US" sz="3200" dirty="0">
                  <a:latin typeface="Arial" panose="020B0604020202020204" pitchFamily="34" charset="0"/>
                  <a:cs typeface="Arial" panose="020B0604020202020204" pitchFamily="34" charset="0"/>
                </a:rPr>
                <a:t>based off of County and Income. </a:t>
              </a:r>
            </a:p>
            <a:p>
              <a:pPr lvl="1" indent="0"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These four different models will be built to prove or disprove our hypothesis and to make future predictions about the cost of living. </a:t>
              </a:r>
            </a:p>
            <a:p>
              <a:pPr algn="just">
                <a:spcBef>
                  <a:spcPts val="0"/>
                </a:spcBef>
                <a:spcAft>
                  <a:spcPts val="0"/>
                </a:spcAft>
              </a:pP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43F0F886-C422-09E4-D8B6-154186B8B486}"/>
                </a:ext>
              </a:extLst>
            </p:cNvPr>
            <p:cNvSpPr>
              <a:spLocks/>
            </p:cNvSpPr>
            <p:nvPr/>
          </p:nvSpPr>
          <p:spPr bwMode="auto">
            <a:xfrm>
              <a:off x="262025" y="-4982595"/>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Area</a:t>
              </a:r>
            </a:p>
          </p:txBody>
        </p:sp>
      </p:grpSp>
      <p:pic>
        <p:nvPicPr>
          <p:cNvPr id="31" name="Picture 30" descr="Graphical user interface, application&#10;&#10;Description automatically generated">
            <a:extLst>
              <a:ext uri="{FF2B5EF4-FFF2-40B4-BE49-F238E27FC236}">
                <a16:creationId xmlns:a16="http://schemas.microsoft.com/office/drawing/2014/main" id="{2D30ABE8-DFAC-9825-8CF7-8DA3D17193D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7137" y="26219425"/>
            <a:ext cx="4324942" cy="2597491"/>
          </a:xfrm>
          <a:prstGeom prst="rect">
            <a:avLst/>
          </a:prstGeom>
        </p:spPr>
      </p:pic>
      <p:pic>
        <p:nvPicPr>
          <p:cNvPr id="32" name="Picture 31" descr="Chart&#10;&#10;Description automatically generated with medium confidence">
            <a:extLst>
              <a:ext uri="{FF2B5EF4-FFF2-40B4-BE49-F238E27FC236}">
                <a16:creationId xmlns:a16="http://schemas.microsoft.com/office/drawing/2014/main" id="{F152DC02-B8BA-009B-9981-34DB8287CA4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68649" y="26219425"/>
            <a:ext cx="4527624" cy="2719367"/>
          </a:xfrm>
          <a:prstGeom prst="rect">
            <a:avLst/>
          </a:prstGeom>
        </p:spPr>
      </p:pic>
      <p:pic>
        <p:nvPicPr>
          <p:cNvPr id="34" name="Picture 33" descr="Chart&#10;&#10;Description automatically generated">
            <a:extLst>
              <a:ext uri="{FF2B5EF4-FFF2-40B4-BE49-F238E27FC236}">
                <a16:creationId xmlns:a16="http://schemas.microsoft.com/office/drawing/2014/main" id="{1604DCD9-72A7-AD3C-4458-150EDE9BA8C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576094" y="28805764"/>
            <a:ext cx="4324942" cy="2597075"/>
          </a:xfrm>
          <a:prstGeom prst="rect">
            <a:avLst/>
          </a:prstGeom>
        </p:spPr>
      </p:pic>
      <p:pic>
        <p:nvPicPr>
          <p:cNvPr id="57" name="Picture 56" descr="Chart, scatter chart&#10;&#10;Description automatically generated">
            <a:extLst>
              <a:ext uri="{FF2B5EF4-FFF2-40B4-BE49-F238E27FC236}">
                <a16:creationId xmlns:a16="http://schemas.microsoft.com/office/drawing/2014/main" id="{83973FEB-E8CE-134E-0F93-F951143BF3B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5439" y="34912045"/>
            <a:ext cx="4552451" cy="2530487"/>
          </a:xfrm>
          <a:prstGeom prst="rect">
            <a:avLst/>
          </a:prstGeom>
        </p:spPr>
      </p:pic>
      <p:pic>
        <p:nvPicPr>
          <p:cNvPr id="59" name="Picture 58" descr="Chart&#10;&#10;Description automatically generated">
            <a:extLst>
              <a:ext uri="{FF2B5EF4-FFF2-40B4-BE49-F238E27FC236}">
                <a16:creationId xmlns:a16="http://schemas.microsoft.com/office/drawing/2014/main" id="{C42A4CDC-D0ED-8FD7-5E01-8CF5B9AFDF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54501" y="34945259"/>
            <a:ext cx="2856263" cy="3185383"/>
          </a:xfrm>
          <a:prstGeom prst="rect">
            <a:avLst/>
          </a:prstGeom>
        </p:spPr>
      </p:pic>
      <p:pic>
        <p:nvPicPr>
          <p:cNvPr id="60" name="Picture 59" descr="A picture containing graphical user interface&#10;&#10;Description automatically generated">
            <a:extLst>
              <a:ext uri="{FF2B5EF4-FFF2-40B4-BE49-F238E27FC236}">
                <a16:creationId xmlns:a16="http://schemas.microsoft.com/office/drawing/2014/main" id="{DCDADA6E-7D52-AF73-7295-00C579F1D7E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394307" y="36859892"/>
            <a:ext cx="4342874" cy="630170"/>
          </a:xfrm>
          <a:prstGeom prst="rect">
            <a:avLst/>
          </a:prstGeom>
        </p:spPr>
      </p:pic>
      <p:pic>
        <p:nvPicPr>
          <p:cNvPr id="63" name="Picture 62" descr="Chart&#10;&#10;Description automatically generated">
            <a:extLst>
              <a:ext uri="{FF2B5EF4-FFF2-40B4-BE49-F238E27FC236}">
                <a16:creationId xmlns:a16="http://schemas.microsoft.com/office/drawing/2014/main" id="{93D66EA5-0D0C-B867-998B-29740297B87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66986" y="31872930"/>
            <a:ext cx="3794600" cy="2374836"/>
          </a:xfrm>
          <a:prstGeom prst="rect">
            <a:avLst/>
          </a:prstGeom>
        </p:spPr>
      </p:pic>
      <p:pic>
        <p:nvPicPr>
          <p:cNvPr id="41" name="Picture 40" descr="Chart&#10;&#10;Description automatically generated">
            <a:extLst>
              <a:ext uri="{FF2B5EF4-FFF2-40B4-BE49-F238E27FC236}">
                <a16:creationId xmlns:a16="http://schemas.microsoft.com/office/drawing/2014/main" id="{8AD9574B-954C-B741-53C2-B48DAA1385B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947794" y="31893513"/>
            <a:ext cx="3944122" cy="2368389"/>
          </a:xfrm>
          <a:prstGeom prst="rect">
            <a:avLst/>
          </a:prstGeom>
        </p:spPr>
      </p:pic>
      <p:pic>
        <p:nvPicPr>
          <p:cNvPr id="62" name="Picture 61" descr="Chart&#10;&#10;Description automatically generated">
            <a:extLst>
              <a:ext uri="{FF2B5EF4-FFF2-40B4-BE49-F238E27FC236}">
                <a16:creationId xmlns:a16="http://schemas.microsoft.com/office/drawing/2014/main" id="{ECE52813-826E-C52F-F958-F2E06CD67C5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8327" y="31915071"/>
            <a:ext cx="3713181" cy="2323532"/>
          </a:xfrm>
          <a:prstGeom prst="rect">
            <a:avLst/>
          </a:prstGeom>
        </p:spPr>
      </p:pic>
      <p:sp>
        <p:nvSpPr>
          <p:cNvPr id="65" name="Rectangle 64">
            <a:extLst>
              <a:ext uri="{FF2B5EF4-FFF2-40B4-BE49-F238E27FC236}">
                <a16:creationId xmlns:a16="http://schemas.microsoft.com/office/drawing/2014/main" id="{318ED5A0-5A7D-4412-1B52-5C2FDC5086F7}"/>
              </a:ext>
            </a:extLst>
          </p:cNvPr>
          <p:cNvSpPr>
            <a:spLocks/>
          </p:cNvSpPr>
          <p:nvPr/>
        </p:nvSpPr>
        <p:spPr bwMode="auto">
          <a:xfrm>
            <a:off x="10660885" y="4932997"/>
            <a:ext cx="9597037" cy="816343"/>
          </a:xfrm>
          <a:prstGeom prst="rect">
            <a:avLst/>
          </a:prstGeom>
          <a:solidFill>
            <a:schemeClr val="bg1">
              <a:lumMod val="95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a:solidFill>
                  <a:schemeClr val="tx1"/>
                </a:solidFill>
                <a:latin typeface="Verdana" pitchFamily="-108" charset="0"/>
                <a:ea typeface="Verdana" pitchFamily="-108" charset="0"/>
                <a:cs typeface="Verdana" pitchFamily="-108" charset="0"/>
                <a:sym typeface="Verdana" pitchFamily="-108" charset="0"/>
              </a:rPr>
              <a:t>Linear Regression</a:t>
            </a:r>
          </a:p>
        </p:txBody>
      </p:sp>
      <p:sp>
        <p:nvSpPr>
          <p:cNvPr id="66" name="Rectangle 65">
            <a:extLst>
              <a:ext uri="{FF2B5EF4-FFF2-40B4-BE49-F238E27FC236}">
                <a16:creationId xmlns:a16="http://schemas.microsoft.com/office/drawing/2014/main" id="{99B56913-B009-9C96-1E66-0A59AF80D767}"/>
              </a:ext>
            </a:extLst>
          </p:cNvPr>
          <p:cNvSpPr>
            <a:spLocks/>
          </p:cNvSpPr>
          <p:nvPr/>
        </p:nvSpPr>
        <p:spPr bwMode="auto">
          <a:xfrm>
            <a:off x="22041106" y="4951094"/>
            <a:ext cx="8384628" cy="816343"/>
          </a:xfrm>
          <a:prstGeom prst="rect">
            <a:avLst/>
          </a:prstGeom>
          <a:solidFill>
            <a:schemeClr val="bg1">
              <a:lumMod val="95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err="1">
                <a:solidFill>
                  <a:schemeClr val="tx1"/>
                </a:solidFill>
                <a:latin typeface="Verdana" pitchFamily="-108" charset="0"/>
                <a:ea typeface="Verdana" pitchFamily="-108" charset="0"/>
                <a:cs typeface="Verdana" pitchFamily="-108" charset="0"/>
                <a:sym typeface="Verdana" pitchFamily="-108" charset="0"/>
              </a:rPr>
              <a:t>KMeans</a:t>
            </a:r>
            <a:endParaRPr lang="en-US" sz="3200" b="1" dirty="0">
              <a:solidFill>
                <a:schemeClr val="tx1"/>
              </a:solidFill>
              <a:latin typeface="Verdana" pitchFamily="-108" charset="0"/>
              <a:ea typeface="Verdana" pitchFamily="-108" charset="0"/>
              <a:cs typeface="Verdana" pitchFamily="-108" charset="0"/>
              <a:sym typeface="Verdana" pitchFamily="-108" charset="0"/>
            </a:endParaRPr>
          </a:p>
        </p:txBody>
      </p:sp>
      <p:pic>
        <p:nvPicPr>
          <p:cNvPr id="68" name="Picture 67">
            <a:extLst>
              <a:ext uri="{FF2B5EF4-FFF2-40B4-BE49-F238E27FC236}">
                <a16:creationId xmlns:a16="http://schemas.microsoft.com/office/drawing/2014/main" id="{D3AA35E3-7C4E-97EA-ED87-C51F680A920D}"/>
              </a:ext>
            </a:extLst>
          </p:cNvPr>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550949" y="5893830"/>
            <a:ext cx="4836636" cy="2678044"/>
          </a:xfrm>
          <a:prstGeom prst="rect">
            <a:avLst/>
          </a:prstGeom>
          <a:noFill/>
          <a:ln>
            <a:noFill/>
          </a:ln>
        </p:spPr>
      </p:pic>
      <p:pic>
        <p:nvPicPr>
          <p:cNvPr id="69" name="Picture 68">
            <a:extLst>
              <a:ext uri="{FF2B5EF4-FFF2-40B4-BE49-F238E27FC236}">
                <a16:creationId xmlns:a16="http://schemas.microsoft.com/office/drawing/2014/main" id="{DFF292B7-5C3E-607B-5C6E-D292E407EAC6}"/>
              </a:ext>
            </a:extLst>
          </p:cNvPr>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6637844" y="5983904"/>
            <a:ext cx="4468470" cy="2495726"/>
          </a:xfrm>
          <a:prstGeom prst="rect">
            <a:avLst/>
          </a:prstGeom>
          <a:noFill/>
          <a:ln>
            <a:noFill/>
          </a:ln>
        </p:spPr>
      </p:pic>
      <p:pic>
        <p:nvPicPr>
          <p:cNvPr id="72" name="Picture 71" descr="Chart, scatter chart&#10;&#10;Description automatically generated">
            <a:extLst>
              <a:ext uri="{FF2B5EF4-FFF2-40B4-BE49-F238E27FC236}">
                <a16:creationId xmlns:a16="http://schemas.microsoft.com/office/drawing/2014/main" id="{5C8200C2-B0B6-452C-CC58-0EC51958173F}"/>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5603369" y="9065898"/>
            <a:ext cx="6024295" cy="3332028"/>
          </a:xfrm>
          <a:prstGeom prst="rect">
            <a:avLst/>
          </a:prstGeom>
        </p:spPr>
      </p:pic>
      <p:pic>
        <p:nvPicPr>
          <p:cNvPr id="79" name="Picture 78">
            <a:extLst>
              <a:ext uri="{FF2B5EF4-FFF2-40B4-BE49-F238E27FC236}">
                <a16:creationId xmlns:a16="http://schemas.microsoft.com/office/drawing/2014/main" id="{75D26ADA-400C-438A-0385-3A8EC35B48D0}"/>
              </a:ext>
            </a:extLst>
          </p:cNvPr>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5426398" y="5915773"/>
            <a:ext cx="4999336" cy="3508025"/>
          </a:xfrm>
          <a:prstGeom prst="rect">
            <a:avLst/>
          </a:prstGeom>
          <a:noFill/>
          <a:ln>
            <a:noFill/>
          </a:ln>
        </p:spPr>
      </p:pic>
      <p:pic>
        <p:nvPicPr>
          <p:cNvPr id="97" name="Picture 96">
            <a:extLst>
              <a:ext uri="{FF2B5EF4-FFF2-40B4-BE49-F238E27FC236}">
                <a16:creationId xmlns:a16="http://schemas.microsoft.com/office/drawing/2014/main" id="{CD7A23E4-1306-D779-37B1-6C99B80DF50B}"/>
              </a:ext>
            </a:extLst>
          </p:cNvPr>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4722876" y="9516647"/>
            <a:ext cx="5800888" cy="3011803"/>
          </a:xfrm>
          <a:prstGeom prst="rect">
            <a:avLst/>
          </a:prstGeom>
          <a:noFill/>
          <a:ln>
            <a:noFill/>
          </a:ln>
        </p:spPr>
      </p:pic>
      <p:cxnSp>
        <p:nvCxnSpPr>
          <p:cNvPr id="99" name="Straight Arrow Connector 98">
            <a:extLst>
              <a:ext uri="{FF2B5EF4-FFF2-40B4-BE49-F238E27FC236}">
                <a16:creationId xmlns:a16="http://schemas.microsoft.com/office/drawing/2014/main" id="{DBE58B0D-12CF-E824-0A0C-4F756BA31ABC}"/>
              </a:ext>
            </a:extLst>
          </p:cNvPr>
          <p:cNvCxnSpPr>
            <a:cxnSpLocks/>
            <a:stCxn id="68" idx="3"/>
            <a:endCxn id="69" idx="1"/>
          </p:cNvCxnSpPr>
          <p:nvPr/>
        </p:nvCxnSpPr>
        <p:spPr bwMode="auto">
          <a:xfrm flipV="1">
            <a:off x="15387585" y="7231767"/>
            <a:ext cx="1250259" cy="1085"/>
          </a:xfrm>
          <a:prstGeom prst="straightConnector1">
            <a:avLst/>
          </a:prstGeom>
          <a:solidFill>
            <a:srgbClr val="BBE0E3"/>
          </a:solidFill>
          <a:ln w="12700" cap="flat" cmpd="sng" algn="ctr">
            <a:solidFill>
              <a:srgbClr val="000000"/>
            </a:solidFill>
            <a:prstDash val="solid"/>
            <a:round/>
            <a:headEnd type="none" w="med" len="med"/>
            <a:tailEnd type="triangle"/>
          </a:ln>
          <a:effectLst/>
        </p:spPr>
      </p:cxnSp>
      <p:sp>
        <p:nvSpPr>
          <p:cNvPr id="102" name="TextBox 101">
            <a:extLst>
              <a:ext uri="{FF2B5EF4-FFF2-40B4-BE49-F238E27FC236}">
                <a16:creationId xmlns:a16="http://schemas.microsoft.com/office/drawing/2014/main" id="{47F0E6EC-48B7-457F-C8AF-D3DD6A24CAAA}"/>
              </a:ext>
            </a:extLst>
          </p:cNvPr>
          <p:cNvSpPr txBox="1"/>
          <p:nvPr/>
        </p:nvSpPr>
        <p:spPr>
          <a:xfrm>
            <a:off x="15384564" y="6632013"/>
            <a:ext cx="1115527" cy="1477328"/>
          </a:xfrm>
          <a:prstGeom prst="rect">
            <a:avLst/>
          </a:prstGeom>
          <a:noFill/>
        </p:spPr>
        <p:txBody>
          <a:bodyPr wrap="square" rtlCol="0">
            <a:spAutoFit/>
          </a:bodyPr>
          <a:lstStyle/>
          <a:p>
            <a:r>
              <a:rPr lang="en-US" sz="1800" dirty="0"/>
              <a:t>Applying IQR Fence For Outlier detection</a:t>
            </a:r>
          </a:p>
        </p:txBody>
      </p:sp>
      <p:sp>
        <p:nvSpPr>
          <p:cNvPr id="105" name="TextBox 104">
            <a:extLst>
              <a:ext uri="{FF2B5EF4-FFF2-40B4-BE49-F238E27FC236}">
                <a16:creationId xmlns:a16="http://schemas.microsoft.com/office/drawing/2014/main" id="{E7FD7DB7-53F2-E9C1-5220-5F874C2F8C32}"/>
              </a:ext>
            </a:extLst>
          </p:cNvPr>
          <p:cNvSpPr txBox="1"/>
          <p:nvPr/>
        </p:nvSpPr>
        <p:spPr>
          <a:xfrm>
            <a:off x="11681195" y="8561946"/>
            <a:ext cx="2698114" cy="443198"/>
          </a:xfrm>
          <a:prstGeom prst="rect">
            <a:avLst/>
          </a:prstGeom>
          <a:noFill/>
        </p:spPr>
        <p:txBody>
          <a:bodyPr wrap="square" rtlCol="0">
            <a:spAutoFit/>
          </a:bodyPr>
          <a:lstStyle/>
          <a:p>
            <a:r>
              <a:rPr lang="en-US" dirty="0"/>
              <a:t>Results: R^2 = 0.128</a:t>
            </a:r>
          </a:p>
        </p:txBody>
      </p:sp>
      <p:sp>
        <p:nvSpPr>
          <p:cNvPr id="107" name="TextBox 106">
            <a:extLst>
              <a:ext uri="{FF2B5EF4-FFF2-40B4-BE49-F238E27FC236}">
                <a16:creationId xmlns:a16="http://schemas.microsoft.com/office/drawing/2014/main" id="{C0319F52-DF38-FC6C-6CD1-C0F8871EA235}"/>
              </a:ext>
            </a:extLst>
          </p:cNvPr>
          <p:cNvSpPr txBox="1"/>
          <p:nvPr/>
        </p:nvSpPr>
        <p:spPr>
          <a:xfrm>
            <a:off x="17287770" y="8604397"/>
            <a:ext cx="2698114" cy="443198"/>
          </a:xfrm>
          <a:prstGeom prst="rect">
            <a:avLst/>
          </a:prstGeom>
          <a:noFill/>
        </p:spPr>
        <p:txBody>
          <a:bodyPr wrap="square" rtlCol="0">
            <a:spAutoFit/>
          </a:bodyPr>
          <a:lstStyle/>
          <a:p>
            <a:r>
              <a:rPr lang="en-US" dirty="0"/>
              <a:t>Results: R^2 = 0.28</a:t>
            </a:r>
          </a:p>
        </p:txBody>
      </p:sp>
      <p:pic>
        <p:nvPicPr>
          <p:cNvPr id="71" name="Picture 70" descr="Chart, scatter chart&#10;&#10;Description automatically generated">
            <a:extLst>
              <a:ext uri="{FF2B5EF4-FFF2-40B4-BE49-F238E27FC236}">
                <a16:creationId xmlns:a16="http://schemas.microsoft.com/office/drawing/2014/main" id="{55B47848-529A-8D05-2E9D-6A91A707B8E8}"/>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0597424" y="12831740"/>
            <a:ext cx="5097032" cy="3061830"/>
          </a:xfrm>
          <a:prstGeom prst="rect">
            <a:avLst/>
          </a:prstGeom>
        </p:spPr>
      </p:pic>
      <p:pic>
        <p:nvPicPr>
          <p:cNvPr id="73" name="Picture 72" descr="Chart, scatter chart&#10;&#10;Description automatically generated">
            <a:extLst>
              <a:ext uri="{FF2B5EF4-FFF2-40B4-BE49-F238E27FC236}">
                <a16:creationId xmlns:a16="http://schemas.microsoft.com/office/drawing/2014/main" id="{7A2F1DB2-C62C-9156-C81A-D0131EBA9D95}"/>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0499015" y="9123337"/>
            <a:ext cx="5012464" cy="3010547"/>
          </a:xfrm>
          <a:prstGeom prst="rect">
            <a:avLst/>
          </a:prstGeom>
        </p:spPr>
      </p:pic>
      <p:sp>
        <p:nvSpPr>
          <p:cNvPr id="108" name="TextBox 107">
            <a:extLst>
              <a:ext uri="{FF2B5EF4-FFF2-40B4-BE49-F238E27FC236}">
                <a16:creationId xmlns:a16="http://schemas.microsoft.com/office/drawing/2014/main" id="{3A97954A-A0ED-0795-6E56-1ED45779BBC8}"/>
              </a:ext>
            </a:extLst>
          </p:cNvPr>
          <p:cNvSpPr txBox="1"/>
          <p:nvPr/>
        </p:nvSpPr>
        <p:spPr>
          <a:xfrm>
            <a:off x="11286280" y="12290814"/>
            <a:ext cx="9493184" cy="443198"/>
          </a:xfrm>
          <a:prstGeom prst="rect">
            <a:avLst/>
          </a:prstGeom>
          <a:noFill/>
        </p:spPr>
        <p:txBody>
          <a:bodyPr wrap="square" rtlCol="0">
            <a:spAutoFit/>
          </a:bodyPr>
          <a:lstStyle/>
          <a:p>
            <a:r>
              <a:rPr lang="en-US" dirty="0"/>
              <a:t>Results: R^2 = 0.425					  R^2 = 0.191</a:t>
            </a:r>
          </a:p>
        </p:txBody>
      </p:sp>
      <p:sp>
        <p:nvSpPr>
          <p:cNvPr id="111" name="TextBox 110">
            <a:extLst>
              <a:ext uri="{FF2B5EF4-FFF2-40B4-BE49-F238E27FC236}">
                <a16:creationId xmlns:a16="http://schemas.microsoft.com/office/drawing/2014/main" id="{C4CF894C-C57A-2ED2-B948-B58F60726045}"/>
              </a:ext>
            </a:extLst>
          </p:cNvPr>
          <p:cNvSpPr txBox="1"/>
          <p:nvPr/>
        </p:nvSpPr>
        <p:spPr>
          <a:xfrm>
            <a:off x="12494097" y="15972943"/>
            <a:ext cx="1668332" cy="443198"/>
          </a:xfrm>
          <a:prstGeom prst="rect">
            <a:avLst/>
          </a:prstGeom>
          <a:noFill/>
        </p:spPr>
        <p:txBody>
          <a:bodyPr wrap="square" rtlCol="0">
            <a:spAutoFit/>
          </a:bodyPr>
          <a:lstStyle/>
          <a:p>
            <a:r>
              <a:rPr lang="en-US" dirty="0"/>
              <a:t>R^2 = 0.243</a:t>
            </a:r>
          </a:p>
        </p:txBody>
      </p:sp>
      <p:sp>
        <p:nvSpPr>
          <p:cNvPr id="112" name="Rectangle 111">
            <a:extLst>
              <a:ext uri="{FF2B5EF4-FFF2-40B4-BE49-F238E27FC236}">
                <a16:creationId xmlns:a16="http://schemas.microsoft.com/office/drawing/2014/main" id="{FA8BC663-E615-8BFF-CC2D-A2AA97CC0FD0}"/>
              </a:ext>
            </a:extLst>
          </p:cNvPr>
          <p:cNvSpPr>
            <a:spLocks/>
          </p:cNvSpPr>
          <p:nvPr/>
        </p:nvSpPr>
        <p:spPr bwMode="auto">
          <a:xfrm>
            <a:off x="10924270" y="17002409"/>
            <a:ext cx="9597037" cy="816343"/>
          </a:xfrm>
          <a:prstGeom prst="rect">
            <a:avLst/>
          </a:prstGeom>
          <a:solidFill>
            <a:schemeClr val="bg1">
              <a:lumMod val="95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a:solidFill>
                  <a:schemeClr val="tx1"/>
                </a:solidFill>
                <a:latin typeface="Verdana" pitchFamily="-108" charset="0"/>
                <a:ea typeface="Verdana" pitchFamily="-108" charset="0"/>
                <a:cs typeface="Verdana" pitchFamily="-108" charset="0"/>
                <a:sym typeface="Verdana" pitchFamily="-108" charset="0"/>
              </a:rPr>
              <a:t>Random Forest</a:t>
            </a:r>
          </a:p>
        </p:txBody>
      </p:sp>
      <p:sp>
        <p:nvSpPr>
          <p:cNvPr id="113" name="Rectangle 112">
            <a:extLst>
              <a:ext uri="{FF2B5EF4-FFF2-40B4-BE49-F238E27FC236}">
                <a16:creationId xmlns:a16="http://schemas.microsoft.com/office/drawing/2014/main" id="{41B38695-13B3-9ADF-2A7C-62D9C0F30DEA}"/>
              </a:ext>
            </a:extLst>
          </p:cNvPr>
          <p:cNvSpPr>
            <a:spLocks/>
          </p:cNvSpPr>
          <p:nvPr/>
        </p:nvSpPr>
        <p:spPr bwMode="auto">
          <a:xfrm>
            <a:off x="22139136" y="17002409"/>
            <a:ext cx="8384628" cy="816343"/>
          </a:xfrm>
          <a:prstGeom prst="rect">
            <a:avLst/>
          </a:prstGeom>
          <a:solidFill>
            <a:schemeClr val="bg1">
              <a:lumMod val="95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a:solidFill>
                  <a:schemeClr val="tx1"/>
                </a:solidFill>
                <a:latin typeface="Verdana" pitchFamily="-108" charset="0"/>
                <a:ea typeface="Verdana" pitchFamily="-108" charset="0"/>
                <a:cs typeface="Verdana" pitchFamily="-108" charset="0"/>
                <a:sym typeface="Verdana" pitchFamily="-108" charset="0"/>
              </a:rPr>
              <a:t>Random Forest </a:t>
            </a:r>
          </a:p>
        </p:txBody>
      </p:sp>
      <p:pic>
        <p:nvPicPr>
          <p:cNvPr id="116" name="Picture 115">
            <a:extLst>
              <a:ext uri="{FF2B5EF4-FFF2-40B4-BE49-F238E27FC236}">
                <a16:creationId xmlns:a16="http://schemas.microsoft.com/office/drawing/2014/main" id="{43A10FB6-51EC-162D-4D4A-CE1B98C1FFD4}"/>
              </a:ext>
            </a:extLst>
          </p:cNvPr>
          <p:cNvPicPr>
            <a:picLocks noChangeAspect="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0964252" y="19259034"/>
            <a:ext cx="6475211" cy="3008336"/>
          </a:xfrm>
          <a:prstGeom prst="rect">
            <a:avLst/>
          </a:prstGeom>
          <a:noFill/>
          <a:ln>
            <a:noFill/>
          </a:ln>
        </p:spPr>
      </p:pic>
      <p:pic>
        <p:nvPicPr>
          <p:cNvPr id="118" name="Picture 117">
            <a:extLst>
              <a:ext uri="{FF2B5EF4-FFF2-40B4-BE49-F238E27FC236}">
                <a16:creationId xmlns:a16="http://schemas.microsoft.com/office/drawing/2014/main" id="{0AC0857C-A6C2-2798-18F6-36DF5F476DE9}"/>
              </a:ext>
            </a:extLst>
          </p:cNvPr>
          <p:cNvPicPr>
            <a:picLocks noChangeAspect="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0926454" y="22613952"/>
            <a:ext cx="5106418" cy="3770082"/>
          </a:xfrm>
          <a:prstGeom prst="rect">
            <a:avLst/>
          </a:prstGeom>
          <a:noFill/>
          <a:ln>
            <a:noFill/>
          </a:ln>
        </p:spPr>
      </p:pic>
      <p:pic>
        <p:nvPicPr>
          <p:cNvPr id="119" name="Picture 118">
            <a:extLst>
              <a:ext uri="{FF2B5EF4-FFF2-40B4-BE49-F238E27FC236}">
                <a16:creationId xmlns:a16="http://schemas.microsoft.com/office/drawing/2014/main" id="{8CA6FC27-ED28-31DB-8A73-A014C79BA33C}"/>
              </a:ext>
            </a:extLst>
          </p:cNvPr>
          <p:cNvPicPr>
            <a:picLocks noChangeAspect="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6334152" y="22617096"/>
            <a:ext cx="5368395" cy="3608701"/>
          </a:xfrm>
          <a:prstGeom prst="rect">
            <a:avLst/>
          </a:prstGeom>
          <a:noFill/>
          <a:ln>
            <a:noFill/>
          </a:ln>
        </p:spPr>
      </p:pic>
      <p:sp>
        <p:nvSpPr>
          <p:cNvPr id="120" name="TextBox 119">
            <a:extLst>
              <a:ext uri="{FF2B5EF4-FFF2-40B4-BE49-F238E27FC236}">
                <a16:creationId xmlns:a16="http://schemas.microsoft.com/office/drawing/2014/main" id="{F09B0F58-02A3-A87A-2897-506590BC0590}"/>
              </a:ext>
            </a:extLst>
          </p:cNvPr>
          <p:cNvSpPr txBox="1"/>
          <p:nvPr/>
        </p:nvSpPr>
        <p:spPr>
          <a:xfrm>
            <a:off x="11007278" y="17944162"/>
            <a:ext cx="9597037" cy="1384995"/>
          </a:xfrm>
          <a:prstGeom prst="rect">
            <a:avLst/>
          </a:prstGeom>
          <a:noFill/>
        </p:spPr>
        <p:txBody>
          <a:bodyPr wrap="square" rtlCol="0">
            <a:spAutoFit/>
          </a:bodyPr>
          <a:lstStyle/>
          <a:p>
            <a:r>
              <a:rPr lang="en-US" sz="2800" dirty="0"/>
              <a:t>This one is special because we generated data points based off of the income distribution per county. Each entry is assigned a random income based on the income bracket.</a:t>
            </a:r>
          </a:p>
        </p:txBody>
      </p:sp>
      <p:sp>
        <p:nvSpPr>
          <p:cNvPr id="122" name="TextBox 121">
            <a:extLst>
              <a:ext uri="{FF2B5EF4-FFF2-40B4-BE49-F238E27FC236}">
                <a16:creationId xmlns:a16="http://schemas.microsoft.com/office/drawing/2014/main" id="{97385F39-050A-819B-A80E-0E8938B38147}"/>
              </a:ext>
            </a:extLst>
          </p:cNvPr>
          <p:cNvSpPr txBox="1"/>
          <p:nvPr/>
        </p:nvSpPr>
        <p:spPr>
          <a:xfrm>
            <a:off x="17439463" y="19781837"/>
            <a:ext cx="3851160" cy="2246769"/>
          </a:xfrm>
          <a:prstGeom prst="rect">
            <a:avLst/>
          </a:prstGeom>
          <a:noFill/>
        </p:spPr>
        <p:txBody>
          <a:bodyPr wrap="square" rtlCol="0">
            <a:spAutoFit/>
          </a:bodyPr>
          <a:lstStyle/>
          <a:p>
            <a:r>
              <a:rPr lang="en-US" sz="2800" dirty="0"/>
              <a:t>Since we generated the data, we need to relook at the distribution. We’re looking at the ratio of  the (Total Cost / Income)</a:t>
            </a:r>
          </a:p>
        </p:txBody>
      </p:sp>
      <p:graphicFrame>
        <p:nvGraphicFramePr>
          <p:cNvPr id="124" name="Table 124">
            <a:extLst>
              <a:ext uri="{FF2B5EF4-FFF2-40B4-BE49-F238E27FC236}">
                <a16:creationId xmlns:a16="http://schemas.microsoft.com/office/drawing/2014/main" id="{C5B0A34A-1923-675E-3868-EDE2D4B27617}"/>
              </a:ext>
            </a:extLst>
          </p:cNvPr>
          <p:cNvGraphicFramePr>
            <a:graphicFrameLocks noGrp="1"/>
          </p:cNvGraphicFramePr>
          <p:nvPr>
            <p:extLst>
              <p:ext uri="{D42A27DB-BD31-4B8C-83A1-F6EECF244321}">
                <p14:modId xmlns:p14="http://schemas.microsoft.com/office/powerpoint/2010/main" val="3661081648"/>
              </p:ext>
            </p:extLst>
          </p:nvPr>
        </p:nvGraphicFramePr>
        <p:xfrm>
          <a:off x="11067049" y="26679546"/>
          <a:ext cx="10560615" cy="2712720"/>
        </p:xfrm>
        <a:graphic>
          <a:graphicData uri="http://schemas.openxmlformats.org/drawingml/2006/table">
            <a:tbl>
              <a:tblPr firstRow="1" bandRow="1">
                <a:tableStyleId>{5C22544A-7EE6-4342-B048-85BDC9FD1C3A}</a:tableStyleId>
              </a:tblPr>
              <a:tblGrid>
                <a:gridCol w="3520205">
                  <a:extLst>
                    <a:ext uri="{9D8B030D-6E8A-4147-A177-3AD203B41FA5}">
                      <a16:colId xmlns:a16="http://schemas.microsoft.com/office/drawing/2014/main" val="376834967"/>
                    </a:ext>
                  </a:extLst>
                </a:gridCol>
                <a:gridCol w="3520205">
                  <a:extLst>
                    <a:ext uri="{9D8B030D-6E8A-4147-A177-3AD203B41FA5}">
                      <a16:colId xmlns:a16="http://schemas.microsoft.com/office/drawing/2014/main" val="1722290032"/>
                    </a:ext>
                  </a:extLst>
                </a:gridCol>
                <a:gridCol w="3520205">
                  <a:extLst>
                    <a:ext uri="{9D8B030D-6E8A-4147-A177-3AD203B41FA5}">
                      <a16:colId xmlns:a16="http://schemas.microsoft.com/office/drawing/2014/main" val="3265189589"/>
                    </a:ext>
                  </a:extLst>
                </a:gridCol>
              </a:tblGrid>
              <a:tr h="508405">
                <a:tc gridSpan="3">
                  <a:txBody>
                    <a:bodyPr/>
                    <a:lstStyle/>
                    <a:p>
                      <a:pPr algn="ctr"/>
                      <a:r>
                        <a:rPr lang="en-US" sz="2800" dirty="0">
                          <a:solidFill>
                            <a:schemeClr val="tx1"/>
                          </a:solidFill>
                        </a:rPr>
                        <a:t>Results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11728569"/>
                  </a:ext>
                </a:extLst>
              </a:tr>
              <a:tr h="448593">
                <a:tc>
                  <a:txBody>
                    <a:bodyPr/>
                    <a:lstStyle/>
                    <a:p>
                      <a:pPr algn="ctr"/>
                      <a:r>
                        <a:rPr lang="en-US" sz="2400" dirty="0"/>
                        <a:t>California</a:t>
                      </a:r>
                    </a:p>
                  </a:txBody>
                  <a:tcPr/>
                </a:tc>
                <a:tc>
                  <a:txBody>
                    <a:bodyPr/>
                    <a:lstStyle/>
                    <a:p>
                      <a:pPr algn="ctr"/>
                      <a:r>
                        <a:rPr lang="en-US" sz="2400" dirty="0"/>
                        <a:t>New York</a:t>
                      </a:r>
                    </a:p>
                  </a:txBody>
                  <a:tcPr/>
                </a:tc>
                <a:tc>
                  <a:txBody>
                    <a:bodyPr/>
                    <a:lstStyle/>
                    <a:p>
                      <a:pPr algn="ctr"/>
                      <a:r>
                        <a:rPr lang="en-US" sz="2400" dirty="0"/>
                        <a:t>Washington</a:t>
                      </a:r>
                    </a:p>
                  </a:txBody>
                  <a:tcPr/>
                </a:tc>
                <a:extLst>
                  <a:ext uri="{0D108BD9-81ED-4DB2-BD59-A6C34878D82A}">
                    <a16:rowId xmlns:a16="http://schemas.microsoft.com/office/drawing/2014/main" val="1050151361"/>
                  </a:ext>
                </a:extLst>
              </a:tr>
              <a:tr h="448593">
                <a:tc>
                  <a:txBody>
                    <a:bodyPr/>
                    <a:lstStyle/>
                    <a:p>
                      <a:pPr algn="ctr"/>
                      <a:r>
                        <a:rPr lang="en-US" sz="2400" dirty="0"/>
                        <a:t>Number of trees: 5506245                    </a:t>
                      </a:r>
                    </a:p>
                  </a:txBody>
                  <a:tcPr/>
                </a:tc>
                <a:tc>
                  <a:txBody>
                    <a:bodyPr/>
                    <a:lstStyle/>
                    <a:p>
                      <a:pPr algn="ctr"/>
                      <a:r>
                        <a:rPr lang="en-US" sz="2400" dirty="0"/>
                        <a:t>Number of trees: 50 </a:t>
                      </a:r>
                    </a:p>
                  </a:txBody>
                  <a:tcPr/>
                </a:tc>
                <a:tc>
                  <a:txBody>
                    <a:bodyPr/>
                    <a:lstStyle/>
                    <a:p>
                      <a:pPr algn="ctr"/>
                      <a:r>
                        <a:rPr lang="en-US" sz="2400" dirty="0"/>
                        <a:t>Number of Trees: 50</a:t>
                      </a:r>
                    </a:p>
                  </a:txBody>
                  <a:tcPr/>
                </a:tc>
                <a:extLst>
                  <a:ext uri="{0D108BD9-81ED-4DB2-BD59-A6C34878D82A}">
                    <a16:rowId xmlns:a16="http://schemas.microsoft.com/office/drawing/2014/main" val="769812530"/>
                  </a:ext>
                </a:extLst>
              </a:tr>
              <a:tr h="807467">
                <a:tc>
                  <a:txBody>
                    <a:bodyPr/>
                    <a:lstStyle/>
                    <a:p>
                      <a:pPr algn="ctr"/>
                      <a:r>
                        <a:rPr lang="en-US" sz="2400" dirty="0"/>
                        <a:t>Mean of Squared Residuals: 5506245</a:t>
                      </a:r>
                    </a:p>
                  </a:txBody>
                  <a:tcPr/>
                </a:tc>
                <a:tc>
                  <a:txBody>
                    <a:bodyPr/>
                    <a:lstStyle/>
                    <a:p>
                      <a:pPr algn="ctr"/>
                      <a:r>
                        <a:rPr lang="en-US" sz="2400" dirty="0"/>
                        <a:t>Mean of Squared Residuals: 2791977</a:t>
                      </a:r>
                    </a:p>
                  </a:txBody>
                  <a:tcPr/>
                </a:tc>
                <a:tc>
                  <a:txBody>
                    <a:bodyPr/>
                    <a:lstStyle/>
                    <a:p>
                      <a:pPr algn="ctr"/>
                      <a:r>
                        <a:rPr lang="en-US" sz="2400" dirty="0"/>
                        <a:t>Mean Squared Residuals: 2336829</a:t>
                      </a:r>
                    </a:p>
                  </a:txBody>
                  <a:tcPr/>
                </a:tc>
                <a:extLst>
                  <a:ext uri="{0D108BD9-81ED-4DB2-BD59-A6C34878D82A}">
                    <a16:rowId xmlns:a16="http://schemas.microsoft.com/office/drawing/2014/main" val="2897117452"/>
                  </a:ext>
                </a:extLst>
              </a:tr>
              <a:tr h="448593">
                <a:tc>
                  <a:txBody>
                    <a:bodyPr/>
                    <a:lstStyle/>
                    <a:p>
                      <a:pPr algn="ctr"/>
                      <a:r>
                        <a:rPr lang="en-US" sz="2400" dirty="0"/>
                        <a:t>% Var Explained: 93.78</a:t>
                      </a:r>
                    </a:p>
                  </a:txBody>
                  <a:tcPr/>
                </a:tc>
                <a:tc>
                  <a:txBody>
                    <a:bodyPr/>
                    <a:lstStyle/>
                    <a:p>
                      <a:pPr algn="ctr"/>
                      <a:r>
                        <a:rPr lang="en-US" sz="2400" dirty="0"/>
                        <a:t>% Var Explained: 88.93</a:t>
                      </a:r>
                    </a:p>
                  </a:txBody>
                  <a:tcPr/>
                </a:tc>
                <a:tc>
                  <a:txBody>
                    <a:bodyPr/>
                    <a:lstStyle/>
                    <a:p>
                      <a:pPr algn="ctr"/>
                      <a:r>
                        <a:rPr lang="en-US" sz="2400" dirty="0"/>
                        <a:t>% Var Explained: 81.37</a:t>
                      </a:r>
                    </a:p>
                  </a:txBody>
                  <a:tcPr/>
                </a:tc>
                <a:extLst>
                  <a:ext uri="{0D108BD9-81ED-4DB2-BD59-A6C34878D82A}">
                    <a16:rowId xmlns:a16="http://schemas.microsoft.com/office/drawing/2014/main" val="1570119473"/>
                  </a:ext>
                </a:extLst>
              </a:tr>
            </a:tbl>
          </a:graphicData>
        </a:graphic>
      </p:graphicFrame>
      <p:graphicFrame>
        <p:nvGraphicFramePr>
          <p:cNvPr id="125" name="Table 124">
            <a:extLst>
              <a:ext uri="{FF2B5EF4-FFF2-40B4-BE49-F238E27FC236}">
                <a16:creationId xmlns:a16="http://schemas.microsoft.com/office/drawing/2014/main" id="{13B65442-9D38-5A80-CE65-1D4AF3847A22}"/>
              </a:ext>
            </a:extLst>
          </p:cNvPr>
          <p:cNvGraphicFramePr>
            <a:graphicFrameLocks noGrp="1"/>
          </p:cNvGraphicFramePr>
          <p:nvPr>
            <p:extLst>
              <p:ext uri="{D42A27DB-BD31-4B8C-83A1-F6EECF244321}">
                <p14:modId xmlns:p14="http://schemas.microsoft.com/office/powerpoint/2010/main" val="4126702000"/>
              </p:ext>
            </p:extLst>
          </p:nvPr>
        </p:nvGraphicFramePr>
        <p:xfrm>
          <a:off x="22346267" y="12784472"/>
          <a:ext cx="8007856" cy="3716643"/>
        </p:xfrm>
        <a:graphic>
          <a:graphicData uri="http://schemas.openxmlformats.org/drawingml/2006/table">
            <a:tbl>
              <a:tblPr firstRow="1" bandRow="1">
                <a:tableStyleId>{5C22544A-7EE6-4342-B048-85BDC9FD1C3A}</a:tableStyleId>
              </a:tblPr>
              <a:tblGrid>
                <a:gridCol w="2001964">
                  <a:extLst>
                    <a:ext uri="{9D8B030D-6E8A-4147-A177-3AD203B41FA5}">
                      <a16:colId xmlns:a16="http://schemas.microsoft.com/office/drawing/2014/main" val="1619268456"/>
                    </a:ext>
                  </a:extLst>
                </a:gridCol>
                <a:gridCol w="2001964">
                  <a:extLst>
                    <a:ext uri="{9D8B030D-6E8A-4147-A177-3AD203B41FA5}">
                      <a16:colId xmlns:a16="http://schemas.microsoft.com/office/drawing/2014/main" val="376834967"/>
                    </a:ext>
                  </a:extLst>
                </a:gridCol>
                <a:gridCol w="2001964">
                  <a:extLst>
                    <a:ext uri="{9D8B030D-6E8A-4147-A177-3AD203B41FA5}">
                      <a16:colId xmlns:a16="http://schemas.microsoft.com/office/drawing/2014/main" val="1722290032"/>
                    </a:ext>
                  </a:extLst>
                </a:gridCol>
                <a:gridCol w="2001964">
                  <a:extLst>
                    <a:ext uri="{9D8B030D-6E8A-4147-A177-3AD203B41FA5}">
                      <a16:colId xmlns:a16="http://schemas.microsoft.com/office/drawing/2014/main" val="3265189589"/>
                    </a:ext>
                  </a:extLst>
                </a:gridCol>
              </a:tblGrid>
              <a:tr h="480917">
                <a:tc gridSpan="4">
                  <a:txBody>
                    <a:bodyPr/>
                    <a:lstStyle/>
                    <a:p>
                      <a:pPr algn="ctr"/>
                      <a:r>
                        <a:rPr lang="en-US" sz="2800" dirty="0">
                          <a:solidFill>
                            <a:schemeClr val="tx1"/>
                          </a:solidFill>
                        </a:rPr>
                        <a:t>Results</a:t>
                      </a:r>
                    </a:p>
                  </a:txBody>
                  <a:tcPr/>
                </a:tc>
                <a:tc hMerge="1">
                  <a:txBody>
                    <a:bodyPr/>
                    <a:lstStyle/>
                    <a:p>
                      <a:pPr algn="ctr"/>
                      <a:r>
                        <a:rPr lang="en-US" sz="2800" dirty="0">
                          <a:solidFill>
                            <a:schemeClr val="tx1"/>
                          </a:solidFill>
                        </a:rPr>
                        <a:t>Results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11728569"/>
                  </a:ext>
                </a:extLst>
              </a:tr>
              <a:tr h="424338">
                <a:tc>
                  <a:txBody>
                    <a:bodyPr/>
                    <a:lstStyle/>
                    <a:p>
                      <a:pPr algn="ctr"/>
                      <a:endParaRPr lang="en-US" sz="2400" dirty="0"/>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extLst>
                  <a:ext uri="{0D108BD9-81ED-4DB2-BD59-A6C34878D82A}">
                    <a16:rowId xmlns:a16="http://schemas.microsoft.com/office/drawing/2014/main" val="1050151361"/>
                  </a:ext>
                </a:extLst>
              </a:tr>
              <a:tr h="588887">
                <a:tc>
                  <a:txBody>
                    <a:bodyPr/>
                    <a:lstStyle/>
                    <a:p>
                      <a:pPr algn="ctr"/>
                      <a:r>
                        <a:rPr lang="en-US" sz="2400" dirty="0"/>
                        <a:t>CA</a:t>
                      </a:r>
                    </a:p>
                  </a:txBody>
                  <a:tcPr/>
                </a:tc>
                <a:tc>
                  <a:txBody>
                    <a:bodyPr/>
                    <a:lstStyle/>
                    <a:p>
                      <a:pPr algn="ctr"/>
                      <a:r>
                        <a:rPr lang="en-US" sz="2800" dirty="0"/>
                        <a:t>48</a:t>
                      </a:r>
                    </a:p>
                  </a:txBody>
                  <a:tcPr/>
                </a:tc>
                <a:tc>
                  <a:txBody>
                    <a:bodyPr/>
                    <a:lstStyle/>
                    <a:p>
                      <a:pPr algn="ctr"/>
                      <a:r>
                        <a:rPr lang="en-US" sz="2800" dirty="0"/>
                        <a:t>98</a:t>
                      </a:r>
                    </a:p>
                  </a:txBody>
                  <a:tcPr/>
                </a:tc>
                <a:tc>
                  <a:txBody>
                    <a:bodyPr/>
                    <a:lstStyle/>
                    <a:p>
                      <a:pPr algn="ctr"/>
                      <a:r>
                        <a:rPr lang="en-US" sz="2800" dirty="0"/>
                        <a:t>97</a:t>
                      </a:r>
                    </a:p>
                  </a:txBody>
                  <a:tcPr/>
                </a:tc>
                <a:extLst>
                  <a:ext uri="{0D108BD9-81ED-4DB2-BD59-A6C34878D82A}">
                    <a16:rowId xmlns:a16="http://schemas.microsoft.com/office/drawing/2014/main" val="769812530"/>
                  </a:ext>
                </a:extLst>
              </a:tr>
              <a:tr h="660112">
                <a:tc>
                  <a:txBody>
                    <a:bodyPr/>
                    <a:lstStyle/>
                    <a:p>
                      <a:pPr algn="ctr"/>
                      <a:r>
                        <a:rPr lang="en-US" sz="2400" dirty="0"/>
                        <a:t>NY</a:t>
                      </a:r>
                    </a:p>
                  </a:txBody>
                  <a:tcPr/>
                </a:tc>
                <a:tc>
                  <a:txBody>
                    <a:bodyPr/>
                    <a:lstStyle/>
                    <a:p>
                      <a:pPr algn="ctr"/>
                      <a:r>
                        <a:rPr lang="en-US" sz="2800" dirty="0"/>
                        <a:t>37</a:t>
                      </a:r>
                    </a:p>
                  </a:txBody>
                  <a:tcPr/>
                </a:tc>
                <a:tc>
                  <a:txBody>
                    <a:bodyPr/>
                    <a:lstStyle/>
                    <a:p>
                      <a:pPr algn="ctr"/>
                      <a:r>
                        <a:rPr lang="en-US" sz="2800" dirty="0"/>
                        <a:t>143</a:t>
                      </a:r>
                    </a:p>
                  </a:txBody>
                  <a:tcPr/>
                </a:tc>
                <a:tc>
                  <a:txBody>
                    <a:bodyPr/>
                    <a:lstStyle/>
                    <a:p>
                      <a:pPr algn="ctr"/>
                      <a:r>
                        <a:rPr lang="en-US" sz="2800" dirty="0"/>
                        <a:t>53</a:t>
                      </a:r>
                    </a:p>
                  </a:txBody>
                  <a:tcPr/>
                </a:tc>
                <a:extLst>
                  <a:ext uri="{0D108BD9-81ED-4DB2-BD59-A6C34878D82A}">
                    <a16:rowId xmlns:a16="http://schemas.microsoft.com/office/drawing/2014/main" val="2897117452"/>
                  </a:ext>
                </a:extLst>
              </a:tr>
              <a:tr h="641671">
                <a:tc>
                  <a:txBody>
                    <a:bodyPr/>
                    <a:lstStyle/>
                    <a:p>
                      <a:pPr algn="ctr"/>
                      <a:r>
                        <a:rPr lang="en-US" sz="2400" dirty="0"/>
                        <a:t>WA</a:t>
                      </a:r>
                    </a:p>
                  </a:txBody>
                  <a:tcPr/>
                </a:tc>
                <a:tc>
                  <a:txBody>
                    <a:bodyPr/>
                    <a:lstStyle/>
                    <a:p>
                      <a:pPr algn="ctr"/>
                      <a:r>
                        <a:rPr lang="en-US" sz="2800" dirty="0"/>
                        <a:t>4</a:t>
                      </a:r>
                    </a:p>
                  </a:txBody>
                  <a:tcPr/>
                </a:tc>
                <a:tc>
                  <a:txBody>
                    <a:bodyPr/>
                    <a:lstStyle/>
                    <a:p>
                      <a:pPr algn="ctr"/>
                      <a:r>
                        <a:rPr lang="en-US" sz="2800" dirty="0"/>
                        <a:t>63</a:t>
                      </a:r>
                    </a:p>
                  </a:txBody>
                  <a:tcPr/>
                </a:tc>
                <a:tc>
                  <a:txBody>
                    <a:bodyPr/>
                    <a:lstStyle/>
                    <a:p>
                      <a:pPr algn="ctr"/>
                      <a:r>
                        <a:rPr lang="en-US" sz="2800" dirty="0"/>
                        <a:t>50</a:t>
                      </a:r>
                    </a:p>
                  </a:txBody>
                  <a:tcPr/>
                </a:tc>
                <a:extLst>
                  <a:ext uri="{0D108BD9-81ED-4DB2-BD59-A6C34878D82A}">
                    <a16:rowId xmlns:a16="http://schemas.microsoft.com/office/drawing/2014/main" val="1570119473"/>
                  </a:ext>
                </a:extLst>
              </a:tr>
              <a:tr h="850613">
                <a:tc gridSpan="4">
                  <a:txBody>
                    <a:bodyPr/>
                    <a:lstStyle/>
                    <a:p>
                      <a:pPr algn="ctr"/>
                      <a:r>
                        <a:rPr lang="en-US" sz="2800" b="1" dirty="0"/>
                        <a:t>Accuracy: 40.6 %</a:t>
                      </a:r>
                    </a:p>
                  </a:txBody>
                  <a:tcPr/>
                </a:tc>
                <a:tc hMerge="1">
                  <a:txBody>
                    <a:bodyPr/>
                    <a:lstStyle/>
                    <a:p>
                      <a:pPr algn="ctr"/>
                      <a:endParaRPr lang="en-US" sz="2800" dirty="0"/>
                    </a:p>
                  </a:txBody>
                  <a:tcPr/>
                </a:tc>
                <a:tc hMerge="1">
                  <a:txBody>
                    <a:bodyPr/>
                    <a:lstStyle/>
                    <a:p>
                      <a:pPr algn="ctr"/>
                      <a:endParaRPr lang="en-US" sz="2800" dirty="0"/>
                    </a:p>
                  </a:txBody>
                  <a:tcPr/>
                </a:tc>
                <a:tc hMerge="1">
                  <a:txBody>
                    <a:bodyPr/>
                    <a:lstStyle/>
                    <a:p>
                      <a:pPr algn="ctr"/>
                      <a:endParaRPr lang="en-US" sz="2800" dirty="0"/>
                    </a:p>
                  </a:txBody>
                  <a:tcPr/>
                </a:tc>
                <a:extLst>
                  <a:ext uri="{0D108BD9-81ED-4DB2-BD59-A6C34878D82A}">
                    <a16:rowId xmlns:a16="http://schemas.microsoft.com/office/drawing/2014/main" val="2164201669"/>
                  </a:ext>
                </a:extLst>
              </a:tr>
            </a:tbl>
          </a:graphicData>
        </a:graphic>
      </p:graphicFrame>
      <p:pic>
        <p:nvPicPr>
          <p:cNvPr id="126" name="Picture 125" descr="Chart, line chart&#10;&#10;Description automatically generated">
            <a:extLst>
              <a:ext uri="{FF2B5EF4-FFF2-40B4-BE49-F238E27FC236}">
                <a16:creationId xmlns:a16="http://schemas.microsoft.com/office/drawing/2014/main" id="{E97A9F21-BF62-1E60-36BA-477417645C81}"/>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22005848" y="17866198"/>
            <a:ext cx="5033934" cy="4074283"/>
          </a:xfrm>
          <a:prstGeom prst="rect">
            <a:avLst/>
          </a:prstGeom>
          <a:noFill/>
          <a:ln>
            <a:noFill/>
          </a:ln>
        </p:spPr>
      </p:pic>
      <p:graphicFrame>
        <p:nvGraphicFramePr>
          <p:cNvPr id="127" name="Table 126">
            <a:extLst>
              <a:ext uri="{FF2B5EF4-FFF2-40B4-BE49-F238E27FC236}">
                <a16:creationId xmlns:a16="http://schemas.microsoft.com/office/drawing/2014/main" id="{D12EB28B-0892-7964-905A-516C43D50A81}"/>
              </a:ext>
            </a:extLst>
          </p:cNvPr>
          <p:cNvGraphicFramePr>
            <a:graphicFrameLocks noGrp="1"/>
          </p:cNvGraphicFramePr>
          <p:nvPr>
            <p:extLst>
              <p:ext uri="{D42A27DB-BD31-4B8C-83A1-F6EECF244321}">
                <p14:modId xmlns:p14="http://schemas.microsoft.com/office/powerpoint/2010/main" val="2223065666"/>
              </p:ext>
            </p:extLst>
          </p:nvPr>
        </p:nvGraphicFramePr>
        <p:xfrm>
          <a:off x="22466143" y="26601269"/>
          <a:ext cx="8007856" cy="3510525"/>
        </p:xfrm>
        <a:graphic>
          <a:graphicData uri="http://schemas.openxmlformats.org/drawingml/2006/table">
            <a:tbl>
              <a:tblPr firstRow="1" bandRow="1">
                <a:tableStyleId>{5C22544A-7EE6-4342-B048-85BDC9FD1C3A}</a:tableStyleId>
              </a:tblPr>
              <a:tblGrid>
                <a:gridCol w="2001964">
                  <a:extLst>
                    <a:ext uri="{9D8B030D-6E8A-4147-A177-3AD203B41FA5}">
                      <a16:colId xmlns:a16="http://schemas.microsoft.com/office/drawing/2014/main" val="1619268456"/>
                    </a:ext>
                  </a:extLst>
                </a:gridCol>
                <a:gridCol w="2001964">
                  <a:extLst>
                    <a:ext uri="{9D8B030D-6E8A-4147-A177-3AD203B41FA5}">
                      <a16:colId xmlns:a16="http://schemas.microsoft.com/office/drawing/2014/main" val="376834967"/>
                    </a:ext>
                  </a:extLst>
                </a:gridCol>
                <a:gridCol w="2001964">
                  <a:extLst>
                    <a:ext uri="{9D8B030D-6E8A-4147-A177-3AD203B41FA5}">
                      <a16:colId xmlns:a16="http://schemas.microsoft.com/office/drawing/2014/main" val="1722290032"/>
                    </a:ext>
                  </a:extLst>
                </a:gridCol>
                <a:gridCol w="2001964">
                  <a:extLst>
                    <a:ext uri="{9D8B030D-6E8A-4147-A177-3AD203B41FA5}">
                      <a16:colId xmlns:a16="http://schemas.microsoft.com/office/drawing/2014/main" val="3265189589"/>
                    </a:ext>
                  </a:extLst>
                </a:gridCol>
              </a:tblGrid>
              <a:tr h="483853">
                <a:tc gridSpan="4">
                  <a:txBody>
                    <a:bodyPr/>
                    <a:lstStyle/>
                    <a:p>
                      <a:pPr algn="ctr"/>
                      <a:r>
                        <a:rPr lang="en-US" sz="2800" dirty="0">
                          <a:solidFill>
                            <a:schemeClr val="tx1"/>
                          </a:solidFill>
                        </a:rPr>
                        <a:t>Predicted Results</a:t>
                      </a:r>
                    </a:p>
                  </a:txBody>
                  <a:tcPr/>
                </a:tc>
                <a:tc hMerge="1">
                  <a:txBody>
                    <a:bodyPr/>
                    <a:lstStyle/>
                    <a:p>
                      <a:pPr algn="ctr"/>
                      <a:r>
                        <a:rPr lang="en-US" sz="2800" dirty="0">
                          <a:solidFill>
                            <a:schemeClr val="tx1"/>
                          </a:solidFill>
                        </a:rPr>
                        <a:t>Results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11728569"/>
                  </a:ext>
                </a:extLst>
              </a:tr>
              <a:tr h="426929">
                <a:tc>
                  <a:txBody>
                    <a:bodyPr/>
                    <a:lstStyle/>
                    <a:p>
                      <a:pPr algn="ctr"/>
                      <a:endParaRPr lang="en-US" sz="2400" dirty="0"/>
                    </a:p>
                  </a:txBody>
                  <a:tcPr/>
                </a:tc>
                <a:tc>
                  <a:txBody>
                    <a:bodyPr/>
                    <a:lstStyle/>
                    <a:p>
                      <a:pPr algn="ctr"/>
                      <a:r>
                        <a:rPr lang="en-US" sz="2400" dirty="0"/>
                        <a:t>CA</a:t>
                      </a:r>
                    </a:p>
                  </a:txBody>
                  <a:tcPr/>
                </a:tc>
                <a:tc>
                  <a:txBody>
                    <a:bodyPr/>
                    <a:lstStyle/>
                    <a:p>
                      <a:pPr algn="ctr"/>
                      <a:r>
                        <a:rPr lang="en-US" sz="2400" dirty="0"/>
                        <a:t>NY</a:t>
                      </a:r>
                    </a:p>
                  </a:txBody>
                  <a:tcPr/>
                </a:tc>
                <a:tc>
                  <a:txBody>
                    <a:bodyPr/>
                    <a:lstStyle/>
                    <a:p>
                      <a:pPr algn="ctr"/>
                      <a:r>
                        <a:rPr lang="en-US" sz="2400" dirty="0"/>
                        <a:t>WA</a:t>
                      </a:r>
                    </a:p>
                  </a:txBody>
                  <a:tcPr/>
                </a:tc>
                <a:extLst>
                  <a:ext uri="{0D108BD9-81ED-4DB2-BD59-A6C34878D82A}">
                    <a16:rowId xmlns:a16="http://schemas.microsoft.com/office/drawing/2014/main" val="1050151361"/>
                  </a:ext>
                </a:extLst>
              </a:tr>
              <a:tr h="549897">
                <a:tc>
                  <a:txBody>
                    <a:bodyPr/>
                    <a:lstStyle/>
                    <a:p>
                      <a:pPr algn="ctr"/>
                      <a:r>
                        <a:rPr lang="en-US" sz="2400" dirty="0"/>
                        <a:t>CA</a:t>
                      </a:r>
                    </a:p>
                  </a:txBody>
                  <a:tcPr/>
                </a:tc>
                <a:tc>
                  <a:txBody>
                    <a:bodyPr/>
                    <a:lstStyle/>
                    <a:p>
                      <a:pPr algn="ctr"/>
                      <a:r>
                        <a:rPr lang="en-US" sz="2800" dirty="0"/>
                        <a:t>72</a:t>
                      </a:r>
                    </a:p>
                  </a:txBody>
                  <a:tcPr/>
                </a:tc>
                <a:tc>
                  <a:txBody>
                    <a:bodyPr/>
                    <a:lstStyle/>
                    <a:p>
                      <a:pPr algn="ctr"/>
                      <a:r>
                        <a:rPr lang="en-US" sz="2800" dirty="0"/>
                        <a:t>0</a:t>
                      </a:r>
                    </a:p>
                  </a:txBody>
                  <a:tcPr/>
                </a:tc>
                <a:tc>
                  <a:txBody>
                    <a:bodyPr/>
                    <a:lstStyle/>
                    <a:p>
                      <a:pPr algn="ctr"/>
                      <a:r>
                        <a:rPr lang="en-US" sz="2800" dirty="0"/>
                        <a:t>3</a:t>
                      </a:r>
                    </a:p>
                  </a:txBody>
                  <a:tcPr/>
                </a:tc>
                <a:extLst>
                  <a:ext uri="{0D108BD9-81ED-4DB2-BD59-A6C34878D82A}">
                    <a16:rowId xmlns:a16="http://schemas.microsoft.com/office/drawing/2014/main" val="769812530"/>
                  </a:ext>
                </a:extLst>
              </a:tr>
              <a:tr h="616406">
                <a:tc>
                  <a:txBody>
                    <a:bodyPr/>
                    <a:lstStyle/>
                    <a:p>
                      <a:pPr algn="ctr"/>
                      <a:r>
                        <a:rPr lang="en-US" sz="2400" dirty="0"/>
                        <a:t>NY</a:t>
                      </a:r>
                    </a:p>
                  </a:txBody>
                  <a:tcPr/>
                </a:tc>
                <a:tc>
                  <a:txBody>
                    <a:bodyPr/>
                    <a:lstStyle/>
                    <a:p>
                      <a:pPr algn="ctr"/>
                      <a:r>
                        <a:rPr lang="en-US" sz="2800" dirty="0"/>
                        <a:t>0</a:t>
                      </a:r>
                    </a:p>
                  </a:txBody>
                  <a:tcPr/>
                </a:tc>
                <a:tc>
                  <a:txBody>
                    <a:bodyPr/>
                    <a:lstStyle/>
                    <a:p>
                      <a:pPr algn="ctr"/>
                      <a:r>
                        <a:rPr lang="en-US" sz="2800" dirty="0"/>
                        <a:t>69</a:t>
                      </a:r>
                    </a:p>
                  </a:txBody>
                  <a:tcPr/>
                </a:tc>
                <a:tc>
                  <a:txBody>
                    <a:bodyPr/>
                    <a:lstStyle/>
                    <a:p>
                      <a:pPr algn="ctr"/>
                      <a:r>
                        <a:rPr lang="en-US" sz="2800" dirty="0"/>
                        <a:t>2</a:t>
                      </a:r>
                    </a:p>
                  </a:txBody>
                  <a:tcPr/>
                </a:tc>
                <a:extLst>
                  <a:ext uri="{0D108BD9-81ED-4DB2-BD59-A6C34878D82A}">
                    <a16:rowId xmlns:a16="http://schemas.microsoft.com/office/drawing/2014/main" val="2897117452"/>
                  </a:ext>
                </a:extLst>
              </a:tr>
              <a:tr h="574568">
                <a:tc>
                  <a:txBody>
                    <a:bodyPr/>
                    <a:lstStyle/>
                    <a:p>
                      <a:pPr algn="ctr"/>
                      <a:r>
                        <a:rPr lang="en-US" sz="2400" dirty="0"/>
                        <a:t>WA</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30</a:t>
                      </a:r>
                    </a:p>
                  </a:txBody>
                  <a:tcPr/>
                </a:tc>
                <a:extLst>
                  <a:ext uri="{0D108BD9-81ED-4DB2-BD59-A6C34878D82A}">
                    <a16:rowId xmlns:a16="http://schemas.microsoft.com/office/drawing/2014/main" val="1570119473"/>
                  </a:ext>
                </a:extLst>
              </a:tr>
              <a:tr h="794294">
                <a:tc gridSpan="4">
                  <a:txBody>
                    <a:bodyPr/>
                    <a:lstStyle/>
                    <a:p>
                      <a:pPr algn="ctr"/>
                      <a:r>
                        <a:rPr lang="en-US" sz="2800" b="1" dirty="0"/>
                        <a:t>Accuracy: 97.2%</a:t>
                      </a:r>
                    </a:p>
                  </a:txBody>
                  <a:tcPr/>
                </a:tc>
                <a:tc hMerge="1">
                  <a:txBody>
                    <a:bodyPr/>
                    <a:lstStyle/>
                    <a:p>
                      <a:pPr algn="ctr"/>
                      <a:endParaRPr lang="en-US" sz="2800" dirty="0"/>
                    </a:p>
                  </a:txBody>
                  <a:tcPr/>
                </a:tc>
                <a:tc hMerge="1">
                  <a:txBody>
                    <a:bodyPr/>
                    <a:lstStyle/>
                    <a:p>
                      <a:pPr algn="ctr"/>
                      <a:endParaRPr lang="en-US" sz="2800" dirty="0"/>
                    </a:p>
                  </a:txBody>
                  <a:tcPr/>
                </a:tc>
                <a:tc hMerge="1">
                  <a:txBody>
                    <a:bodyPr/>
                    <a:lstStyle/>
                    <a:p>
                      <a:pPr algn="ctr"/>
                      <a:endParaRPr lang="en-US" sz="2800" dirty="0"/>
                    </a:p>
                  </a:txBody>
                  <a:tcPr/>
                </a:tc>
                <a:extLst>
                  <a:ext uri="{0D108BD9-81ED-4DB2-BD59-A6C34878D82A}">
                    <a16:rowId xmlns:a16="http://schemas.microsoft.com/office/drawing/2014/main" val="2164201669"/>
                  </a:ext>
                </a:extLst>
              </a:tr>
            </a:tbl>
          </a:graphicData>
        </a:graphic>
      </p:graphicFrame>
      <p:pic>
        <p:nvPicPr>
          <p:cNvPr id="15360" name="Picture 15359" descr="Chart, scatter chart&#10;&#10;Description automatically generated">
            <a:extLst>
              <a:ext uri="{FF2B5EF4-FFF2-40B4-BE49-F238E27FC236}">
                <a16:creationId xmlns:a16="http://schemas.microsoft.com/office/drawing/2014/main" id="{32553E22-DA3B-C5F2-2770-4D9AADD61BAC}"/>
              </a:ext>
            </a:extLst>
          </p:cNvPr>
          <p:cNvPicPr>
            <a:picLocks noChangeAspect="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2045722" y="22224557"/>
            <a:ext cx="6077719" cy="4074283"/>
          </a:xfrm>
          <a:prstGeom prst="rect">
            <a:avLst/>
          </a:prstGeom>
          <a:noFill/>
          <a:ln>
            <a:noFill/>
          </a:ln>
        </p:spPr>
      </p:pic>
      <p:pic>
        <p:nvPicPr>
          <p:cNvPr id="15361" name="Picture 15360">
            <a:extLst>
              <a:ext uri="{FF2B5EF4-FFF2-40B4-BE49-F238E27FC236}">
                <a16:creationId xmlns:a16="http://schemas.microsoft.com/office/drawing/2014/main" id="{E6EC1A16-2FE3-5B7F-4699-47A1DAB37192}"/>
              </a:ext>
            </a:extLst>
          </p:cNvPr>
          <p:cNvPicPr>
            <a:picLocks noChangeAspect="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10928369" y="29800886"/>
            <a:ext cx="5488095" cy="4050774"/>
          </a:xfrm>
          <a:prstGeom prst="rect">
            <a:avLst/>
          </a:prstGeom>
          <a:noFill/>
          <a:ln>
            <a:noFill/>
          </a:ln>
        </p:spPr>
      </p:pic>
      <p:pic>
        <p:nvPicPr>
          <p:cNvPr id="15363" name="Picture 15362" descr="Chart, scatter chart&#10;&#10;Description automatically generated">
            <a:extLst>
              <a:ext uri="{FF2B5EF4-FFF2-40B4-BE49-F238E27FC236}">
                <a16:creationId xmlns:a16="http://schemas.microsoft.com/office/drawing/2014/main" id="{C80CFC89-90A3-2AC6-C954-438878ACF7BC}"/>
              </a:ext>
            </a:extLst>
          </p:cNvPr>
          <p:cNvPicPr>
            <a:picLocks noChangeAspect="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6585441" y="29950471"/>
            <a:ext cx="5254296" cy="3879209"/>
          </a:xfrm>
          <a:prstGeom prst="rect">
            <a:avLst/>
          </a:prstGeom>
          <a:noFill/>
          <a:ln>
            <a:noFill/>
          </a:ln>
        </p:spPr>
      </p:pic>
      <p:pic>
        <p:nvPicPr>
          <p:cNvPr id="15365" name="Picture 15364" descr="Chart, scatter chart&#10;&#10;Description automatically generated">
            <a:extLst>
              <a:ext uri="{FF2B5EF4-FFF2-40B4-BE49-F238E27FC236}">
                <a16:creationId xmlns:a16="http://schemas.microsoft.com/office/drawing/2014/main" id="{6914648E-326F-A451-C0AD-88C8C68EC025}"/>
              </a:ext>
            </a:extLst>
          </p:cNvPr>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13920107" y="34009153"/>
            <a:ext cx="5435474" cy="4012045"/>
          </a:xfrm>
          <a:prstGeom prst="rect">
            <a:avLst/>
          </a:prstGeom>
          <a:noFill/>
          <a:ln>
            <a:noFill/>
          </a:ln>
        </p:spPr>
      </p:pic>
      <p:sp>
        <p:nvSpPr>
          <p:cNvPr id="15368" name="Rectangle 15367">
            <a:extLst>
              <a:ext uri="{FF2B5EF4-FFF2-40B4-BE49-F238E27FC236}">
                <a16:creationId xmlns:a16="http://schemas.microsoft.com/office/drawing/2014/main" id="{ACAA8A53-E515-43DC-2297-2B6BC18A1A8D}"/>
              </a:ext>
            </a:extLst>
          </p:cNvPr>
          <p:cNvSpPr>
            <a:spLocks/>
          </p:cNvSpPr>
          <p:nvPr/>
        </p:nvSpPr>
        <p:spPr bwMode="auto">
          <a:xfrm>
            <a:off x="22277757" y="30527032"/>
            <a:ext cx="8384628" cy="816343"/>
          </a:xfrm>
          <a:prstGeom prst="rect">
            <a:avLst/>
          </a:prstGeom>
          <a:solidFill>
            <a:schemeClr val="accent2">
              <a:lumMod val="40000"/>
              <a:lumOff val="60000"/>
            </a:schemeClr>
          </a:solidFill>
          <a:ln w="12700">
            <a:solidFill>
              <a:schemeClr val="bg1">
                <a:lumMod val="85000"/>
              </a:schemeClr>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200" b="1" dirty="0">
                <a:solidFill>
                  <a:schemeClr val="tx1"/>
                </a:solidFill>
                <a:latin typeface="Verdana" pitchFamily="-108" charset="0"/>
                <a:ea typeface="Verdana" pitchFamily="-108" charset="0"/>
                <a:cs typeface="Verdana" pitchFamily="-108" charset="0"/>
                <a:sym typeface="Verdana" pitchFamily="-108" charset="0"/>
              </a:rPr>
              <a:t>Conclusion</a:t>
            </a:r>
          </a:p>
        </p:txBody>
      </p:sp>
      <p:sp>
        <p:nvSpPr>
          <p:cNvPr id="15370" name="TextBox 15369">
            <a:extLst>
              <a:ext uri="{FF2B5EF4-FFF2-40B4-BE49-F238E27FC236}">
                <a16:creationId xmlns:a16="http://schemas.microsoft.com/office/drawing/2014/main" id="{2D5CDB58-40D7-8257-AE92-7E7D1A4EE970}"/>
              </a:ext>
            </a:extLst>
          </p:cNvPr>
          <p:cNvSpPr txBox="1"/>
          <p:nvPr/>
        </p:nvSpPr>
        <p:spPr>
          <a:xfrm>
            <a:off x="22015394" y="6193828"/>
            <a:ext cx="3311858" cy="3970318"/>
          </a:xfrm>
          <a:prstGeom prst="rect">
            <a:avLst/>
          </a:prstGeom>
          <a:noFill/>
        </p:spPr>
        <p:txBody>
          <a:bodyPr wrap="square" rtlCol="0">
            <a:spAutoFit/>
          </a:bodyPr>
          <a:lstStyle/>
          <a:p>
            <a:r>
              <a:rPr lang="en-US" sz="2800" dirty="0"/>
              <a:t>For the </a:t>
            </a:r>
            <a:r>
              <a:rPr lang="en-US" sz="2800" dirty="0" err="1"/>
              <a:t>Kmeans</a:t>
            </a:r>
            <a:r>
              <a:rPr lang="en-US" sz="2800" dirty="0"/>
              <a:t> model we know how many dependent variables we want so we set it to n = 3. While the elbow plot shows we need 4 clusters for the best error rate. </a:t>
            </a:r>
          </a:p>
        </p:txBody>
      </p:sp>
      <p:sp>
        <p:nvSpPr>
          <p:cNvPr id="15371" name="TextBox 15370">
            <a:extLst>
              <a:ext uri="{FF2B5EF4-FFF2-40B4-BE49-F238E27FC236}">
                <a16:creationId xmlns:a16="http://schemas.microsoft.com/office/drawing/2014/main" id="{9E760442-5A48-E60D-B412-9D5CCF910786}"/>
              </a:ext>
            </a:extLst>
          </p:cNvPr>
          <p:cNvSpPr txBox="1"/>
          <p:nvPr/>
        </p:nvSpPr>
        <p:spPr>
          <a:xfrm>
            <a:off x="16032872" y="12846664"/>
            <a:ext cx="4781368" cy="3970318"/>
          </a:xfrm>
          <a:prstGeom prst="rect">
            <a:avLst/>
          </a:prstGeom>
          <a:noFill/>
        </p:spPr>
        <p:txBody>
          <a:bodyPr wrap="square" rtlCol="0">
            <a:spAutoFit/>
          </a:bodyPr>
          <a:lstStyle/>
          <a:p>
            <a:r>
              <a:rPr lang="en-US" sz="2800" dirty="0"/>
              <a:t>Five different models were built each using the same formula </a:t>
            </a:r>
          </a:p>
          <a:p>
            <a:r>
              <a:rPr lang="en-US" sz="2800" i="1" dirty="0">
                <a:effectLst/>
                <a:latin typeface="Times New Roman" panose="02020603050405020304" pitchFamily="18" charset="0"/>
                <a:ea typeface="Calibri" panose="020F0502020204030204" pitchFamily="34" charset="0"/>
              </a:rPr>
              <a:t>Average Rent Cost ~ Estimate Number of Units</a:t>
            </a:r>
          </a:p>
          <a:p>
            <a:endParaRPr lang="en-US" sz="2800" dirty="0"/>
          </a:p>
          <a:p>
            <a:r>
              <a:rPr lang="en-US" sz="2800" dirty="0"/>
              <a:t>To better improve the R^2 value we use IQR Fence Outlier detection and create a model for each state. </a:t>
            </a:r>
          </a:p>
        </p:txBody>
      </p:sp>
      <p:sp>
        <p:nvSpPr>
          <p:cNvPr id="15376" name="TextBox 15375">
            <a:extLst>
              <a:ext uri="{FF2B5EF4-FFF2-40B4-BE49-F238E27FC236}">
                <a16:creationId xmlns:a16="http://schemas.microsoft.com/office/drawing/2014/main" id="{0EA28248-FB60-8664-0534-532A7DD1D8B7}"/>
              </a:ext>
            </a:extLst>
          </p:cNvPr>
          <p:cNvSpPr txBox="1"/>
          <p:nvPr/>
        </p:nvSpPr>
        <p:spPr>
          <a:xfrm>
            <a:off x="26761281" y="18399125"/>
            <a:ext cx="3952819" cy="3951851"/>
          </a:xfrm>
          <a:prstGeom prst="rect">
            <a:avLst/>
          </a:prstGeom>
          <a:noFill/>
        </p:spPr>
        <p:txBody>
          <a:bodyPr wrap="square" rtlCol="0">
            <a:spAutoFit/>
          </a:bodyPr>
          <a:lstStyle/>
          <a:p>
            <a:r>
              <a:rPr lang="en-US" dirty="0"/>
              <a:t>The Model: State~.</a:t>
            </a:r>
          </a:p>
          <a:p>
            <a:r>
              <a:rPr lang="en-US" dirty="0"/>
              <a:t>For this model we used all the income distribution data, some of the housing characteristics and all the cost-of-living features to predict which state someone lives. We were very successful in predicting where someone is from based off housing, income, and cost data. </a:t>
            </a:r>
          </a:p>
          <a:p>
            <a:endParaRPr lang="en-US" dirty="0"/>
          </a:p>
        </p:txBody>
      </p:sp>
      <p:sp>
        <p:nvSpPr>
          <p:cNvPr id="15377" name="TextBox 15376">
            <a:extLst>
              <a:ext uri="{FF2B5EF4-FFF2-40B4-BE49-F238E27FC236}">
                <a16:creationId xmlns:a16="http://schemas.microsoft.com/office/drawing/2014/main" id="{0AF5BE13-A0DD-DDC3-B9B5-D9E92659BD48}"/>
              </a:ext>
            </a:extLst>
          </p:cNvPr>
          <p:cNvSpPr txBox="1"/>
          <p:nvPr/>
        </p:nvSpPr>
        <p:spPr>
          <a:xfrm>
            <a:off x="28062089" y="22371790"/>
            <a:ext cx="2705190" cy="3951851"/>
          </a:xfrm>
          <a:prstGeom prst="rect">
            <a:avLst/>
          </a:prstGeom>
          <a:noFill/>
        </p:spPr>
        <p:txBody>
          <a:bodyPr wrap="square" rtlCol="0">
            <a:spAutoFit/>
          </a:bodyPr>
          <a:lstStyle/>
          <a:p>
            <a:r>
              <a:rPr lang="en-US" dirty="0"/>
              <a:t>The model had an accuracy of 97.2%. There was no need to tune the model as we already have a high rating. The next step is to analysis the importance variables and see what we can adjust so we don’t overfit our model. </a:t>
            </a:r>
          </a:p>
        </p:txBody>
      </p:sp>
      <p:sp>
        <p:nvSpPr>
          <p:cNvPr id="15378" name="TextBox 15377">
            <a:extLst>
              <a:ext uri="{FF2B5EF4-FFF2-40B4-BE49-F238E27FC236}">
                <a16:creationId xmlns:a16="http://schemas.microsoft.com/office/drawing/2014/main" id="{BA48FAD5-785E-5984-AA37-8D05DDFC4A42}"/>
              </a:ext>
            </a:extLst>
          </p:cNvPr>
          <p:cNvSpPr txBox="1"/>
          <p:nvPr/>
        </p:nvSpPr>
        <p:spPr>
          <a:xfrm>
            <a:off x="22363581" y="31552533"/>
            <a:ext cx="8287312" cy="698652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We came in wanting to predict certain features about the cost of living and where someone was from based on certain housing characteristics, their household income, and cost of living. Two out of the four models we were successful in achieve what we wanted. With both random forest models, we can predict their cost of living based off income and county they are from. For the other we can predict someone’s household state.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The linear regression and </a:t>
            </a:r>
            <a:r>
              <a:rPr lang="en-US" sz="3200" dirty="0" err="1">
                <a:latin typeface="Arial" panose="020B0604020202020204" pitchFamily="34" charset="0"/>
                <a:cs typeface="Arial" panose="020B0604020202020204" pitchFamily="34" charset="0"/>
              </a:rPr>
              <a:t>Kmeans</a:t>
            </a:r>
            <a:r>
              <a:rPr lang="en-US" sz="3200" dirty="0">
                <a:latin typeface="Arial" panose="020B0604020202020204" pitchFamily="34" charset="0"/>
                <a:cs typeface="Arial" panose="020B0604020202020204" pitchFamily="34" charset="0"/>
              </a:rPr>
              <a:t> models can both be improved by changing the independent variables of each model.   </a:t>
            </a: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23626</TotalTime>
  <Pages>0</Pages>
  <Words>992</Words>
  <Characters>0</Characters>
  <Application>Microsoft Office PowerPoint</Application>
  <PresentationFormat>Custom</PresentationFormat>
  <Lines>0</Lines>
  <Paragraphs>134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Times</vt:lpstr>
      <vt:lpstr>Times New Roman</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Naranjo Torres, Alejandro</cp:lastModifiedBy>
  <cp:revision>906</cp:revision>
  <cp:lastPrinted>2017-12-12T11:03:11Z</cp:lastPrinted>
  <dcterms:created xsi:type="dcterms:W3CDTF">2010-03-16T21:47:29Z</dcterms:created>
  <dcterms:modified xsi:type="dcterms:W3CDTF">2022-12-09T23:47:27Z</dcterms:modified>
  <cp:category/>
</cp:coreProperties>
</file>