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28" r:id="rId1"/>
  </p:sldMasterIdLst>
  <p:notesMasterIdLst>
    <p:notesMasterId r:id="rId16"/>
  </p:notesMasterIdLst>
  <p:sldIdLst>
    <p:sldId id="256" r:id="rId2"/>
    <p:sldId id="257" r:id="rId3"/>
    <p:sldId id="258" r:id="rId4"/>
    <p:sldId id="273" r:id="rId5"/>
    <p:sldId id="259" r:id="rId6"/>
    <p:sldId id="272" r:id="rId7"/>
    <p:sldId id="260" r:id="rId8"/>
    <p:sldId id="268" r:id="rId9"/>
    <p:sldId id="269" r:id="rId10"/>
    <p:sldId id="270" r:id="rId11"/>
    <p:sldId id="264" r:id="rId12"/>
    <p:sldId id="265" r:id="rId13"/>
    <p:sldId id="266"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2E0"/>
          </a:solidFill>
        </a:fill>
      </a:tcStyle>
    </a:wholeTbl>
    <a:band2H>
      <a:tcTxStyle/>
      <a:tcStyle>
        <a:tcBdr/>
        <a:fill>
          <a:solidFill>
            <a:srgbClr val="E6EAF0"/>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CCD2"/>
          </a:solidFill>
        </a:fill>
      </a:tcStyle>
    </a:wholeTbl>
    <a:band2H>
      <a:tcTxStyle/>
      <a:tcStyle>
        <a:tcBdr/>
        <a:fill>
          <a:solidFill>
            <a:srgbClr val="EEE7EA"/>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BD5CC"/>
          </a:solidFill>
        </a:fill>
      </a:tcStyle>
    </a:wholeTbl>
    <a:band2H>
      <a:tcTxStyle/>
      <a:tcStyle>
        <a:tcBdr/>
        <a:fill>
          <a:solidFill>
            <a:srgbClr val="FDEBE7"/>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jali nara" userId="322c2b6f7e989e58" providerId="LiveId" clId="{6F9D74AF-A5A0-4D1B-A507-A85F4637E269}"/>
    <pc:docChg chg="undo custSel addSld modSld">
      <pc:chgData name="anjali nara" userId="322c2b6f7e989e58" providerId="LiveId" clId="{6F9D74AF-A5A0-4D1B-A507-A85F4637E269}" dt="2024-04-17T21:03:15.817" v="450" actId="1076"/>
      <pc:docMkLst>
        <pc:docMk/>
      </pc:docMkLst>
      <pc:sldChg chg="modSp mod">
        <pc:chgData name="anjali nara" userId="322c2b6f7e989e58" providerId="LiveId" clId="{6F9D74AF-A5A0-4D1B-A507-A85F4637E269}" dt="2024-04-17T20:22:23.553" v="39" actId="20577"/>
        <pc:sldMkLst>
          <pc:docMk/>
          <pc:sldMk cId="0" sldId="258"/>
        </pc:sldMkLst>
        <pc:spChg chg="mod">
          <ac:chgData name="anjali nara" userId="322c2b6f7e989e58" providerId="LiveId" clId="{6F9D74AF-A5A0-4D1B-A507-A85F4637E269}" dt="2024-04-17T20:22:23.553" v="39" actId="20577"/>
          <ac:spMkLst>
            <pc:docMk/>
            <pc:sldMk cId="0" sldId="258"/>
            <ac:spMk id="4" creationId="{414A83DA-E13E-2608-EF93-EDF09568E4E5}"/>
          </ac:spMkLst>
        </pc:spChg>
      </pc:sldChg>
      <pc:sldChg chg="modSp mod">
        <pc:chgData name="anjali nara" userId="322c2b6f7e989e58" providerId="LiveId" clId="{6F9D74AF-A5A0-4D1B-A507-A85F4637E269}" dt="2024-04-17T20:29:26.310" v="62" actId="20577"/>
        <pc:sldMkLst>
          <pc:docMk/>
          <pc:sldMk cId="0" sldId="259"/>
        </pc:sldMkLst>
        <pc:spChg chg="mod">
          <ac:chgData name="anjali nara" userId="322c2b6f7e989e58" providerId="LiveId" clId="{6F9D74AF-A5A0-4D1B-A507-A85F4637E269}" dt="2024-04-17T20:29:26.310" v="62" actId="20577"/>
          <ac:spMkLst>
            <pc:docMk/>
            <pc:sldMk cId="0" sldId="259"/>
            <ac:spMk id="5" creationId="{D2990F2A-036C-597C-01CB-EF175AC73B97}"/>
          </ac:spMkLst>
        </pc:spChg>
      </pc:sldChg>
      <pc:sldChg chg="addSp delSp modSp add mod">
        <pc:chgData name="anjali nara" userId="322c2b6f7e989e58" providerId="LiveId" clId="{6F9D74AF-A5A0-4D1B-A507-A85F4637E269}" dt="2024-04-17T21:03:15.817" v="450" actId="1076"/>
        <pc:sldMkLst>
          <pc:docMk/>
          <pc:sldMk cId="3491033701" sldId="273"/>
        </pc:sldMkLst>
        <pc:spChg chg="add del mod">
          <ac:chgData name="anjali nara" userId="322c2b6f7e989e58" providerId="LiveId" clId="{6F9D74AF-A5A0-4D1B-A507-A85F4637E269}" dt="2024-04-17T21:03:15.817" v="450" actId="1076"/>
          <ac:spMkLst>
            <pc:docMk/>
            <pc:sldMk cId="3491033701" sldId="273"/>
            <ac:spMk id="4" creationId="{414A83DA-E13E-2608-EF93-EDF09568E4E5}"/>
          </ac:spMkLst>
        </pc:spChg>
        <pc:spChg chg="add del mod">
          <ac:chgData name="anjali nara" userId="322c2b6f7e989e58" providerId="LiveId" clId="{6F9D74AF-A5A0-4D1B-A507-A85F4637E269}" dt="2024-04-17T20:39:16.559" v="326"/>
          <ac:spMkLst>
            <pc:docMk/>
            <pc:sldMk cId="3491033701" sldId="273"/>
            <ac:spMk id="5" creationId="{BB383A72-C51D-4718-D053-FACC7C52050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18" name="Shape 418"/>
          <p:cNvSpPr>
            <a:spLocks noGrp="1" noRot="1" noChangeAspect="1"/>
          </p:cNvSpPr>
          <p:nvPr>
            <p:ph type="sldImg"/>
          </p:nvPr>
        </p:nvSpPr>
        <p:spPr>
          <a:xfrm>
            <a:off x="1143000" y="685800"/>
            <a:ext cx="4572000" cy="3429000"/>
          </a:xfrm>
          <a:prstGeom prst="rect">
            <a:avLst/>
          </a:prstGeom>
        </p:spPr>
        <p:txBody>
          <a:bodyPr/>
          <a:lstStyle/>
          <a:p>
            <a:endParaRPr/>
          </a:p>
        </p:txBody>
      </p:sp>
      <p:sp>
        <p:nvSpPr>
          <p:cNvPr id="419" name="Shape 41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4AAD347D-5ACD-4C99-B74B-A9C85AD731AF}" type="datetimeFigureOut">
              <a:rPr lang="en-US" smtClean="0"/>
              <a:t>4/17/2024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87027772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4/17/2024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3285167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4/17/2024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6786695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4/17/2024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20672240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4/17/2024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29627876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4/17/2024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3542135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4/17/2024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4426788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940071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2625882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3604739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4/17/2024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1110401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4/17/2024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2821634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AD347D-5ACD-4C99-B74B-A9C85AD731AF}" type="datetimeFigureOut">
              <a:rPr lang="en-US" smtClean="0"/>
              <a:t>4/17/2024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2527984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4/17/2024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2054975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4509A250-FF31-4206-8172-F9D3106AACB1}" type="datetimeFigureOut">
              <a:rPr lang="en-US" smtClean="0"/>
              <a:t>4/17/2024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2494637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4/17/2024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3236517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4/17/2024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229738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AAD347D-5ACD-4C99-B74B-A9C85AD731AF}" type="datetimeFigureOut">
              <a:rPr lang="en-US" smtClean="0"/>
              <a:t>4/17/2024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6CB4B4D-7CA3-9044-876B-883B54F8677D}" type="slidenum">
              <a:rPr lang="en-IN" smtClean="0"/>
              <a:t>‹#›</a:t>
            </a:fld>
            <a:endParaRPr lang="en-IN"/>
          </a:p>
        </p:txBody>
      </p:sp>
    </p:spTree>
    <p:extLst>
      <p:ext uri="{BB962C8B-B14F-4D97-AF65-F5344CB8AC3E}">
        <p14:creationId xmlns:p14="http://schemas.microsoft.com/office/powerpoint/2010/main" val="463709182"/>
      </p:ext>
    </p:extLst>
  </p:cSld>
  <p:clrMap bg1="dk1" tx1="lt1" bg2="dk2" tx2="lt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 id="2147483843" r:id="rId15"/>
    <p:sldLayoutId id="2147483844" r:id="rId16"/>
    <p:sldLayoutId id="214748384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image" Target="../media/image10.jpeg"/><Relationship Id="rId2" Type="http://schemas.openxmlformats.org/officeDocument/2006/relationships/image" Target="../media/image5.jpeg"/><Relationship Id="rId1" Type="http://schemas.openxmlformats.org/officeDocument/2006/relationships/slideLayout" Target="../slideLayouts/slideLayout3.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2" name="Title 1"/>
          <p:cNvSpPr txBox="1">
            <a:spLocks noGrp="1"/>
          </p:cNvSpPr>
          <p:nvPr>
            <p:ph type="ctrTitle"/>
          </p:nvPr>
        </p:nvSpPr>
        <p:spPr>
          <a:xfrm>
            <a:off x="1769136" y="820132"/>
            <a:ext cx="8653728" cy="1929352"/>
          </a:xfrm>
          <a:prstGeom prst="rect">
            <a:avLst/>
          </a:prstGeom>
        </p:spPr>
        <p:txBody>
          <a:bodyPr vert="horz" lIns="91440" tIns="45720" rIns="91440" bIns="45720" rtlCol="0" anchor="ctr">
            <a:normAutofit/>
          </a:bodyPr>
          <a:lstStyle/>
          <a:p>
            <a:pPr algn="ctr">
              <a:defRPr sz="1800" b="0">
                <a:solidFill>
                  <a:srgbClr val="FFFFFF"/>
                </a:solidFill>
                <a:latin typeface="Times New Roman"/>
                <a:ea typeface="Times New Roman"/>
                <a:cs typeface="Times New Roman"/>
                <a:sym typeface="Times New Roman"/>
              </a:defRPr>
            </a:pPr>
            <a:r>
              <a:rPr lang="en-US" sz="3700" dirty="0">
                <a:solidFill>
                  <a:schemeClr val="tx1">
                    <a:lumMod val="75000"/>
                    <a:lumOff val="25000"/>
                  </a:schemeClr>
                </a:solidFill>
              </a:rPr>
              <a:t> </a:t>
            </a:r>
            <a:r>
              <a:rPr lang="en-US" sz="3700" b="1" dirty="0">
                <a:solidFill>
                  <a:schemeClr val="tx1">
                    <a:lumMod val="75000"/>
                    <a:lumOff val="25000"/>
                  </a:schemeClr>
                </a:solidFill>
              </a:rPr>
              <a:t>Automatic Generation Image Captions based on Deep Learning and Neural Network </a:t>
            </a:r>
          </a:p>
        </p:txBody>
      </p:sp>
      <p:sp>
        <p:nvSpPr>
          <p:cNvPr id="421" name="Slide Number Placeholder 4"/>
          <p:cNvSpPr txBox="1">
            <a:spLocks noGrp="1"/>
          </p:cNvSpPr>
          <p:nvPr>
            <p:ph type="sldNum" sz="quarter" idx="1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vert="horz" lIns="91440" tIns="45720" rIns="91440" bIns="45720" rtlCol="0" anchor="ctr">
            <a:normAutofit/>
          </a:bodyPr>
          <a:lstStyle/>
          <a:p>
            <a:pPr>
              <a:spcAft>
                <a:spcPts val="600"/>
              </a:spcAft>
            </a:pPr>
            <a:r>
              <a:rPr lang="en-US" dirty="0">
                <a:solidFill>
                  <a:schemeClr val="tx1">
                    <a:lumMod val="65000"/>
                    <a:lumOff val="35000"/>
                  </a:schemeClr>
                </a:solidFill>
              </a:rPr>
              <a:t>1</a:t>
            </a:r>
          </a:p>
        </p:txBody>
      </p:sp>
      <p:sp>
        <p:nvSpPr>
          <p:cNvPr id="2" name="TextBox 1">
            <a:extLst>
              <a:ext uri="{FF2B5EF4-FFF2-40B4-BE49-F238E27FC236}">
                <a16:creationId xmlns:a16="http://schemas.microsoft.com/office/drawing/2014/main" id="{B8481BD0-038A-CEA2-0175-B4F05D457E58}"/>
              </a:ext>
            </a:extLst>
          </p:cNvPr>
          <p:cNvSpPr txBox="1"/>
          <p:nvPr/>
        </p:nvSpPr>
        <p:spPr>
          <a:xfrm>
            <a:off x="2638473" y="3200576"/>
            <a:ext cx="6915053" cy="1815882"/>
          </a:xfrm>
          <a:prstGeom prst="rect">
            <a:avLst/>
          </a:prstGeom>
          <a:solidFill>
            <a:srgbClr val="000000"/>
          </a:solidFill>
        </p:spPr>
        <p:txBody>
          <a:bodyPr wrap="square" rtlCol="0">
            <a:spAutoFit/>
          </a:bodyPr>
          <a:lstStyle/>
          <a:p>
            <a:pPr algn="ctr"/>
            <a:r>
              <a:rPr lang="en-IN" sz="2800" dirty="0">
                <a:latin typeface="Book Antiqua" panose="02040602050305030304" pitchFamily="18" charset="0"/>
              </a:rPr>
              <a:t>Durga Sai Teja Thota 		- 	700741029 Rushitha Mudigonda 		- 	700745857 </a:t>
            </a:r>
          </a:p>
          <a:p>
            <a:pPr algn="ctr"/>
            <a:r>
              <a:rPr lang="en-IN" sz="2800" dirty="0">
                <a:latin typeface="Book Antiqua" panose="02040602050305030304" pitchFamily="18" charset="0"/>
              </a:rPr>
              <a:t>Anjali Nara					-	700745071 Sowmya Nalini Koppolu  -	700757410 </a:t>
            </a:r>
            <a:endParaRPr lang="en-US" sz="2800" dirty="0">
              <a:latin typeface="Book Antiqua" panose="0204060205030503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 name="Slide Number Placeholder 4"/>
          <p:cNvSpPr txBox="1">
            <a:spLocks noGrp="1"/>
          </p:cNvSpPr>
          <p:nvPr>
            <p:ph type="sldNum" sz="quarter" idx="12"/>
          </p:nvPr>
        </p:nvSpPr>
        <p:spPr>
          <a:xfrm>
            <a:off x="11252200" y="6315075"/>
            <a:ext cx="174772" cy="24384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10</a:t>
            </a:fld>
            <a:endParaRPr/>
          </a:p>
        </p:txBody>
      </p:sp>
      <p:sp>
        <p:nvSpPr>
          <p:cNvPr id="439" name="Slide Number Placeholder 1"/>
          <p:cNvSpPr txBox="1"/>
          <p:nvPr/>
        </p:nvSpPr>
        <p:spPr>
          <a:xfrm>
            <a:off x="11297919" y="6375717"/>
            <a:ext cx="314962" cy="243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r">
              <a:defRPr sz="1000">
                <a:solidFill>
                  <a:srgbClr val="FFFFFF"/>
                </a:solidFill>
                <a:latin typeface="Trade Gothic LT Pro"/>
                <a:ea typeface="Trade Gothic LT Pro"/>
                <a:cs typeface="Trade Gothic LT Pro"/>
                <a:sym typeface="Trade Gothic LT Pro"/>
              </a:defRPr>
            </a:lvl1pPr>
          </a:lstStyle>
          <a:p>
            <a:endParaRPr dirty="0"/>
          </a:p>
        </p:txBody>
      </p:sp>
      <p:sp>
        <p:nvSpPr>
          <p:cNvPr id="4" name="TextBox 3">
            <a:extLst>
              <a:ext uri="{FF2B5EF4-FFF2-40B4-BE49-F238E27FC236}">
                <a16:creationId xmlns:a16="http://schemas.microsoft.com/office/drawing/2014/main" id="{38FF455F-BA60-0191-AB58-02F5FA412948}"/>
              </a:ext>
            </a:extLst>
          </p:cNvPr>
          <p:cNvSpPr txBox="1"/>
          <p:nvPr/>
        </p:nvSpPr>
        <p:spPr>
          <a:xfrm>
            <a:off x="550606" y="725006"/>
            <a:ext cx="7678994" cy="584775"/>
          </a:xfrm>
          <a:prstGeom prst="rect">
            <a:avLst/>
          </a:prstGeom>
          <a:noFill/>
        </p:spPr>
        <p:txBody>
          <a:bodyPr wrap="square" rtlCol="0">
            <a:spAutoFit/>
          </a:bodyPr>
          <a:lstStyle/>
          <a:p>
            <a:r>
              <a:rPr lang="en-US" sz="3200" b="1" dirty="0"/>
              <a:t>PAPER 4 CONTRIBUTION:</a:t>
            </a:r>
            <a:endParaRPr lang="en-IN" sz="3200" b="1" dirty="0"/>
          </a:p>
        </p:txBody>
      </p:sp>
      <p:sp>
        <p:nvSpPr>
          <p:cNvPr id="5" name="TextBox 4">
            <a:extLst>
              <a:ext uri="{FF2B5EF4-FFF2-40B4-BE49-F238E27FC236}">
                <a16:creationId xmlns:a16="http://schemas.microsoft.com/office/drawing/2014/main" id="{4A6C0849-E4C2-861D-8E98-EE7B480A6FCB}"/>
              </a:ext>
            </a:extLst>
          </p:cNvPr>
          <p:cNvSpPr txBox="1"/>
          <p:nvPr/>
        </p:nvSpPr>
        <p:spPr>
          <a:xfrm>
            <a:off x="550606" y="1913870"/>
            <a:ext cx="10205884" cy="4496552"/>
          </a:xfrm>
          <a:prstGeom prst="rect">
            <a:avLst/>
          </a:prstGeom>
          <a:noFill/>
        </p:spPr>
        <p:txBody>
          <a:bodyPr wrap="square" rtlCol="0">
            <a:spAutoFit/>
          </a:bodyPr>
          <a:lstStyle/>
          <a:p>
            <a:r>
              <a:rPr lang="en-US" sz="2000" u="sng" dirty="0"/>
              <a:t>Paper Title</a:t>
            </a:r>
            <a:r>
              <a:rPr lang="en-US" sz="2000" dirty="0"/>
              <a:t>: Convolutional Neural Networks for image classification</a:t>
            </a:r>
          </a:p>
          <a:p>
            <a:endParaRPr lang="en-US" sz="2000" u="sng" dirty="0"/>
          </a:p>
          <a:p>
            <a:r>
              <a:rPr lang="en-US" sz="2000" u="sng" dirty="0"/>
              <a:t>Core Content</a:t>
            </a:r>
            <a:r>
              <a:rPr lang="en-US" sz="2000" dirty="0"/>
              <a:t>: CNN(Convolutional Neural Networks)</a:t>
            </a:r>
          </a:p>
          <a:p>
            <a:endParaRPr lang="en-US" sz="2000" dirty="0"/>
          </a:p>
          <a:p>
            <a:pPr>
              <a:lnSpc>
                <a:spcPct val="150000"/>
              </a:lnSpc>
            </a:pPr>
            <a:r>
              <a:rPr lang="en-US" sz="2000" u="sng" dirty="0"/>
              <a:t>Contribution</a:t>
            </a:r>
            <a:r>
              <a:rPr lang="en-US" sz="2000" dirty="0"/>
              <a:t>:</a:t>
            </a:r>
          </a:p>
          <a:p>
            <a:pPr marL="342900" indent="-342900">
              <a:lnSpc>
                <a:spcPct val="150000"/>
              </a:lnSpc>
              <a:buFont typeface="Arial" panose="020B0604020202020204" pitchFamily="34" charset="0"/>
              <a:buChar char="•"/>
            </a:pPr>
            <a:r>
              <a:rPr lang="en-US" sz="2000" dirty="0"/>
              <a:t>Convolutional Neural Networks (CNNs) and their use in image classification tasks. The authors provide a comprehensive explanation of how CNNs work, including their architecture, components, and mathematical operation.</a:t>
            </a:r>
          </a:p>
          <a:p>
            <a:pPr marL="342900" indent="-342900">
              <a:lnSpc>
                <a:spcPct val="150000"/>
              </a:lnSpc>
              <a:buFont typeface="Arial" panose="020B0604020202020204" pitchFamily="34" charset="0"/>
              <a:buChar char="•"/>
            </a:pPr>
            <a:r>
              <a:rPr lang="en-US" sz="2000" dirty="0"/>
              <a:t>Main contribution is to provide a detailed understanding of CNNs and their application to image classification, along with experimental evidence of their effectiveness.</a:t>
            </a:r>
          </a:p>
        </p:txBody>
      </p:sp>
    </p:spTree>
    <p:extLst>
      <p:ext uri="{BB962C8B-B14F-4D97-AF65-F5344CB8AC3E}">
        <p14:creationId xmlns:p14="http://schemas.microsoft.com/office/powerpoint/2010/main" val="3063593979"/>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Title 3"/>
          <p:cNvSpPr txBox="1">
            <a:spLocks noGrp="1"/>
          </p:cNvSpPr>
          <p:nvPr>
            <p:ph type="title"/>
          </p:nvPr>
        </p:nvSpPr>
        <p:spPr>
          <a:xfrm>
            <a:off x="430124" y="1197204"/>
            <a:ext cx="10631584" cy="2347171"/>
          </a:xfrm>
          <a:prstGeom prst="rect">
            <a:avLst/>
          </a:prstGeom>
        </p:spPr>
        <p:txBody>
          <a:bodyPr>
            <a:normAutofit fontScale="90000"/>
          </a:bodyPr>
          <a:lstStyle/>
          <a:p>
            <a:pPr defTabSz="566927">
              <a:defRPr sz="1550"/>
            </a:pPr>
            <a:br>
              <a:rPr dirty="0"/>
            </a:br>
            <a:r>
              <a:rPr lang="en-US" sz="3200" b="1" dirty="0"/>
              <a:t>RESULTS</a:t>
            </a:r>
            <a:endParaRPr sz="3200" b="1" dirty="0">
              <a:latin typeface="Times New Roman"/>
              <a:ea typeface="Times New Roman"/>
              <a:cs typeface="Times New Roman"/>
              <a:sym typeface="Times New Roman"/>
            </a:endParaRPr>
          </a:p>
          <a:p>
            <a:pPr defTabSz="566927">
              <a:defRPr sz="1550"/>
            </a:pPr>
            <a:endParaRPr sz="1736" dirty="0">
              <a:latin typeface="Times New Roman"/>
              <a:ea typeface="Times New Roman"/>
              <a:cs typeface="Times New Roman"/>
              <a:sym typeface="Times New Roman"/>
            </a:endParaRPr>
          </a:p>
          <a:p>
            <a:pPr defTabSz="566927">
              <a:defRPr sz="1550"/>
            </a:pPr>
            <a:r>
              <a:rPr sz="2418" b="0" dirty="0">
                <a:latin typeface="Times New Roman"/>
                <a:ea typeface="Times New Roman"/>
                <a:cs typeface="Times New Roman"/>
                <a:sym typeface="Times New Roman"/>
              </a:rPr>
              <a:t>Gathered the Required information and resources required to complete the project</a:t>
            </a:r>
            <a:br>
              <a:rPr sz="1736" dirty="0">
                <a:latin typeface="Times New Roman"/>
                <a:ea typeface="Times New Roman"/>
                <a:cs typeface="Times New Roman"/>
                <a:sym typeface="Times New Roman"/>
              </a:rPr>
            </a:br>
            <a:br>
              <a:rPr sz="1736" dirty="0">
                <a:latin typeface="Times New Roman"/>
                <a:ea typeface="Times New Roman"/>
                <a:cs typeface="Times New Roman"/>
                <a:sym typeface="Times New Roman"/>
              </a:rPr>
            </a:br>
            <a:br>
              <a:rPr sz="1736" dirty="0">
                <a:latin typeface="Times New Roman"/>
                <a:ea typeface="Times New Roman"/>
                <a:cs typeface="Times New Roman"/>
                <a:sym typeface="Times New Roman"/>
              </a:rPr>
            </a:br>
            <a:br>
              <a:rPr sz="1736" dirty="0">
                <a:latin typeface="Times New Roman"/>
                <a:ea typeface="Times New Roman"/>
                <a:cs typeface="Times New Roman"/>
                <a:sym typeface="Times New Roman"/>
              </a:rPr>
            </a:br>
            <a:br>
              <a:rPr sz="1736" dirty="0">
                <a:latin typeface="Times New Roman"/>
                <a:ea typeface="Times New Roman"/>
                <a:cs typeface="Times New Roman"/>
                <a:sym typeface="Times New Roman"/>
              </a:rPr>
            </a:br>
            <a:br>
              <a:rPr sz="1736" dirty="0">
                <a:latin typeface="Times New Roman"/>
                <a:ea typeface="Times New Roman"/>
                <a:cs typeface="Times New Roman"/>
                <a:sym typeface="Times New Roman"/>
              </a:rPr>
            </a:br>
            <a:endParaRPr sz="1736" dirty="0">
              <a:latin typeface="Times New Roman"/>
              <a:ea typeface="Times New Roman"/>
              <a:cs typeface="Times New Roman"/>
              <a:sym typeface="Times New Roman"/>
            </a:endParaRPr>
          </a:p>
        </p:txBody>
      </p:sp>
      <p:sp>
        <p:nvSpPr>
          <p:cNvPr id="453" name="Slide Number Placeholder 4"/>
          <p:cNvSpPr txBox="1">
            <a:spLocks noGrp="1"/>
          </p:cNvSpPr>
          <p:nvPr>
            <p:ph type="sldNum" sz="quarter" idx="12"/>
          </p:nvPr>
        </p:nvSpPr>
        <p:spPr>
          <a:xfrm>
            <a:off x="11252200" y="6315075"/>
            <a:ext cx="174772" cy="24384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11</a:t>
            </a:fld>
            <a:endParaRPr/>
          </a:p>
        </p:txBody>
      </p:sp>
      <p:sp>
        <p:nvSpPr>
          <p:cNvPr id="455" name="Slide Number Placeholder 1"/>
          <p:cNvSpPr txBox="1"/>
          <p:nvPr/>
        </p:nvSpPr>
        <p:spPr>
          <a:xfrm>
            <a:off x="11297919" y="6375717"/>
            <a:ext cx="314962" cy="243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lgn="r">
              <a:defRPr sz="1000">
                <a:solidFill>
                  <a:srgbClr val="FFFFFF"/>
                </a:solidFill>
                <a:latin typeface="Trade Gothic LT Pro"/>
                <a:ea typeface="Trade Gothic LT Pro"/>
                <a:cs typeface="Trade Gothic LT Pro"/>
                <a:sym typeface="Trade Gothic LT Pro"/>
              </a:defRPr>
            </a:lvl1pPr>
          </a:lstStyle>
          <a:p>
            <a:endParaRPr dirty="0"/>
          </a:p>
        </p:txBody>
      </p:sp>
      <p:pic>
        <p:nvPicPr>
          <p:cNvPr id="3" name="Picture 2" descr="A group of zebras in a field">
            <a:extLst>
              <a:ext uri="{FF2B5EF4-FFF2-40B4-BE49-F238E27FC236}">
                <a16:creationId xmlns:a16="http://schemas.microsoft.com/office/drawing/2014/main" id="{11C7DBAD-C789-11D8-870A-E88DBFEF41D4}"/>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464" y="2370789"/>
            <a:ext cx="2552700" cy="1409700"/>
          </a:xfrm>
          <a:prstGeom prst="rect">
            <a:avLst/>
          </a:prstGeom>
        </p:spPr>
      </p:pic>
      <p:pic>
        <p:nvPicPr>
          <p:cNvPr id="5" name="Picture 4" descr="A blue and white bird on a branch&#10;&#10;Description automatically generated">
            <a:extLst>
              <a:ext uri="{FF2B5EF4-FFF2-40B4-BE49-F238E27FC236}">
                <a16:creationId xmlns:a16="http://schemas.microsoft.com/office/drawing/2014/main" id="{E32145AA-151E-5AD1-41AA-B2F153ADB92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2005" y="4675828"/>
            <a:ext cx="2052066" cy="1451363"/>
          </a:xfrm>
          <a:prstGeom prst="rect">
            <a:avLst/>
          </a:prstGeom>
        </p:spPr>
      </p:pic>
      <p:pic>
        <p:nvPicPr>
          <p:cNvPr id="7" name="Picture 6" descr="A bird flying in the sky&#10;&#10;Description automatically generated">
            <a:extLst>
              <a:ext uri="{FF2B5EF4-FFF2-40B4-BE49-F238E27FC236}">
                <a16:creationId xmlns:a16="http://schemas.microsoft.com/office/drawing/2014/main" id="{48EE85B9-B2BF-6A85-0652-8C0E53C5DD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68565" y="4675828"/>
            <a:ext cx="2524125" cy="1409700"/>
          </a:xfrm>
          <a:prstGeom prst="rect">
            <a:avLst/>
          </a:prstGeom>
        </p:spPr>
      </p:pic>
      <p:pic>
        <p:nvPicPr>
          <p:cNvPr id="9" name="Picture 8" descr="A dog with its tongue out">
            <a:extLst>
              <a:ext uri="{FF2B5EF4-FFF2-40B4-BE49-F238E27FC236}">
                <a16:creationId xmlns:a16="http://schemas.microsoft.com/office/drawing/2014/main" id="{6C7DA3CA-D31C-CD83-1FDF-337D71AC917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60128" y="2384550"/>
            <a:ext cx="1724633" cy="1409700"/>
          </a:xfrm>
          <a:prstGeom prst="rect">
            <a:avLst/>
          </a:prstGeom>
        </p:spPr>
      </p:pic>
      <p:pic>
        <p:nvPicPr>
          <p:cNvPr id="11" name="Picture 10" descr="A group of giraffes in a field">
            <a:extLst>
              <a:ext uri="{FF2B5EF4-FFF2-40B4-BE49-F238E27FC236}">
                <a16:creationId xmlns:a16="http://schemas.microsoft.com/office/drawing/2014/main" id="{DF9E0291-7B09-0D4C-E02E-765E9686D6A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87399" y="4670307"/>
            <a:ext cx="2571750" cy="1409700"/>
          </a:xfrm>
          <a:prstGeom prst="rect">
            <a:avLst/>
          </a:prstGeom>
        </p:spPr>
      </p:pic>
      <p:pic>
        <p:nvPicPr>
          <p:cNvPr id="13" name="Picture 12" descr="A group of men standing together">
            <a:extLst>
              <a:ext uri="{FF2B5EF4-FFF2-40B4-BE49-F238E27FC236}">
                <a16:creationId xmlns:a16="http://schemas.microsoft.com/office/drawing/2014/main" id="{F587960E-EAE4-2EAA-C90D-D3CCC58BB78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98327" y="2384550"/>
            <a:ext cx="1562100" cy="1409700"/>
          </a:xfrm>
          <a:prstGeom prst="rect">
            <a:avLst/>
          </a:prstGeom>
        </p:spPr>
      </p:pic>
      <p:sp>
        <p:nvSpPr>
          <p:cNvPr id="15" name="TextBox 14">
            <a:extLst>
              <a:ext uri="{FF2B5EF4-FFF2-40B4-BE49-F238E27FC236}">
                <a16:creationId xmlns:a16="http://schemas.microsoft.com/office/drawing/2014/main" id="{F96210E1-BDA7-B13A-EFA3-99AD23E887C6}"/>
              </a:ext>
            </a:extLst>
          </p:cNvPr>
          <p:cNvSpPr txBox="1"/>
          <p:nvPr/>
        </p:nvSpPr>
        <p:spPr>
          <a:xfrm>
            <a:off x="725464" y="3844069"/>
            <a:ext cx="2416892" cy="400110"/>
          </a:xfrm>
          <a:prstGeom prst="rect">
            <a:avLst/>
          </a:prstGeom>
          <a:noFill/>
        </p:spPr>
        <p:txBody>
          <a:bodyPr wrap="square" rtlCol="0">
            <a:spAutoFit/>
          </a:bodyPr>
          <a:lstStyle/>
          <a:p>
            <a:r>
              <a:rPr lang="en-US" sz="1000" dirty="0"/>
              <a:t>FIG1: &lt;start&gt; a group of zebras are standing in a field . &lt;end&gt;</a:t>
            </a:r>
            <a:endParaRPr lang="en-IN" dirty="0"/>
          </a:p>
        </p:txBody>
      </p:sp>
      <p:sp>
        <p:nvSpPr>
          <p:cNvPr id="16" name="TextBox 15">
            <a:extLst>
              <a:ext uri="{FF2B5EF4-FFF2-40B4-BE49-F238E27FC236}">
                <a16:creationId xmlns:a16="http://schemas.microsoft.com/office/drawing/2014/main" id="{EB793B0B-16DC-D986-C9BE-D994FF3067AB}"/>
              </a:ext>
            </a:extLst>
          </p:cNvPr>
          <p:cNvSpPr txBox="1"/>
          <p:nvPr/>
        </p:nvSpPr>
        <p:spPr>
          <a:xfrm>
            <a:off x="4354693" y="6135037"/>
            <a:ext cx="2213640" cy="400110"/>
          </a:xfrm>
          <a:prstGeom prst="rect">
            <a:avLst/>
          </a:prstGeom>
          <a:noFill/>
        </p:spPr>
        <p:txBody>
          <a:bodyPr wrap="square" rtlCol="0">
            <a:spAutoFit/>
          </a:bodyPr>
          <a:lstStyle/>
          <a:p>
            <a:r>
              <a:rPr lang="en-US" sz="1000" dirty="0"/>
              <a:t>FIG5: &lt;start&gt; a large white bird flying in the sky . &lt;end&gt;</a:t>
            </a:r>
            <a:endParaRPr lang="en-IN" sz="1000" dirty="0"/>
          </a:p>
        </p:txBody>
      </p:sp>
      <p:sp>
        <p:nvSpPr>
          <p:cNvPr id="17" name="TextBox 16">
            <a:extLst>
              <a:ext uri="{FF2B5EF4-FFF2-40B4-BE49-F238E27FC236}">
                <a16:creationId xmlns:a16="http://schemas.microsoft.com/office/drawing/2014/main" id="{480E3394-8A1B-FBFF-5F61-285D82046A9C}"/>
              </a:ext>
            </a:extLst>
          </p:cNvPr>
          <p:cNvSpPr txBox="1"/>
          <p:nvPr/>
        </p:nvSpPr>
        <p:spPr>
          <a:xfrm>
            <a:off x="7908881" y="3844069"/>
            <a:ext cx="2955585" cy="400110"/>
          </a:xfrm>
          <a:prstGeom prst="rect">
            <a:avLst/>
          </a:prstGeom>
          <a:noFill/>
        </p:spPr>
        <p:txBody>
          <a:bodyPr wrap="square" rtlCol="0">
            <a:spAutoFit/>
          </a:bodyPr>
          <a:lstStyle/>
          <a:p>
            <a:r>
              <a:rPr lang="en-US" sz="1000" dirty="0"/>
              <a:t>FIG3: &lt;start&gt; a brown and white dog with a red collar . &lt;end&gt;</a:t>
            </a:r>
            <a:endParaRPr lang="en-IN" sz="1000" dirty="0"/>
          </a:p>
        </p:txBody>
      </p:sp>
      <p:sp>
        <p:nvSpPr>
          <p:cNvPr id="18" name="TextBox 17">
            <a:extLst>
              <a:ext uri="{FF2B5EF4-FFF2-40B4-BE49-F238E27FC236}">
                <a16:creationId xmlns:a16="http://schemas.microsoft.com/office/drawing/2014/main" id="{EA06597C-F92B-D5CA-8468-ECA62840F5D0}"/>
              </a:ext>
            </a:extLst>
          </p:cNvPr>
          <p:cNvSpPr txBox="1"/>
          <p:nvPr/>
        </p:nvSpPr>
        <p:spPr>
          <a:xfrm>
            <a:off x="722005" y="6175662"/>
            <a:ext cx="2052066" cy="400110"/>
          </a:xfrm>
          <a:prstGeom prst="rect">
            <a:avLst/>
          </a:prstGeom>
          <a:noFill/>
        </p:spPr>
        <p:txBody>
          <a:bodyPr wrap="square" rtlCol="0">
            <a:spAutoFit/>
          </a:bodyPr>
          <a:lstStyle/>
          <a:p>
            <a:r>
              <a:rPr lang="en-US" sz="1000" dirty="0"/>
              <a:t>FIG4: &lt;start&gt; a bird standing on branch. &lt;end&gt;</a:t>
            </a:r>
            <a:endParaRPr lang="en-IN" sz="1000" dirty="0"/>
          </a:p>
        </p:txBody>
      </p:sp>
      <p:sp>
        <p:nvSpPr>
          <p:cNvPr id="19" name="TextBox 18">
            <a:extLst>
              <a:ext uri="{FF2B5EF4-FFF2-40B4-BE49-F238E27FC236}">
                <a16:creationId xmlns:a16="http://schemas.microsoft.com/office/drawing/2014/main" id="{CA47C39A-7CFA-DCF7-E597-98B963F7347A}"/>
              </a:ext>
            </a:extLst>
          </p:cNvPr>
          <p:cNvSpPr txBox="1"/>
          <p:nvPr/>
        </p:nvSpPr>
        <p:spPr>
          <a:xfrm>
            <a:off x="7987399" y="6135037"/>
            <a:ext cx="2213640" cy="400110"/>
          </a:xfrm>
          <a:prstGeom prst="rect">
            <a:avLst/>
          </a:prstGeom>
          <a:noFill/>
        </p:spPr>
        <p:txBody>
          <a:bodyPr wrap="square" rtlCol="0">
            <a:spAutoFit/>
          </a:bodyPr>
          <a:lstStyle/>
          <a:p>
            <a:r>
              <a:rPr lang="en-US" sz="1000" dirty="0"/>
              <a:t>FIG6: &lt;start&gt; a group of giraffes are standing in the grass . &lt;end&gt;</a:t>
            </a:r>
            <a:endParaRPr lang="en-IN" dirty="0"/>
          </a:p>
        </p:txBody>
      </p:sp>
      <p:sp>
        <p:nvSpPr>
          <p:cNvPr id="22" name="TextBox 21">
            <a:extLst>
              <a:ext uri="{FF2B5EF4-FFF2-40B4-BE49-F238E27FC236}">
                <a16:creationId xmlns:a16="http://schemas.microsoft.com/office/drawing/2014/main" id="{DA06FF8C-5CAB-A4DE-5164-161C73CADD9A}"/>
              </a:ext>
            </a:extLst>
          </p:cNvPr>
          <p:cNvSpPr txBox="1"/>
          <p:nvPr/>
        </p:nvSpPr>
        <p:spPr>
          <a:xfrm>
            <a:off x="4354693" y="3844069"/>
            <a:ext cx="2955585" cy="400110"/>
          </a:xfrm>
          <a:prstGeom prst="rect">
            <a:avLst/>
          </a:prstGeom>
          <a:noFill/>
        </p:spPr>
        <p:txBody>
          <a:bodyPr wrap="square">
            <a:spAutoFit/>
          </a:bodyPr>
          <a:lstStyle/>
          <a:p>
            <a:r>
              <a:rPr lang="en-IN" sz="1000" dirty="0"/>
              <a:t>FIG2: &lt;start&gt; a group of people standing around a table with a remote . &lt;end&gt;</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 name="Title 3"/>
          <p:cNvSpPr txBox="1">
            <a:spLocks noGrp="1"/>
          </p:cNvSpPr>
          <p:nvPr>
            <p:ph type="title"/>
          </p:nvPr>
        </p:nvSpPr>
        <p:spPr>
          <a:xfrm>
            <a:off x="247235" y="1316451"/>
            <a:ext cx="10631584" cy="5181186"/>
          </a:xfrm>
          <a:prstGeom prst="rect">
            <a:avLst/>
          </a:prstGeom>
        </p:spPr>
        <p:txBody>
          <a:bodyPr>
            <a:normAutofit fontScale="90000"/>
          </a:bodyPr>
          <a:lstStyle/>
          <a:p>
            <a:pPr defTabSz="859536">
              <a:defRPr sz="2350"/>
            </a:pPr>
            <a:br>
              <a:rPr dirty="0"/>
            </a:br>
            <a:br>
              <a:rPr dirty="0"/>
            </a:br>
            <a:r>
              <a:rPr sz="3600" b="1" dirty="0">
                <a:ea typeface="Times New Roman"/>
                <a:cs typeface="Times New Roman"/>
                <a:sym typeface="Times New Roman"/>
              </a:rPr>
              <a:t>R</a:t>
            </a:r>
            <a:r>
              <a:rPr lang="en-US" sz="3600" b="1" dirty="0">
                <a:ea typeface="Times New Roman"/>
                <a:cs typeface="Times New Roman"/>
                <a:sym typeface="Times New Roman"/>
              </a:rPr>
              <a:t>EFERENCES</a:t>
            </a:r>
            <a:r>
              <a:rPr sz="3600" b="1" dirty="0">
                <a:ea typeface="Times New Roman"/>
                <a:cs typeface="Times New Roman"/>
                <a:sym typeface="Times New Roman"/>
              </a:rPr>
              <a:t>: </a:t>
            </a:r>
            <a:br>
              <a:rPr lang="en-IN" sz="3600" b="1" dirty="0">
                <a:ea typeface="Times New Roman"/>
                <a:cs typeface="Times New Roman"/>
                <a:sym typeface="Times New Roman"/>
              </a:rPr>
            </a:br>
            <a:br>
              <a:rPr sz="2632" dirty="0">
                <a:latin typeface="Times New Roman"/>
                <a:ea typeface="Times New Roman"/>
                <a:cs typeface="Times New Roman"/>
                <a:sym typeface="Times New Roman"/>
              </a:rPr>
            </a:br>
            <a:r>
              <a:rPr sz="1800" b="0" dirty="0">
                <a:latin typeface="+mn-lt"/>
                <a:ea typeface="Arial"/>
                <a:cs typeface="Arial"/>
                <a:sym typeface="Arial"/>
              </a:rPr>
              <a:t>1.</a:t>
            </a:r>
            <a:r>
              <a:rPr sz="1800" b="0" dirty="0">
                <a:latin typeface="+mn-lt"/>
                <a:ea typeface="Times New Roman"/>
                <a:cs typeface="Times New Roman"/>
                <a:sym typeface="Times New Roman"/>
              </a:rPr>
              <a:t>Graves, A.; </a:t>
            </a:r>
            <a:r>
              <a:rPr sz="1800" b="0" dirty="0" err="1">
                <a:latin typeface="+mn-lt"/>
                <a:ea typeface="Times New Roman"/>
                <a:cs typeface="Times New Roman"/>
                <a:sym typeface="Times New Roman"/>
              </a:rPr>
              <a:t>Liwicki</a:t>
            </a:r>
            <a:r>
              <a:rPr sz="1800" b="0" dirty="0">
                <a:latin typeface="+mn-lt"/>
                <a:ea typeface="Times New Roman"/>
                <a:cs typeface="Times New Roman"/>
                <a:sym typeface="Times New Roman"/>
              </a:rPr>
              <a:t>, M.; Fernández, S.; Bertolami, R.; </a:t>
            </a:r>
            <a:r>
              <a:rPr sz="1800" b="0" dirty="0" err="1">
                <a:latin typeface="+mn-lt"/>
                <a:ea typeface="Times New Roman"/>
                <a:cs typeface="Times New Roman"/>
                <a:sym typeface="Times New Roman"/>
              </a:rPr>
              <a:t>Bunke</a:t>
            </a:r>
            <a:r>
              <a:rPr sz="1800" b="0" dirty="0">
                <a:latin typeface="+mn-lt"/>
                <a:ea typeface="Times New Roman"/>
                <a:cs typeface="Times New Roman"/>
                <a:sym typeface="Times New Roman"/>
              </a:rPr>
              <a:t>, H.; </a:t>
            </a:r>
            <a:r>
              <a:rPr sz="1800" b="0" dirty="0" err="1">
                <a:latin typeface="+mn-lt"/>
                <a:ea typeface="Times New Roman"/>
                <a:cs typeface="Times New Roman"/>
                <a:sym typeface="Times New Roman"/>
              </a:rPr>
              <a:t>Schmidhuber</a:t>
            </a:r>
            <a:r>
              <a:rPr sz="1800" b="0" dirty="0">
                <a:latin typeface="+mn-lt"/>
                <a:ea typeface="Times New Roman"/>
                <a:cs typeface="Times New Roman"/>
                <a:sym typeface="Times New Roman"/>
              </a:rPr>
              <a:t>, J. (May 2009). "A Novel Connectionist System for Unconstrained Handwriting Recognition". IEEE Transactions on Pattern Analysis and Machine Intelligence. </a:t>
            </a:r>
            <a:br>
              <a:rPr sz="1800" b="0" dirty="0">
                <a:latin typeface="+mn-lt"/>
                <a:ea typeface="Times New Roman"/>
                <a:cs typeface="Times New Roman"/>
                <a:sym typeface="Times New Roman"/>
              </a:rPr>
            </a:br>
            <a:br>
              <a:rPr sz="1800" b="0" dirty="0">
                <a:latin typeface="+mn-lt"/>
                <a:ea typeface="Times New Roman"/>
                <a:cs typeface="Times New Roman"/>
                <a:sym typeface="Times New Roman"/>
              </a:rPr>
            </a:br>
            <a:r>
              <a:rPr sz="1800" b="0" dirty="0">
                <a:latin typeface="+mn-lt"/>
                <a:ea typeface="Times New Roman"/>
                <a:cs typeface="Times New Roman"/>
                <a:sym typeface="Times New Roman"/>
              </a:rPr>
              <a:t>2. Li, </a:t>
            </a:r>
            <a:r>
              <a:rPr sz="1800" b="0" dirty="0" err="1">
                <a:latin typeface="+mn-lt"/>
                <a:ea typeface="Times New Roman"/>
                <a:cs typeface="Times New Roman"/>
                <a:sym typeface="Times New Roman"/>
              </a:rPr>
              <a:t>Xiangang</a:t>
            </a:r>
            <a:r>
              <a:rPr sz="1800" b="0" dirty="0">
                <a:latin typeface="+mn-lt"/>
                <a:ea typeface="Times New Roman"/>
                <a:cs typeface="Times New Roman"/>
                <a:sym typeface="Times New Roman"/>
              </a:rPr>
              <a:t>; Wu, </a:t>
            </a:r>
            <a:r>
              <a:rPr sz="1800" b="0" dirty="0" err="1">
                <a:latin typeface="+mn-lt"/>
                <a:ea typeface="Times New Roman"/>
                <a:cs typeface="Times New Roman"/>
                <a:sym typeface="Times New Roman"/>
              </a:rPr>
              <a:t>Xihong</a:t>
            </a:r>
            <a:r>
              <a:rPr sz="1800" b="0" dirty="0">
                <a:latin typeface="+mn-lt"/>
                <a:ea typeface="Times New Roman"/>
                <a:cs typeface="Times New Roman"/>
                <a:sym typeface="Times New Roman"/>
              </a:rPr>
              <a:t> (2014-10-15). "Constructing Long Short-Term Memory based Deep Recurrent Neural Networks for Large Vocabulary Speech Recognition </a:t>
            </a:r>
            <a:br>
              <a:rPr sz="1800" b="0" dirty="0">
                <a:latin typeface="+mn-lt"/>
                <a:ea typeface="Times New Roman"/>
                <a:cs typeface="Times New Roman"/>
                <a:sym typeface="Times New Roman"/>
              </a:rPr>
            </a:br>
            <a:br>
              <a:rPr sz="1800" b="0" dirty="0">
                <a:latin typeface="+mn-lt"/>
                <a:ea typeface="Times New Roman"/>
                <a:cs typeface="Times New Roman"/>
                <a:sym typeface="Times New Roman"/>
              </a:rPr>
            </a:br>
            <a:r>
              <a:rPr sz="1800" b="0" dirty="0">
                <a:latin typeface="+mn-lt"/>
                <a:ea typeface="Times New Roman"/>
                <a:cs typeface="Times New Roman"/>
                <a:sym typeface="Times New Roman"/>
              </a:rPr>
              <a:t>3. Wu, </a:t>
            </a:r>
            <a:r>
              <a:rPr sz="1800" b="0" dirty="0" err="1">
                <a:latin typeface="+mn-lt"/>
                <a:ea typeface="Times New Roman"/>
                <a:cs typeface="Times New Roman"/>
                <a:sym typeface="Times New Roman"/>
              </a:rPr>
              <a:t>Yonghui</a:t>
            </a:r>
            <a:r>
              <a:rPr sz="1800" b="0" dirty="0">
                <a:latin typeface="+mn-lt"/>
                <a:ea typeface="Times New Roman"/>
                <a:cs typeface="Times New Roman"/>
                <a:sym typeface="Times New Roman"/>
              </a:rPr>
              <a:t>; Schuster, Mike; Chen, </a:t>
            </a:r>
            <a:r>
              <a:rPr sz="1800" b="0" dirty="0" err="1">
                <a:latin typeface="+mn-lt"/>
                <a:ea typeface="Times New Roman"/>
                <a:cs typeface="Times New Roman"/>
                <a:sym typeface="Times New Roman"/>
              </a:rPr>
              <a:t>Zhifeng</a:t>
            </a:r>
            <a:r>
              <a:rPr sz="1800" b="0" dirty="0">
                <a:latin typeface="+mn-lt"/>
                <a:ea typeface="Times New Roman"/>
                <a:cs typeface="Times New Roman"/>
                <a:sym typeface="Times New Roman"/>
              </a:rPr>
              <a:t>; Le, Quoc V.; </a:t>
            </a:r>
            <a:r>
              <a:rPr sz="1800" b="0" dirty="0" err="1">
                <a:latin typeface="+mn-lt"/>
                <a:ea typeface="Times New Roman"/>
                <a:cs typeface="Times New Roman"/>
                <a:sym typeface="Times New Roman"/>
              </a:rPr>
              <a:t>Norouzi</a:t>
            </a:r>
            <a:r>
              <a:rPr sz="1800" b="0" dirty="0">
                <a:latin typeface="+mn-lt"/>
                <a:ea typeface="Times New Roman"/>
                <a:cs typeface="Times New Roman"/>
                <a:sym typeface="Times New Roman"/>
              </a:rPr>
              <a:t>, Mohammad; </a:t>
            </a:r>
            <a:r>
              <a:rPr sz="1800" b="0" dirty="0" err="1">
                <a:latin typeface="+mn-lt"/>
                <a:ea typeface="Times New Roman"/>
                <a:cs typeface="Times New Roman"/>
                <a:sym typeface="Times New Roman"/>
              </a:rPr>
              <a:t>Macherey</a:t>
            </a:r>
            <a:r>
              <a:rPr sz="1800" b="0" dirty="0">
                <a:latin typeface="+mn-lt"/>
                <a:ea typeface="Times New Roman"/>
                <a:cs typeface="Times New Roman"/>
                <a:sym typeface="Times New Roman"/>
              </a:rPr>
              <a:t>, Wolfgang; </a:t>
            </a:r>
            <a:r>
              <a:rPr sz="1800" b="0" dirty="0" err="1">
                <a:latin typeface="+mn-lt"/>
                <a:ea typeface="Times New Roman"/>
                <a:cs typeface="Times New Roman"/>
                <a:sym typeface="Times New Roman"/>
              </a:rPr>
              <a:t>Krikun</a:t>
            </a:r>
            <a:r>
              <a:rPr sz="1800" b="0" dirty="0">
                <a:latin typeface="+mn-lt"/>
                <a:ea typeface="Times New Roman"/>
                <a:cs typeface="Times New Roman"/>
                <a:sym typeface="Times New Roman"/>
              </a:rPr>
              <a:t>, Maxim; Cao, Yuan; Gao, Qin (2016-09-26). "Google's Neural Machine Translation System: Bridging the Gap between Human and Machine Translation </a:t>
            </a:r>
            <a:br>
              <a:rPr sz="1800" b="0" dirty="0">
                <a:latin typeface="+mn-lt"/>
                <a:ea typeface="Times New Roman"/>
                <a:cs typeface="Times New Roman"/>
                <a:sym typeface="Times New Roman"/>
              </a:rPr>
            </a:br>
            <a:br>
              <a:rPr sz="1800" b="0" dirty="0">
                <a:latin typeface="+mn-lt"/>
                <a:ea typeface="Times New Roman"/>
                <a:cs typeface="Times New Roman"/>
                <a:sym typeface="Times New Roman"/>
              </a:rPr>
            </a:br>
            <a:r>
              <a:rPr sz="1800" b="0" dirty="0">
                <a:latin typeface="+mn-lt"/>
                <a:ea typeface="Times New Roman"/>
                <a:cs typeface="Times New Roman"/>
                <a:sym typeface="Times New Roman"/>
              </a:rPr>
              <a:t>4. Mayer, H.; Gomez, F.; </a:t>
            </a:r>
            <a:r>
              <a:rPr sz="1800" b="0" dirty="0" err="1">
                <a:latin typeface="+mn-lt"/>
                <a:ea typeface="Times New Roman"/>
                <a:cs typeface="Times New Roman"/>
                <a:sym typeface="Times New Roman"/>
              </a:rPr>
              <a:t>Wierstra</a:t>
            </a:r>
            <a:r>
              <a:rPr sz="1800" b="0" dirty="0">
                <a:latin typeface="+mn-lt"/>
                <a:ea typeface="Times New Roman"/>
                <a:cs typeface="Times New Roman"/>
                <a:sym typeface="Times New Roman"/>
              </a:rPr>
              <a:t>, D.; Nagy, I.; Knoll, A.; </a:t>
            </a:r>
            <a:r>
              <a:rPr sz="1800" b="0" dirty="0" err="1">
                <a:latin typeface="+mn-lt"/>
                <a:ea typeface="Times New Roman"/>
                <a:cs typeface="Times New Roman"/>
                <a:sym typeface="Times New Roman"/>
              </a:rPr>
              <a:t>Schmidhuber</a:t>
            </a:r>
            <a:r>
              <a:rPr sz="1800" b="0" dirty="0">
                <a:latin typeface="+mn-lt"/>
                <a:ea typeface="Times New Roman"/>
                <a:cs typeface="Times New Roman"/>
                <a:sym typeface="Times New Roman"/>
              </a:rPr>
              <a:t>, J. (October 2006). A System for Robotic Heart Surgery that Learns to Tie Knots Using Recurrent Neural Networks. 2006 IEEE/RSJ International Conference on Intelligent Robots and Systems. pp. 543–548. </a:t>
            </a:r>
            <a:br>
              <a:rPr sz="1800" b="0" dirty="0">
                <a:latin typeface="+mn-lt"/>
                <a:ea typeface="Times New Roman"/>
                <a:cs typeface="Times New Roman"/>
                <a:sym typeface="Times New Roman"/>
              </a:rPr>
            </a:br>
            <a:br>
              <a:rPr sz="1800" b="0" dirty="0">
                <a:latin typeface="+mn-lt"/>
                <a:ea typeface="Times New Roman"/>
                <a:cs typeface="Times New Roman"/>
                <a:sym typeface="Times New Roman"/>
              </a:rPr>
            </a:br>
            <a:r>
              <a:rPr sz="1800" dirty="0">
                <a:latin typeface="+mn-lt"/>
                <a:ea typeface="Times New Roman"/>
                <a:cs typeface="Times New Roman"/>
                <a:sym typeface="Times New Roman"/>
              </a:rPr>
              <a:t>5. </a:t>
            </a:r>
            <a:r>
              <a:rPr sz="1800" b="0" dirty="0">
                <a:latin typeface="+mn-lt"/>
                <a:ea typeface="Times New Roman"/>
                <a:cs typeface="Times New Roman"/>
                <a:sym typeface="Times New Roman"/>
              </a:rPr>
              <a:t>Rodriguez, Jesus (July 2, 2018). "The Science Behind OpenAI Five that just Produced One of the Greatest Breakthrough in the History of AI". Towards Data Science. Archived from the original on 2019-12-26. Retrieved 2019-01-15. </a:t>
            </a:r>
            <a:br>
              <a:rPr sz="1800" b="0" dirty="0">
                <a:latin typeface="+mn-lt"/>
                <a:ea typeface="Times New Roman"/>
                <a:cs typeface="Times New Roman"/>
                <a:sym typeface="Times New Roman"/>
              </a:rPr>
            </a:br>
            <a:br>
              <a:rPr sz="1800" b="0" dirty="0">
                <a:latin typeface="+mn-lt"/>
                <a:ea typeface="Times New Roman"/>
                <a:cs typeface="Times New Roman"/>
                <a:sym typeface="Times New Roman"/>
              </a:rPr>
            </a:br>
            <a:endParaRPr sz="1800" b="0" dirty="0">
              <a:latin typeface="+mn-lt"/>
              <a:ea typeface="Times New Roman"/>
              <a:cs typeface="Times New Roman"/>
              <a:sym typeface="Times New Roman"/>
            </a:endParaRPr>
          </a:p>
        </p:txBody>
      </p:sp>
      <p:sp>
        <p:nvSpPr>
          <p:cNvPr id="457" name="Slide Number Placeholder 4"/>
          <p:cNvSpPr txBox="1">
            <a:spLocks noGrp="1"/>
          </p:cNvSpPr>
          <p:nvPr>
            <p:ph type="sldNum" sz="quarter" idx="12"/>
          </p:nvPr>
        </p:nvSpPr>
        <p:spPr>
          <a:xfrm>
            <a:off x="10878819" y="5729950"/>
            <a:ext cx="838199" cy="76768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12</a:t>
            </a:fld>
            <a:endParaRPr dirty="0"/>
          </a:p>
        </p:txBody>
      </p:sp>
      <p:sp>
        <p:nvSpPr>
          <p:cNvPr id="459" name="Slide Number Placeholder 1"/>
          <p:cNvSpPr txBox="1"/>
          <p:nvPr/>
        </p:nvSpPr>
        <p:spPr>
          <a:xfrm>
            <a:off x="11297919" y="6375717"/>
            <a:ext cx="314962" cy="243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lgn="r">
              <a:defRPr sz="1000">
                <a:solidFill>
                  <a:srgbClr val="FFFFFF"/>
                </a:solidFill>
                <a:latin typeface="Trade Gothic LT Pro"/>
                <a:ea typeface="Trade Gothic LT Pro"/>
                <a:cs typeface="Trade Gothic LT Pro"/>
                <a:sym typeface="Trade Gothic LT Pro"/>
              </a:defRPr>
            </a:lvl1pPr>
          </a:lstStyle>
          <a:p>
            <a:endParaRPr dirty="0"/>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 name="Title 3"/>
          <p:cNvSpPr txBox="1">
            <a:spLocks noGrp="1"/>
          </p:cNvSpPr>
          <p:nvPr>
            <p:ph type="title"/>
          </p:nvPr>
        </p:nvSpPr>
        <p:spPr>
          <a:xfrm>
            <a:off x="139084" y="437046"/>
            <a:ext cx="10631584" cy="5983909"/>
          </a:xfrm>
          <a:prstGeom prst="rect">
            <a:avLst/>
          </a:prstGeom>
        </p:spPr>
        <p:txBody>
          <a:bodyPr>
            <a:normAutofit fontScale="90000"/>
          </a:bodyPr>
          <a:lstStyle/>
          <a:p>
            <a:pPr defTabSz="877823">
              <a:defRPr sz="2400"/>
            </a:pPr>
            <a:br>
              <a:rPr dirty="0"/>
            </a:br>
            <a:br>
              <a:rPr sz="1800" dirty="0"/>
            </a:br>
            <a:r>
              <a:rPr sz="1800" b="0" dirty="0">
                <a:latin typeface="+mn-lt"/>
                <a:ea typeface="Times New Roman"/>
                <a:cs typeface="Times New Roman"/>
                <a:sym typeface="Times New Roman"/>
              </a:rPr>
              <a:t>6. Li, </a:t>
            </a:r>
            <a:r>
              <a:rPr sz="1800" b="0" dirty="0" err="1">
                <a:latin typeface="+mn-lt"/>
                <a:ea typeface="Times New Roman"/>
                <a:cs typeface="Times New Roman"/>
                <a:sym typeface="Times New Roman"/>
              </a:rPr>
              <a:t>Xiangang</a:t>
            </a:r>
            <a:r>
              <a:rPr sz="1800" b="0" dirty="0">
                <a:latin typeface="+mn-lt"/>
                <a:ea typeface="Times New Roman"/>
                <a:cs typeface="Times New Roman"/>
                <a:sym typeface="Times New Roman"/>
              </a:rPr>
              <a:t>; Wu, </a:t>
            </a:r>
            <a:r>
              <a:rPr sz="1800" b="0" dirty="0" err="1">
                <a:latin typeface="+mn-lt"/>
                <a:ea typeface="Times New Roman"/>
                <a:cs typeface="Times New Roman"/>
                <a:sym typeface="Times New Roman"/>
              </a:rPr>
              <a:t>Xihong</a:t>
            </a:r>
            <a:r>
              <a:rPr sz="1800" b="0" dirty="0">
                <a:latin typeface="+mn-lt"/>
                <a:ea typeface="Times New Roman"/>
                <a:cs typeface="Times New Roman"/>
                <a:sym typeface="Times New Roman"/>
              </a:rPr>
              <a:t> (2014-10-15). "Constructing Long Short-Term Memory based Deep Recurrent Neural Networks for Large Vocabulary Speech Recognition </a:t>
            </a:r>
            <a:br>
              <a:rPr sz="1800" b="0" dirty="0">
                <a:latin typeface="+mn-lt"/>
                <a:ea typeface="Times New Roman"/>
                <a:cs typeface="Times New Roman"/>
                <a:sym typeface="Times New Roman"/>
              </a:rPr>
            </a:br>
            <a:br>
              <a:rPr sz="1800" b="0" dirty="0">
                <a:latin typeface="+mn-lt"/>
                <a:ea typeface="Times New Roman"/>
                <a:cs typeface="Times New Roman"/>
                <a:sym typeface="Times New Roman"/>
              </a:rPr>
            </a:br>
            <a:r>
              <a:rPr sz="1800" b="0" dirty="0">
                <a:latin typeface="+mn-lt"/>
                <a:ea typeface="Times New Roman"/>
                <a:cs typeface="Times New Roman"/>
                <a:sym typeface="Times New Roman"/>
              </a:rPr>
              <a:t>7. K. Cho, B. Van </a:t>
            </a:r>
            <a:r>
              <a:rPr sz="1800" b="0" dirty="0" err="1">
                <a:latin typeface="+mn-lt"/>
                <a:ea typeface="Times New Roman"/>
                <a:cs typeface="Times New Roman"/>
                <a:sym typeface="Times New Roman"/>
              </a:rPr>
              <a:t>Merriënboer</a:t>
            </a:r>
            <a:r>
              <a:rPr sz="1800" b="0" dirty="0">
                <a:latin typeface="+mn-lt"/>
                <a:ea typeface="Times New Roman"/>
                <a:cs typeface="Times New Roman"/>
                <a:sym typeface="Times New Roman"/>
              </a:rPr>
              <a:t>, Ç. </a:t>
            </a:r>
            <a:r>
              <a:rPr sz="1800" b="0" dirty="0" err="1">
                <a:latin typeface="+mn-lt"/>
                <a:ea typeface="Times New Roman"/>
                <a:cs typeface="Times New Roman"/>
                <a:sym typeface="Times New Roman"/>
              </a:rPr>
              <a:t>Gülçehre</a:t>
            </a:r>
            <a:r>
              <a:rPr sz="1800" b="0" dirty="0">
                <a:latin typeface="+mn-lt"/>
                <a:ea typeface="Times New Roman"/>
                <a:cs typeface="Times New Roman"/>
                <a:sym typeface="Times New Roman"/>
              </a:rPr>
              <a:t>, D. </a:t>
            </a:r>
            <a:r>
              <a:rPr sz="1800" b="0" dirty="0" err="1">
                <a:latin typeface="+mn-lt"/>
                <a:ea typeface="Times New Roman"/>
                <a:cs typeface="Times New Roman"/>
                <a:sym typeface="Times New Roman"/>
              </a:rPr>
              <a:t>Bahdanau</a:t>
            </a:r>
            <a:r>
              <a:rPr sz="1800" b="0" dirty="0">
                <a:latin typeface="+mn-lt"/>
                <a:ea typeface="Times New Roman"/>
                <a:cs typeface="Times New Roman"/>
                <a:sym typeface="Times New Roman"/>
              </a:rPr>
              <a:t>, F. </a:t>
            </a:r>
            <a:r>
              <a:rPr sz="1800" b="0" dirty="0" err="1">
                <a:latin typeface="+mn-lt"/>
                <a:ea typeface="Times New Roman"/>
                <a:cs typeface="Times New Roman"/>
                <a:sym typeface="Times New Roman"/>
              </a:rPr>
              <a:t>Bougares</a:t>
            </a:r>
            <a:r>
              <a:rPr sz="1800" b="0" dirty="0">
                <a:latin typeface="+mn-lt"/>
                <a:ea typeface="Times New Roman"/>
                <a:cs typeface="Times New Roman"/>
                <a:sym typeface="Times New Roman"/>
              </a:rPr>
              <a:t>, H. </a:t>
            </a:r>
            <a:r>
              <a:rPr sz="1800" b="0" dirty="0" err="1">
                <a:latin typeface="+mn-lt"/>
                <a:ea typeface="Times New Roman"/>
                <a:cs typeface="Times New Roman"/>
                <a:sym typeface="Times New Roman"/>
              </a:rPr>
              <a:t>Schwenk</a:t>
            </a:r>
            <a:r>
              <a:rPr sz="1800" b="0" dirty="0">
                <a:latin typeface="+mn-lt"/>
                <a:ea typeface="Times New Roman"/>
                <a:cs typeface="Times New Roman"/>
                <a:sym typeface="Times New Roman"/>
              </a:rPr>
              <a:t>, Y. Bengio, Learning phrase representations using </a:t>
            </a:r>
            <a:r>
              <a:rPr sz="1800" b="0" dirty="0" err="1">
                <a:latin typeface="+mn-lt"/>
                <a:ea typeface="Times New Roman"/>
                <a:cs typeface="Times New Roman"/>
                <a:sym typeface="Times New Roman"/>
              </a:rPr>
              <a:t>rnn</a:t>
            </a:r>
            <a:r>
              <a:rPr sz="1800" b="0" dirty="0">
                <a:latin typeface="+mn-lt"/>
                <a:ea typeface="Times New Roman"/>
                <a:cs typeface="Times New Roman"/>
                <a:sym typeface="Times New Roman"/>
              </a:rPr>
              <a:t> encoder–decoder for statistical machine translation, in: Proceedings of the 2014 Conference on </a:t>
            </a:r>
            <a:r>
              <a:rPr sz="1800" b="0" dirty="0" err="1">
                <a:latin typeface="+mn-lt"/>
                <a:ea typeface="Times New Roman"/>
                <a:cs typeface="Times New Roman"/>
                <a:sym typeface="Times New Roman"/>
              </a:rPr>
              <a:t>Empir-ical</a:t>
            </a:r>
            <a:r>
              <a:rPr sz="1800" b="0" dirty="0">
                <a:latin typeface="+mn-lt"/>
                <a:ea typeface="Times New Roman"/>
                <a:cs typeface="Times New Roman"/>
                <a:sym typeface="Times New Roman"/>
              </a:rPr>
              <a:t> Methods in Natural Language Processing (EMNLP), Association for Computational Linguistics, Doha, Qatar, 2014. </a:t>
            </a:r>
            <a:br>
              <a:rPr sz="1800" b="0" dirty="0">
                <a:latin typeface="+mn-lt"/>
                <a:ea typeface="Times New Roman"/>
                <a:cs typeface="Times New Roman"/>
                <a:sym typeface="Times New Roman"/>
              </a:rPr>
            </a:br>
            <a:br>
              <a:rPr sz="1800" b="0" dirty="0">
                <a:latin typeface="+mn-lt"/>
                <a:ea typeface="Times New Roman"/>
                <a:cs typeface="Times New Roman"/>
                <a:sym typeface="Times New Roman"/>
              </a:rPr>
            </a:br>
            <a:r>
              <a:rPr sz="1800" b="0" dirty="0">
                <a:latin typeface="+mn-lt"/>
                <a:ea typeface="Times New Roman"/>
                <a:cs typeface="Times New Roman"/>
                <a:sym typeface="Times New Roman"/>
              </a:rPr>
              <a:t>8. </a:t>
            </a:r>
            <a:r>
              <a:rPr sz="1800" b="0" dirty="0" err="1">
                <a:latin typeface="+mn-lt"/>
                <a:ea typeface="Times New Roman"/>
                <a:cs typeface="Times New Roman"/>
                <a:sym typeface="Times New Roman"/>
              </a:rPr>
              <a:t>Rashtchian</a:t>
            </a:r>
            <a:r>
              <a:rPr sz="1800" b="0" dirty="0">
                <a:latin typeface="+mn-lt"/>
                <a:ea typeface="Times New Roman"/>
                <a:cs typeface="Times New Roman"/>
                <a:sym typeface="Times New Roman"/>
              </a:rPr>
              <a:t> C, Young P, </a:t>
            </a:r>
            <a:r>
              <a:rPr sz="1800" b="0" dirty="0" err="1">
                <a:latin typeface="+mn-lt"/>
                <a:ea typeface="Times New Roman"/>
                <a:cs typeface="Times New Roman"/>
                <a:sym typeface="Times New Roman"/>
              </a:rPr>
              <a:t>Hodosh</a:t>
            </a:r>
            <a:r>
              <a:rPr sz="1800" b="0" dirty="0">
                <a:latin typeface="+mn-lt"/>
                <a:ea typeface="Times New Roman"/>
                <a:cs typeface="Times New Roman"/>
                <a:sym typeface="Times New Roman"/>
              </a:rPr>
              <a:t> M, </a:t>
            </a:r>
            <a:r>
              <a:rPr sz="1800" b="0" dirty="0" err="1">
                <a:latin typeface="+mn-lt"/>
                <a:ea typeface="Times New Roman"/>
                <a:cs typeface="Times New Roman"/>
                <a:sym typeface="Times New Roman"/>
              </a:rPr>
              <a:t>Hockenmaier</a:t>
            </a:r>
            <a:r>
              <a:rPr sz="1800" b="0" dirty="0">
                <a:latin typeface="+mn-lt"/>
                <a:ea typeface="Times New Roman"/>
                <a:cs typeface="Times New Roman"/>
                <a:sym typeface="Times New Roman"/>
              </a:rPr>
              <a:t> J. (2010) Collecting image annotations using Amazon’s Mechanical Turk. In: Proceedings of the NAACL HLT 2010 workshop on creating speech and language data with Amazon’s Mechanical Turk. Association for Computational Linguistics. </a:t>
            </a:r>
            <a:br>
              <a:rPr sz="1800" b="0" dirty="0">
                <a:latin typeface="+mn-lt"/>
                <a:ea typeface="Times New Roman"/>
                <a:cs typeface="Times New Roman"/>
                <a:sym typeface="Times New Roman"/>
              </a:rPr>
            </a:br>
            <a:br>
              <a:rPr sz="1800" b="0" dirty="0">
                <a:latin typeface="+mn-lt"/>
                <a:ea typeface="Times New Roman"/>
                <a:cs typeface="Times New Roman"/>
                <a:sym typeface="Times New Roman"/>
              </a:rPr>
            </a:br>
            <a:r>
              <a:rPr sz="1800" b="0" dirty="0">
                <a:latin typeface="+mn-lt"/>
                <a:ea typeface="Times New Roman"/>
                <a:cs typeface="Times New Roman"/>
                <a:sym typeface="Times New Roman"/>
              </a:rPr>
              <a:t>9. D. Lin, An information-theoretic definition of similarity, in: Proceedings of the Fifteenth International Conference on Machine Learning </a:t>
            </a:r>
            <a:br>
              <a:rPr sz="1800" b="0" dirty="0">
                <a:latin typeface="+mn-lt"/>
                <a:ea typeface="Times New Roman"/>
                <a:cs typeface="Times New Roman"/>
                <a:sym typeface="Times New Roman"/>
              </a:rPr>
            </a:br>
            <a:br>
              <a:rPr sz="1800" b="0" dirty="0">
                <a:latin typeface="+mn-lt"/>
                <a:ea typeface="Times New Roman"/>
                <a:cs typeface="Times New Roman"/>
                <a:sym typeface="Times New Roman"/>
              </a:rPr>
            </a:br>
            <a:r>
              <a:rPr sz="1800" b="0" dirty="0">
                <a:latin typeface="+mn-lt"/>
                <a:ea typeface="Times New Roman"/>
                <a:cs typeface="Times New Roman"/>
                <a:sym typeface="Times New Roman"/>
              </a:rPr>
              <a:t>10. Dewa Made Sri </a:t>
            </a:r>
            <a:r>
              <a:rPr sz="1800" b="0" dirty="0" err="1">
                <a:latin typeface="+mn-lt"/>
                <a:ea typeface="Times New Roman"/>
                <a:cs typeface="Times New Roman"/>
                <a:sym typeface="Times New Roman"/>
              </a:rPr>
              <a:t>Arsa</a:t>
            </a:r>
            <a:r>
              <a:rPr sz="1800" b="0" dirty="0">
                <a:latin typeface="+mn-lt"/>
                <a:ea typeface="Times New Roman"/>
                <a:cs typeface="Times New Roman"/>
                <a:sym typeface="Times New Roman"/>
              </a:rPr>
              <a:t>, I.P.A. </a:t>
            </a:r>
            <a:r>
              <a:rPr sz="1800" b="0" dirty="0" err="1">
                <a:latin typeface="+mn-lt"/>
                <a:ea typeface="Times New Roman"/>
                <a:cs typeface="Times New Roman"/>
                <a:sym typeface="Times New Roman"/>
              </a:rPr>
              <a:t>Bayupati</a:t>
            </a:r>
            <a:r>
              <a:rPr sz="1800" b="0" dirty="0">
                <a:latin typeface="+mn-lt"/>
                <a:ea typeface="Times New Roman"/>
                <a:cs typeface="Times New Roman"/>
                <a:sym typeface="Times New Roman"/>
              </a:rPr>
              <a:t> &amp; Kadek </a:t>
            </a:r>
            <a:r>
              <a:rPr sz="1800" b="0" dirty="0" err="1">
                <a:latin typeface="+mn-lt"/>
                <a:ea typeface="Times New Roman"/>
                <a:cs typeface="Times New Roman"/>
                <a:sym typeface="Times New Roman"/>
              </a:rPr>
              <a:t>Sastrawan</a:t>
            </a:r>
            <a:r>
              <a:rPr sz="1800" b="0" dirty="0">
                <a:latin typeface="+mn-lt"/>
                <a:ea typeface="Times New Roman"/>
                <a:cs typeface="Times New Roman"/>
                <a:sym typeface="Times New Roman"/>
              </a:rPr>
              <a:t> ,” Detection of fake news using deep learning CNN–RNN based methods” </a:t>
            </a:r>
            <a:br>
              <a:rPr sz="1800" b="0" dirty="0">
                <a:latin typeface="+mn-lt"/>
                <a:ea typeface="Times New Roman"/>
                <a:cs typeface="Times New Roman"/>
                <a:sym typeface="Times New Roman"/>
              </a:rPr>
            </a:br>
            <a:br>
              <a:rPr sz="1800" b="0" dirty="0">
                <a:latin typeface="+mn-lt"/>
                <a:ea typeface="Times New Roman"/>
                <a:cs typeface="Times New Roman"/>
                <a:sym typeface="Times New Roman"/>
              </a:rPr>
            </a:br>
            <a:r>
              <a:rPr sz="1800" b="0" dirty="0">
                <a:latin typeface="+mn-lt"/>
                <a:ea typeface="Times New Roman"/>
                <a:cs typeface="Times New Roman"/>
                <a:sym typeface="Times New Roman"/>
              </a:rPr>
              <a:t>11. Anjali </a:t>
            </a:r>
            <a:r>
              <a:rPr sz="1800" b="0" dirty="0" err="1">
                <a:latin typeface="+mn-lt"/>
                <a:ea typeface="Times New Roman"/>
                <a:cs typeface="Times New Roman"/>
                <a:sym typeface="Times New Roman"/>
              </a:rPr>
              <a:t>Samad,Bhagyanidhi</a:t>
            </a:r>
            <a:r>
              <a:rPr sz="1800" b="0" dirty="0">
                <a:latin typeface="+mn-lt"/>
                <a:ea typeface="Times New Roman"/>
                <a:cs typeface="Times New Roman"/>
                <a:sym typeface="Times New Roman"/>
              </a:rPr>
              <a:t> and Vaibhav Gautam, "An Approach for Rainfall Prediction Using Long Short Term Memory Neural Network" </a:t>
            </a:r>
            <a:br>
              <a:rPr sz="1600" b="0" dirty="0">
                <a:latin typeface="+mn-lt"/>
                <a:ea typeface="Times New Roman"/>
                <a:cs typeface="Times New Roman"/>
                <a:sym typeface="Times New Roman"/>
              </a:rPr>
            </a:br>
            <a:br>
              <a:rPr sz="1727" b="0" dirty="0">
                <a:latin typeface="Times New Roman"/>
                <a:ea typeface="Times New Roman"/>
                <a:cs typeface="Times New Roman"/>
                <a:sym typeface="Times New Roman"/>
              </a:rPr>
            </a:br>
            <a:endParaRPr sz="1727" b="0" dirty="0">
              <a:latin typeface="Times New Roman"/>
              <a:ea typeface="Times New Roman"/>
              <a:cs typeface="Times New Roman"/>
              <a:sym typeface="Times New Roman"/>
            </a:endParaRPr>
          </a:p>
        </p:txBody>
      </p:sp>
      <p:sp>
        <p:nvSpPr>
          <p:cNvPr id="461" name="Slide Number Placeholder 4"/>
          <p:cNvSpPr txBox="1">
            <a:spLocks noGrp="1"/>
          </p:cNvSpPr>
          <p:nvPr>
            <p:ph type="sldNum" sz="quarter" idx="12"/>
          </p:nvPr>
        </p:nvSpPr>
        <p:spPr>
          <a:xfrm>
            <a:off x="11275716" y="6159008"/>
            <a:ext cx="674329" cy="433418"/>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lang="en-IN" smtClean="0"/>
              <a:t>13</a:t>
            </a:fld>
            <a:endParaRPr dirty="0"/>
          </a:p>
        </p:txBody>
      </p:sp>
      <p:sp>
        <p:nvSpPr>
          <p:cNvPr id="463" name="Slide Number Placeholder 1"/>
          <p:cNvSpPr txBox="1"/>
          <p:nvPr/>
        </p:nvSpPr>
        <p:spPr>
          <a:xfrm>
            <a:off x="11297919" y="6375717"/>
            <a:ext cx="314962" cy="243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lgn="r">
              <a:defRPr sz="1000">
                <a:solidFill>
                  <a:srgbClr val="FFFFFF"/>
                </a:solidFill>
                <a:latin typeface="Trade Gothic LT Pro"/>
                <a:ea typeface="Trade Gothic LT Pro"/>
                <a:cs typeface="Trade Gothic LT Pro"/>
                <a:sym typeface="Trade Gothic LT Pro"/>
              </a:defRPr>
            </a:lvl1pPr>
          </a:lstStyle>
          <a:p>
            <a:endParaRPr dirty="0"/>
          </a:p>
        </p:txBody>
      </p:sp>
      <p:sp>
        <p:nvSpPr>
          <p:cNvPr id="3" name="TextBox 2">
            <a:extLst>
              <a:ext uri="{FF2B5EF4-FFF2-40B4-BE49-F238E27FC236}">
                <a16:creationId xmlns:a16="http://schemas.microsoft.com/office/drawing/2014/main" id="{5342246B-ED95-7E01-D066-35D719AEC2D4}"/>
              </a:ext>
            </a:extLst>
          </p:cNvPr>
          <p:cNvSpPr txBox="1"/>
          <p:nvPr/>
        </p:nvSpPr>
        <p:spPr>
          <a:xfrm>
            <a:off x="3048000" y="3236959"/>
            <a:ext cx="6096000" cy="369332"/>
          </a:xfrm>
          <a:prstGeom prst="rect">
            <a:avLst/>
          </a:prstGeom>
          <a:noFill/>
        </p:spPr>
        <p:txBody>
          <a:bodyPr wrap="square">
            <a:spAutoFit/>
          </a:bodyPr>
          <a:lstStyle/>
          <a:p>
            <a:fld id="{86CB4B4D-7CA3-9044-876B-883B54F8677D}" type="slidenum">
              <a:rPr lang="en-IN" smtClean="0"/>
              <a:pPr/>
              <a:t>13</a:t>
            </a:fld>
            <a:endParaRPr lang="en-IN" dirty="0"/>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 name="Title 3"/>
          <p:cNvSpPr txBox="1">
            <a:spLocks noGrp="1"/>
          </p:cNvSpPr>
          <p:nvPr>
            <p:ph type="title"/>
          </p:nvPr>
        </p:nvSpPr>
        <p:spPr>
          <a:xfrm>
            <a:off x="378661" y="2784987"/>
            <a:ext cx="10631584" cy="1288026"/>
          </a:xfrm>
          <a:prstGeom prst="rect">
            <a:avLst/>
          </a:prstGeom>
        </p:spPr>
        <p:txBody>
          <a:bodyPr>
            <a:normAutofit/>
          </a:bodyPr>
          <a:lstStyle/>
          <a:p>
            <a:pPr algn="ctr" defTabSz="877823">
              <a:defRPr sz="2400"/>
            </a:pPr>
            <a:br>
              <a:rPr dirty="0"/>
            </a:br>
            <a:br>
              <a:rPr sz="1600" b="0" dirty="0">
                <a:latin typeface="+mn-lt"/>
                <a:ea typeface="Times New Roman"/>
                <a:cs typeface="Times New Roman"/>
                <a:sym typeface="Times New Roman"/>
              </a:rPr>
            </a:br>
            <a:br>
              <a:rPr sz="1727" b="0" dirty="0">
                <a:latin typeface="Times New Roman"/>
                <a:ea typeface="Times New Roman"/>
                <a:cs typeface="Times New Roman"/>
                <a:sym typeface="Times New Roman"/>
              </a:rPr>
            </a:br>
            <a:endParaRPr sz="1727" b="0" dirty="0">
              <a:latin typeface="Times New Roman"/>
              <a:ea typeface="Times New Roman"/>
              <a:cs typeface="Times New Roman"/>
              <a:sym typeface="Times New Roman"/>
            </a:endParaRPr>
          </a:p>
        </p:txBody>
      </p:sp>
      <p:sp>
        <p:nvSpPr>
          <p:cNvPr id="461" name="Slide Number Placeholder 4"/>
          <p:cNvSpPr txBox="1">
            <a:spLocks noGrp="1"/>
          </p:cNvSpPr>
          <p:nvPr>
            <p:ph type="sldNum" sz="quarter" idx="12"/>
          </p:nvPr>
        </p:nvSpPr>
        <p:spPr>
          <a:xfrm>
            <a:off x="11275716" y="6159008"/>
            <a:ext cx="674329" cy="433418"/>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lang="en-IN" smtClean="0"/>
              <a:t>14</a:t>
            </a:fld>
            <a:endParaRPr dirty="0"/>
          </a:p>
        </p:txBody>
      </p:sp>
      <p:sp>
        <p:nvSpPr>
          <p:cNvPr id="463" name="Slide Number Placeholder 1"/>
          <p:cNvSpPr txBox="1"/>
          <p:nvPr/>
        </p:nvSpPr>
        <p:spPr>
          <a:xfrm>
            <a:off x="11297919" y="6375717"/>
            <a:ext cx="314962" cy="243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r">
              <a:defRPr sz="1000">
                <a:solidFill>
                  <a:srgbClr val="FFFFFF"/>
                </a:solidFill>
                <a:latin typeface="Trade Gothic LT Pro"/>
                <a:ea typeface="Trade Gothic LT Pro"/>
                <a:cs typeface="Trade Gothic LT Pro"/>
                <a:sym typeface="Trade Gothic LT Pro"/>
              </a:defRPr>
            </a:lvl1pPr>
          </a:lstStyle>
          <a:p>
            <a:endParaRPr dirty="0"/>
          </a:p>
        </p:txBody>
      </p:sp>
      <p:sp>
        <p:nvSpPr>
          <p:cNvPr id="2" name="TextBox 1">
            <a:extLst>
              <a:ext uri="{FF2B5EF4-FFF2-40B4-BE49-F238E27FC236}">
                <a16:creationId xmlns:a16="http://schemas.microsoft.com/office/drawing/2014/main" id="{A4A5D727-764A-1F03-A5F8-8D5596E4DB7F}"/>
              </a:ext>
            </a:extLst>
          </p:cNvPr>
          <p:cNvSpPr txBox="1"/>
          <p:nvPr/>
        </p:nvSpPr>
        <p:spPr>
          <a:xfrm>
            <a:off x="3559275" y="2921168"/>
            <a:ext cx="4709653" cy="1015663"/>
          </a:xfrm>
          <a:prstGeom prst="rect">
            <a:avLst/>
          </a:prstGeom>
          <a:noFill/>
        </p:spPr>
        <p:txBody>
          <a:bodyPr wrap="square" rtlCol="0">
            <a:spAutoFit/>
          </a:bodyPr>
          <a:lstStyle/>
          <a:p>
            <a:r>
              <a:rPr lang="en-US" sz="6000" b="1" dirty="0"/>
              <a:t>THANK YOU</a:t>
            </a:r>
            <a:endParaRPr lang="en-IN" sz="6000" b="1" dirty="0"/>
          </a:p>
        </p:txBody>
      </p:sp>
    </p:spTree>
    <p:extLst>
      <p:ext uri="{BB962C8B-B14F-4D97-AF65-F5344CB8AC3E}">
        <p14:creationId xmlns:p14="http://schemas.microsoft.com/office/powerpoint/2010/main" val="3567655788"/>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 name="Slide Number Placeholder 4"/>
          <p:cNvSpPr txBox="1">
            <a:spLocks noGrp="1"/>
          </p:cNvSpPr>
          <p:nvPr>
            <p:ph type="sldNum" sz="quarter" idx="12"/>
          </p:nvPr>
        </p:nvSpPr>
        <p:spPr>
          <a:xfrm>
            <a:off x="11252200" y="6315075"/>
            <a:ext cx="174772" cy="24384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2</a:t>
            </a:fld>
            <a:endParaRPr dirty="0"/>
          </a:p>
        </p:txBody>
      </p:sp>
      <p:sp>
        <p:nvSpPr>
          <p:cNvPr id="4" name="TextBox 3">
            <a:extLst>
              <a:ext uri="{FF2B5EF4-FFF2-40B4-BE49-F238E27FC236}">
                <a16:creationId xmlns:a16="http://schemas.microsoft.com/office/drawing/2014/main" id="{D30B958D-61C4-0458-EFB9-8FEBEB0E7B5F}"/>
              </a:ext>
            </a:extLst>
          </p:cNvPr>
          <p:cNvSpPr txBox="1"/>
          <p:nvPr/>
        </p:nvSpPr>
        <p:spPr>
          <a:xfrm>
            <a:off x="383458" y="993057"/>
            <a:ext cx="8013290" cy="584775"/>
          </a:xfrm>
          <a:prstGeom prst="rect">
            <a:avLst/>
          </a:prstGeom>
          <a:noFill/>
        </p:spPr>
        <p:txBody>
          <a:bodyPr wrap="square" rtlCol="0">
            <a:spAutoFit/>
          </a:bodyPr>
          <a:lstStyle/>
          <a:p>
            <a:r>
              <a:rPr lang="en-US" sz="3200" b="1" dirty="0"/>
              <a:t>MOTIVATION</a:t>
            </a:r>
            <a:endParaRPr lang="en-IN" sz="3200" b="1" dirty="0"/>
          </a:p>
        </p:txBody>
      </p:sp>
      <p:sp>
        <p:nvSpPr>
          <p:cNvPr id="5" name="TextBox 4">
            <a:extLst>
              <a:ext uri="{FF2B5EF4-FFF2-40B4-BE49-F238E27FC236}">
                <a16:creationId xmlns:a16="http://schemas.microsoft.com/office/drawing/2014/main" id="{A82EFB49-CA87-202A-75CE-57E73E12A29B}"/>
              </a:ext>
            </a:extLst>
          </p:cNvPr>
          <p:cNvSpPr txBox="1"/>
          <p:nvPr/>
        </p:nvSpPr>
        <p:spPr>
          <a:xfrm>
            <a:off x="501445" y="2005781"/>
            <a:ext cx="10323871" cy="4093428"/>
          </a:xfrm>
          <a:prstGeom prst="rect">
            <a:avLst/>
          </a:prstGeom>
          <a:noFill/>
        </p:spPr>
        <p:txBody>
          <a:bodyPr wrap="square" rtlCol="0">
            <a:spAutoFit/>
          </a:bodyPr>
          <a:lstStyle/>
          <a:p>
            <a:pPr marL="285750" indent="-285750">
              <a:buFont typeface="Arial" panose="020B0604020202020204" pitchFamily="34" charset="0"/>
              <a:buChar char="•"/>
            </a:pPr>
            <a:r>
              <a:rPr lang="en-US" sz="2000" dirty="0"/>
              <a:t>A diverse array of image sources, ranging from television broadcasts to online platforms and news sources, collectively form an extensive repository of visual content. Despite a notable portion of these images lacking accompanying descriptions, humans demonstrate an innate capability to decipher them autonomously.</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Conversely, machines encounter significant hurdles when attempting to grasp images devoid of explanatory details. Therefore, the necessity for accompanying descriptions becomes paramount in facilitating machine comprehension of visual content.</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In the field of artificial intelligence, there is a growing emphasis on the development of techniques for captioning natural scenes, which has become a pivotal research endeavor. This area is dedicated to furnishing comprehensive descriptions for images, thereby tackling the challenge of bridging the gap in machine.</a:t>
            </a:r>
            <a:endParaRPr lang="en-IN" sz="2000" dirty="0"/>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 name="Slide Number Placeholder 4"/>
          <p:cNvSpPr txBox="1">
            <a:spLocks noGrp="1"/>
          </p:cNvSpPr>
          <p:nvPr>
            <p:ph type="sldNum" sz="quarter" idx="12"/>
          </p:nvPr>
        </p:nvSpPr>
        <p:spPr>
          <a:xfrm>
            <a:off x="11252200" y="6315075"/>
            <a:ext cx="174772" cy="24384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3</a:t>
            </a:fld>
            <a:endParaRPr/>
          </a:p>
        </p:txBody>
      </p:sp>
      <p:sp>
        <p:nvSpPr>
          <p:cNvPr id="4" name="TextBox 3">
            <a:extLst>
              <a:ext uri="{FF2B5EF4-FFF2-40B4-BE49-F238E27FC236}">
                <a16:creationId xmlns:a16="http://schemas.microsoft.com/office/drawing/2014/main" id="{414A83DA-E13E-2608-EF93-EDF09568E4E5}"/>
              </a:ext>
            </a:extLst>
          </p:cNvPr>
          <p:cNvSpPr txBox="1"/>
          <p:nvPr/>
        </p:nvSpPr>
        <p:spPr>
          <a:xfrm>
            <a:off x="393289" y="914400"/>
            <a:ext cx="6771081" cy="584775"/>
          </a:xfrm>
          <a:prstGeom prst="rect">
            <a:avLst/>
          </a:prstGeom>
          <a:noFill/>
        </p:spPr>
        <p:txBody>
          <a:bodyPr wrap="square" rtlCol="0">
            <a:spAutoFit/>
          </a:bodyPr>
          <a:lstStyle/>
          <a:p>
            <a:r>
              <a:rPr lang="en-US" sz="3200" b="1" dirty="0"/>
              <a:t>PROBLEM STATEMENT AND SOLUTION</a:t>
            </a:r>
            <a:endParaRPr lang="en-IN" sz="3200" b="1" dirty="0"/>
          </a:p>
        </p:txBody>
      </p:sp>
      <p:sp>
        <p:nvSpPr>
          <p:cNvPr id="5" name="TextBox 4">
            <a:extLst>
              <a:ext uri="{FF2B5EF4-FFF2-40B4-BE49-F238E27FC236}">
                <a16:creationId xmlns:a16="http://schemas.microsoft.com/office/drawing/2014/main" id="{BB383A72-C51D-4718-D053-FACC7C52050D}"/>
              </a:ext>
            </a:extLst>
          </p:cNvPr>
          <p:cNvSpPr txBox="1"/>
          <p:nvPr/>
        </p:nvSpPr>
        <p:spPr>
          <a:xfrm>
            <a:off x="481781" y="1917290"/>
            <a:ext cx="10087896" cy="373794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t>In the training phase of the CNN-RNN framework-based image captioning technique, two notable drawbacks arise. Firstly, every caption is treated with equal significance, disregarding potential variations in their individual importance. Secondly, there's a risk that during caption generation, objects might not be accurately recognized.</a:t>
            </a:r>
          </a:p>
          <a:p>
            <a:pPr marL="285750" indent="-285750">
              <a:lnSpc>
                <a:spcPct val="150000"/>
              </a:lnSpc>
              <a:buFont typeface="Arial" panose="020B0604020202020204" pitchFamily="34" charset="0"/>
              <a:buChar char="•"/>
            </a:pPr>
            <a:endParaRPr lang="en-US" sz="2000" dirty="0"/>
          </a:p>
          <a:p>
            <a:pPr marL="285750" indent="-285750">
              <a:lnSpc>
                <a:spcPct val="150000"/>
              </a:lnSpc>
              <a:buFont typeface="Arial" panose="020B0604020202020204" pitchFamily="34" charset="0"/>
              <a:buChar char="•"/>
            </a:pPr>
            <a:r>
              <a:rPr lang="en-US" sz="2000" dirty="0"/>
              <a:t>In this paper we have also suggested called Reference based long short term memory (R-LSTM) that main aim is by implementing reference information to give more descriptive caption for a query image. </a:t>
            </a:r>
            <a:endParaRPr lang="en-IN" sz="2000" dirty="0"/>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 name="Slide Number Placeholder 4"/>
          <p:cNvSpPr txBox="1">
            <a:spLocks noGrp="1"/>
          </p:cNvSpPr>
          <p:nvPr>
            <p:ph type="sldNum" sz="quarter" idx="12"/>
          </p:nvPr>
        </p:nvSpPr>
        <p:spPr>
          <a:xfrm>
            <a:off x="11252200" y="6315075"/>
            <a:ext cx="174772" cy="24384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4</a:t>
            </a:fld>
            <a:endParaRPr/>
          </a:p>
        </p:txBody>
      </p:sp>
      <p:sp>
        <p:nvSpPr>
          <p:cNvPr id="4" name="TextBox 3">
            <a:extLst>
              <a:ext uri="{FF2B5EF4-FFF2-40B4-BE49-F238E27FC236}">
                <a16:creationId xmlns:a16="http://schemas.microsoft.com/office/drawing/2014/main" id="{414A83DA-E13E-2608-EF93-EDF09568E4E5}"/>
              </a:ext>
            </a:extLst>
          </p:cNvPr>
          <p:cNvSpPr txBox="1"/>
          <p:nvPr/>
        </p:nvSpPr>
        <p:spPr>
          <a:xfrm>
            <a:off x="393289" y="500442"/>
            <a:ext cx="11033683" cy="6278642"/>
          </a:xfrm>
          <a:prstGeom prst="rect">
            <a:avLst/>
          </a:prstGeom>
          <a:noFill/>
        </p:spPr>
        <p:txBody>
          <a:bodyPr wrap="square" rtlCol="0">
            <a:spAutoFit/>
          </a:bodyPr>
          <a:lstStyle/>
          <a:p>
            <a:r>
              <a:rPr lang="en-US" sz="3200" b="1" dirty="0"/>
              <a:t>Contributions</a:t>
            </a:r>
          </a:p>
          <a:p>
            <a:endParaRPr lang="en-US" sz="3200" b="1" dirty="0"/>
          </a:p>
          <a:p>
            <a:pPr algn="just"/>
            <a:r>
              <a:rPr lang="en-US" dirty="0"/>
              <a:t>Anjali: Led the conceptualization and development of the R-LSTM framework for automatic image captioning. Contributed to the design and implementation of the attention mechanisms for enhancing caption quality. Played a key role in conducting experiments and analyzing results to validate the effectiveness of the proposed approach.</a:t>
            </a:r>
          </a:p>
          <a:p>
            <a:pPr algn="just"/>
            <a:endParaRPr lang="en-US" dirty="0"/>
          </a:p>
          <a:p>
            <a:pPr algn="just"/>
            <a:r>
              <a:rPr lang="en-US" dirty="0"/>
              <a:t>Durga Sai Teja : Specialized in preprocessing image data and extracting essential features using Convolutional Neural Networks (CNNs). Implemented and optimized the CNN component of the framework to efficiently capture image features. Collaborated with other team members to integrate the CNN with the R-LSTM architecture seamlessly.</a:t>
            </a:r>
          </a:p>
          <a:p>
            <a:pPr algn="just"/>
            <a:endParaRPr lang="en-US" dirty="0"/>
          </a:p>
          <a:p>
            <a:pPr algn="just"/>
            <a:r>
              <a:rPr lang="en-US" dirty="0"/>
              <a:t>Sowmya:  Led the evaluation and benchmarking efforts of the R-LSTM model against existing techniques using a recognized benchmark dataset. Conducted thorough tests and analyses to assess the model's performance in generating high-quality captions. Contributed to the interpretation of results and the comparison of performance metrics to demonstrate the superiority of the R-LSTM approach.</a:t>
            </a:r>
            <a:endParaRPr lang="en-IN" dirty="0"/>
          </a:p>
          <a:p>
            <a:endParaRPr lang="en-US" b="1" dirty="0"/>
          </a:p>
          <a:p>
            <a:r>
              <a:rPr lang="en-US" dirty="0" err="1"/>
              <a:t>Rushitha</a:t>
            </a:r>
            <a:r>
              <a:rPr lang="en-US" dirty="0"/>
              <a:t>: Designed and implemented the R-LSTM architecture, focusing on its ability to capture long-term dependencies in data sequences. Explored various configurations of the R-LSTM model and fine-tuned its parameters to achieve optimal performance. Integrated attention mechanisms into the R-LSTM framework to improve the generation of detailed and contextually relevant captions.</a:t>
            </a:r>
          </a:p>
          <a:p>
            <a:endParaRPr lang="en-IN" sz="3200" b="1" dirty="0"/>
          </a:p>
        </p:txBody>
      </p:sp>
    </p:spTree>
    <p:extLst>
      <p:ext uri="{BB962C8B-B14F-4D97-AF65-F5344CB8AC3E}">
        <p14:creationId xmlns:p14="http://schemas.microsoft.com/office/powerpoint/2010/main" val="3491033701"/>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 name="Slide Number Placeholder 4"/>
          <p:cNvSpPr txBox="1">
            <a:spLocks noGrp="1"/>
          </p:cNvSpPr>
          <p:nvPr>
            <p:ph type="sldNum" sz="quarter" idx="12"/>
          </p:nvPr>
        </p:nvSpPr>
        <p:spPr>
          <a:xfrm>
            <a:off x="11252200" y="6315075"/>
            <a:ext cx="174772" cy="24384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5</a:t>
            </a:fld>
            <a:endParaRPr/>
          </a:p>
        </p:txBody>
      </p:sp>
      <p:sp>
        <p:nvSpPr>
          <p:cNvPr id="4" name="TextBox 3">
            <a:extLst>
              <a:ext uri="{FF2B5EF4-FFF2-40B4-BE49-F238E27FC236}">
                <a16:creationId xmlns:a16="http://schemas.microsoft.com/office/drawing/2014/main" id="{E9223CCD-0E38-52AB-94CC-A307A5255BB2}"/>
              </a:ext>
            </a:extLst>
          </p:cNvPr>
          <p:cNvSpPr txBox="1"/>
          <p:nvPr/>
        </p:nvSpPr>
        <p:spPr>
          <a:xfrm>
            <a:off x="589935" y="875071"/>
            <a:ext cx="4807975" cy="584775"/>
          </a:xfrm>
          <a:prstGeom prst="rect">
            <a:avLst/>
          </a:prstGeom>
          <a:noFill/>
        </p:spPr>
        <p:txBody>
          <a:bodyPr wrap="square" rtlCol="0">
            <a:spAutoFit/>
          </a:bodyPr>
          <a:lstStyle/>
          <a:p>
            <a:r>
              <a:rPr lang="en-US" sz="3200" b="1" dirty="0"/>
              <a:t>OBJECTIVES</a:t>
            </a:r>
            <a:endParaRPr lang="en-IN" sz="3200" b="1" dirty="0"/>
          </a:p>
        </p:txBody>
      </p:sp>
      <p:sp>
        <p:nvSpPr>
          <p:cNvPr id="5" name="TextBox 4">
            <a:extLst>
              <a:ext uri="{FF2B5EF4-FFF2-40B4-BE49-F238E27FC236}">
                <a16:creationId xmlns:a16="http://schemas.microsoft.com/office/drawing/2014/main" id="{D2990F2A-036C-597C-01CB-EF175AC73B97}"/>
              </a:ext>
            </a:extLst>
          </p:cNvPr>
          <p:cNvSpPr txBox="1"/>
          <p:nvPr/>
        </p:nvSpPr>
        <p:spPr>
          <a:xfrm>
            <a:off x="589935" y="1927122"/>
            <a:ext cx="10333703" cy="360098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t>Should implement a CNN-RNN model by building an image caption generator. </a:t>
            </a:r>
          </a:p>
          <a:p>
            <a:pPr>
              <a:lnSpc>
                <a:spcPct val="150000"/>
              </a:lnSpc>
            </a:pPr>
            <a:endParaRPr lang="en-US" sz="2000" dirty="0"/>
          </a:p>
          <a:p>
            <a:pPr marL="285750" indent="-285750">
              <a:lnSpc>
                <a:spcPct val="150000"/>
              </a:lnSpc>
              <a:buFont typeface="Arial" panose="020B0604020202020204" pitchFamily="34" charset="0"/>
              <a:buChar char="•"/>
            </a:pPr>
            <a:r>
              <a:rPr lang="en-US" sz="2000" dirty="0"/>
              <a:t>The primary objective is to enhance the descriptive quality of a caption for a query image through the integration of reference information using Long Short-Term Memory (LSTM).</a:t>
            </a:r>
          </a:p>
          <a:p>
            <a:pPr marL="285750" indent="-285750">
              <a:lnSpc>
                <a:spcPct val="150000"/>
              </a:lnSpc>
              <a:buFont typeface="Arial" panose="020B0604020202020204" pitchFamily="34" charset="0"/>
              <a:buChar char="•"/>
            </a:pPr>
            <a:endParaRPr lang="en-US" sz="2000" dirty="0"/>
          </a:p>
          <a:p>
            <a:pPr marL="285750" indent="-285750">
              <a:lnSpc>
                <a:spcPct val="150000"/>
              </a:lnSpc>
              <a:buFont typeface="Arial" panose="020B0604020202020204" pitchFamily="34" charset="0"/>
              <a:buChar char="•"/>
            </a:pPr>
            <a:r>
              <a:rPr lang="en-US" sz="2000" dirty="0"/>
              <a:t>This system is developing in the high-level languages and uses advanced technologies .The response time on the client system should be very less. </a:t>
            </a:r>
          </a:p>
          <a:p>
            <a:endParaRPr lang="en-IN" dirty="0"/>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 name="Slide Number Placeholder 4"/>
          <p:cNvSpPr txBox="1">
            <a:spLocks noGrp="1"/>
          </p:cNvSpPr>
          <p:nvPr>
            <p:ph type="sldNum" sz="quarter" idx="12"/>
          </p:nvPr>
        </p:nvSpPr>
        <p:spPr>
          <a:xfrm>
            <a:off x="11252200" y="6315075"/>
            <a:ext cx="174772" cy="24384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6</a:t>
            </a:fld>
            <a:endParaRPr/>
          </a:p>
        </p:txBody>
      </p:sp>
      <p:sp>
        <p:nvSpPr>
          <p:cNvPr id="4" name="TextBox 3">
            <a:extLst>
              <a:ext uri="{FF2B5EF4-FFF2-40B4-BE49-F238E27FC236}">
                <a16:creationId xmlns:a16="http://schemas.microsoft.com/office/drawing/2014/main" id="{E9223CCD-0E38-52AB-94CC-A307A5255BB2}"/>
              </a:ext>
            </a:extLst>
          </p:cNvPr>
          <p:cNvSpPr txBox="1"/>
          <p:nvPr/>
        </p:nvSpPr>
        <p:spPr>
          <a:xfrm>
            <a:off x="674776" y="421005"/>
            <a:ext cx="4807975" cy="584775"/>
          </a:xfrm>
          <a:prstGeom prst="rect">
            <a:avLst/>
          </a:prstGeom>
          <a:noFill/>
        </p:spPr>
        <p:txBody>
          <a:bodyPr wrap="square" rtlCol="0">
            <a:spAutoFit/>
          </a:bodyPr>
          <a:lstStyle/>
          <a:p>
            <a:r>
              <a:rPr lang="en-US" sz="3200" b="1" dirty="0"/>
              <a:t>METHODOLOGY</a:t>
            </a:r>
            <a:endParaRPr lang="en-IN" sz="3200" b="1" dirty="0"/>
          </a:p>
        </p:txBody>
      </p:sp>
      <p:sp>
        <p:nvSpPr>
          <p:cNvPr id="5" name="TextBox 4">
            <a:extLst>
              <a:ext uri="{FF2B5EF4-FFF2-40B4-BE49-F238E27FC236}">
                <a16:creationId xmlns:a16="http://schemas.microsoft.com/office/drawing/2014/main" id="{D2990F2A-036C-597C-01CB-EF175AC73B97}"/>
              </a:ext>
            </a:extLst>
          </p:cNvPr>
          <p:cNvSpPr txBox="1"/>
          <p:nvPr/>
        </p:nvSpPr>
        <p:spPr>
          <a:xfrm>
            <a:off x="674776" y="3810665"/>
            <a:ext cx="10333703" cy="2352952"/>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2000" dirty="0"/>
              <a:t>The image-based model, also known as the encoder, typically utilizes a Convolutional Neural Network (CNN) to extract relevant features and nuances from the input image. On the other hand, the language-based model, or decoder, relies on a Recurrent Neural Network (RNN) to convert the extracted features and objects into a descriptive natural language sentence. The outlined approach is summarized in the accompanying image</a:t>
            </a:r>
            <a:endParaRPr lang="en-IN" sz="2000" dirty="0"/>
          </a:p>
        </p:txBody>
      </p:sp>
      <p:pic>
        <p:nvPicPr>
          <p:cNvPr id="1028" name="Picture 4">
            <a:extLst>
              <a:ext uri="{FF2B5EF4-FFF2-40B4-BE49-F238E27FC236}">
                <a16:creationId xmlns:a16="http://schemas.microsoft.com/office/drawing/2014/main" id="{EFF7FF46-AF48-5820-5506-384D17BE6C8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59352" y="1345020"/>
            <a:ext cx="3949127" cy="222004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68D603C-AE3E-A015-5D0B-F6A170508783}"/>
              </a:ext>
            </a:extLst>
          </p:cNvPr>
          <p:cNvSpPr txBox="1"/>
          <p:nvPr/>
        </p:nvSpPr>
        <p:spPr>
          <a:xfrm>
            <a:off x="674776" y="1206083"/>
            <a:ext cx="5863472" cy="2677656"/>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2000" dirty="0"/>
              <a:t>The process of image captioning can be logically divided into two modules: an image-based model responsible for extracting features from the image, and a language-based model that translates these features into a coherent natural sentence.</a:t>
            </a:r>
          </a:p>
          <a:p>
            <a:endParaRPr lang="en-IN" dirty="0"/>
          </a:p>
        </p:txBody>
      </p:sp>
    </p:spTree>
    <p:extLst>
      <p:ext uri="{BB962C8B-B14F-4D97-AF65-F5344CB8AC3E}">
        <p14:creationId xmlns:p14="http://schemas.microsoft.com/office/powerpoint/2010/main" val="2820096989"/>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 name="Slide Number Placeholder 4"/>
          <p:cNvSpPr txBox="1">
            <a:spLocks noGrp="1"/>
          </p:cNvSpPr>
          <p:nvPr>
            <p:ph type="sldNum" sz="quarter" idx="12"/>
          </p:nvPr>
        </p:nvSpPr>
        <p:spPr>
          <a:xfrm>
            <a:off x="11252200" y="6315075"/>
            <a:ext cx="174772" cy="24384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7</a:t>
            </a:fld>
            <a:endParaRPr/>
          </a:p>
        </p:txBody>
      </p:sp>
      <p:sp>
        <p:nvSpPr>
          <p:cNvPr id="439" name="Slide Number Placeholder 1"/>
          <p:cNvSpPr txBox="1"/>
          <p:nvPr/>
        </p:nvSpPr>
        <p:spPr>
          <a:xfrm>
            <a:off x="11297919" y="6375717"/>
            <a:ext cx="314962" cy="243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lgn="r">
              <a:defRPr sz="1000">
                <a:solidFill>
                  <a:srgbClr val="FFFFFF"/>
                </a:solidFill>
                <a:latin typeface="Trade Gothic LT Pro"/>
                <a:ea typeface="Trade Gothic LT Pro"/>
                <a:cs typeface="Trade Gothic LT Pro"/>
                <a:sym typeface="Trade Gothic LT Pro"/>
              </a:defRPr>
            </a:lvl1pPr>
          </a:lstStyle>
          <a:p>
            <a:endParaRPr dirty="0"/>
          </a:p>
        </p:txBody>
      </p:sp>
      <p:sp>
        <p:nvSpPr>
          <p:cNvPr id="4" name="TextBox 3">
            <a:extLst>
              <a:ext uri="{FF2B5EF4-FFF2-40B4-BE49-F238E27FC236}">
                <a16:creationId xmlns:a16="http://schemas.microsoft.com/office/drawing/2014/main" id="{38FF455F-BA60-0191-AB58-02F5FA412948}"/>
              </a:ext>
            </a:extLst>
          </p:cNvPr>
          <p:cNvSpPr txBox="1"/>
          <p:nvPr/>
        </p:nvSpPr>
        <p:spPr>
          <a:xfrm>
            <a:off x="550606" y="725006"/>
            <a:ext cx="7678994" cy="584775"/>
          </a:xfrm>
          <a:prstGeom prst="rect">
            <a:avLst/>
          </a:prstGeom>
          <a:noFill/>
        </p:spPr>
        <p:txBody>
          <a:bodyPr wrap="square" rtlCol="0">
            <a:spAutoFit/>
          </a:bodyPr>
          <a:lstStyle/>
          <a:p>
            <a:r>
              <a:rPr lang="en-US" sz="3200" b="1" dirty="0"/>
              <a:t>PAPER 1 CONTRIBUTION:</a:t>
            </a:r>
            <a:endParaRPr lang="en-IN" sz="3200" b="1" dirty="0"/>
          </a:p>
        </p:txBody>
      </p:sp>
      <p:sp>
        <p:nvSpPr>
          <p:cNvPr id="5" name="TextBox 4">
            <a:extLst>
              <a:ext uri="{FF2B5EF4-FFF2-40B4-BE49-F238E27FC236}">
                <a16:creationId xmlns:a16="http://schemas.microsoft.com/office/drawing/2014/main" id="{4A6C0849-E4C2-861D-8E98-EE7B480A6FCB}"/>
              </a:ext>
            </a:extLst>
          </p:cNvPr>
          <p:cNvSpPr txBox="1"/>
          <p:nvPr/>
        </p:nvSpPr>
        <p:spPr>
          <a:xfrm>
            <a:off x="639097" y="1877961"/>
            <a:ext cx="10205884" cy="4401205"/>
          </a:xfrm>
          <a:prstGeom prst="rect">
            <a:avLst/>
          </a:prstGeom>
          <a:noFill/>
        </p:spPr>
        <p:txBody>
          <a:bodyPr wrap="square" rtlCol="0">
            <a:spAutoFit/>
          </a:bodyPr>
          <a:lstStyle/>
          <a:p>
            <a:r>
              <a:rPr lang="en-US" sz="2000" u="sng" dirty="0"/>
              <a:t>Paper Title</a:t>
            </a:r>
            <a:r>
              <a:rPr lang="en-US" sz="2000" dirty="0"/>
              <a:t>: Refining object detection in video with Recurrent neural network</a:t>
            </a:r>
          </a:p>
          <a:p>
            <a:r>
              <a:rPr lang="en-US" sz="2000" dirty="0"/>
              <a:t>core content: RNN(Recurrent Neural Network)</a:t>
            </a:r>
          </a:p>
          <a:p>
            <a:endParaRPr lang="en-US" sz="2000" dirty="0"/>
          </a:p>
          <a:p>
            <a:r>
              <a:rPr lang="en-US" sz="2000" u="sng" dirty="0"/>
              <a:t>Contribution</a:t>
            </a:r>
            <a:r>
              <a:rPr lang="en-US" sz="2000" dirty="0"/>
              <a:t>:</a:t>
            </a:r>
          </a:p>
          <a:p>
            <a:r>
              <a:rPr lang="en-US" sz="2000" dirty="0"/>
              <a:t>A Recurrent Neural Network reads in a sequence of provisionally labeled frames using the contextual information to output refined predictions.</a:t>
            </a:r>
          </a:p>
          <a:p>
            <a:endParaRPr lang="en-US" sz="2000" dirty="0"/>
          </a:p>
          <a:p>
            <a:r>
              <a:rPr lang="en-US" sz="2000" dirty="0"/>
              <a:t>Recurrent model, we demonstrate an efficient and effective training strategy that simultaneously employs localization-level strong supervision, category-level weak supervision, and a penalty encouraging smoothness of predictions across adjacent frames</a:t>
            </a:r>
          </a:p>
          <a:p>
            <a:endParaRPr lang="en-US" sz="2000" dirty="0"/>
          </a:p>
          <a:p>
            <a:r>
              <a:rPr lang="en-US" sz="2000" dirty="0"/>
              <a:t>On a video dataset with sparse object-level annotation, our framework proves effective, as validated by extensive experiments.</a:t>
            </a:r>
            <a:endParaRPr lang="en-IN" sz="2000" dirty="0"/>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 name="Slide Number Placeholder 4"/>
          <p:cNvSpPr txBox="1">
            <a:spLocks noGrp="1"/>
          </p:cNvSpPr>
          <p:nvPr>
            <p:ph type="sldNum" sz="quarter" idx="12"/>
          </p:nvPr>
        </p:nvSpPr>
        <p:spPr>
          <a:xfrm>
            <a:off x="11252200" y="6315075"/>
            <a:ext cx="174772" cy="24384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8</a:t>
            </a:fld>
            <a:endParaRPr/>
          </a:p>
        </p:txBody>
      </p:sp>
      <p:sp>
        <p:nvSpPr>
          <p:cNvPr id="439" name="Slide Number Placeholder 1"/>
          <p:cNvSpPr txBox="1"/>
          <p:nvPr/>
        </p:nvSpPr>
        <p:spPr>
          <a:xfrm>
            <a:off x="11297919" y="6375717"/>
            <a:ext cx="314962" cy="243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r">
              <a:defRPr sz="1000">
                <a:solidFill>
                  <a:srgbClr val="FFFFFF"/>
                </a:solidFill>
                <a:latin typeface="Trade Gothic LT Pro"/>
                <a:ea typeface="Trade Gothic LT Pro"/>
                <a:cs typeface="Trade Gothic LT Pro"/>
                <a:sym typeface="Trade Gothic LT Pro"/>
              </a:defRPr>
            </a:lvl1pPr>
          </a:lstStyle>
          <a:p>
            <a:endParaRPr dirty="0"/>
          </a:p>
        </p:txBody>
      </p:sp>
      <p:sp>
        <p:nvSpPr>
          <p:cNvPr id="4" name="TextBox 3">
            <a:extLst>
              <a:ext uri="{FF2B5EF4-FFF2-40B4-BE49-F238E27FC236}">
                <a16:creationId xmlns:a16="http://schemas.microsoft.com/office/drawing/2014/main" id="{38FF455F-BA60-0191-AB58-02F5FA412948}"/>
              </a:ext>
            </a:extLst>
          </p:cNvPr>
          <p:cNvSpPr txBox="1"/>
          <p:nvPr/>
        </p:nvSpPr>
        <p:spPr>
          <a:xfrm>
            <a:off x="550606" y="725006"/>
            <a:ext cx="7678994" cy="584775"/>
          </a:xfrm>
          <a:prstGeom prst="rect">
            <a:avLst/>
          </a:prstGeom>
          <a:noFill/>
        </p:spPr>
        <p:txBody>
          <a:bodyPr wrap="square" rtlCol="0">
            <a:spAutoFit/>
          </a:bodyPr>
          <a:lstStyle/>
          <a:p>
            <a:r>
              <a:rPr lang="en-US" sz="3200" b="1" dirty="0"/>
              <a:t>PAPER 2 CONTRIBUTION:</a:t>
            </a:r>
            <a:endParaRPr lang="en-IN" sz="3200" b="1" dirty="0"/>
          </a:p>
        </p:txBody>
      </p:sp>
      <p:sp>
        <p:nvSpPr>
          <p:cNvPr id="5" name="TextBox 4">
            <a:extLst>
              <a:ext uri="{FF2B5EF4-FFF2-40B4-BE49-F238E27FC236}">
                <a16:creationId xmlns:a16="http://schemas.microsoft.com/office/drawing/2014/main" id="{4A6C0849-E4C2-861D-8E98-EE7B480A6FCB}"/>
              </a:ext>
            </a:extLst>
          </p:cNvPr>
          <p:cNvSpPr txBox="1"/>
          <p:nvPr/>
        </p:nvSpPr>
        <p:spPr>
          <a:xfrm>
            <a:off x="550606" y="1913870"/>
            <a:ext cx="10205884" cy="4708981"/>
          </a:xfrm>
          <a:prstGeom prst="rect">
            <a:avLst/>
          </a:prstGeom>
          <a:noFill/>
        </p:spPr>
        <p:txBody>
          <a:bodyPr wrap="square" rtlCol="0">
            <a:spAutoFit/>
          </a:bodyPr>
          <a:lstStyle/>
          <a:p>
            <a:r>
              <a:rPr lang="en-US" sz="2000" u="sng" dirty="0"/>
              <a:t>Paper Title</a:t>
            </a:r>
            <a:r>
              <a:rPr lang="en-US" sz="2000" dirty="0"/>
              <a:t>: An Approach for Rainfall Prediction Using Long Short Term Memory Neural Network</a:t>
            </a:r>
          </a:p>
          <a:p>
            <a:endParaRPr lang="en-US" sz="2000" dirty="0"/>
          </a:p>
          <a:p>
            <a:r>
              <a:rPr lang="en-US" sz="2000" u="sng" dirty="0"/>
              <a:t>Core Content</a:t>
            </a:r>
            <a:r>
              <a:rPr lang="en-US" sz="2000" dirty="0"/>
              <a:t>:</a:t>
            </a:r>
          </a:p>
          <a:p>
            <a:r>
              <a:rPr lang="en-US" sz="2000" dirty="0"/>
              <a:t>Long Short-Term Memory</a:t>
            </a:r>
          </a:p>
          <a:p>
            <a:endParaRPr lang="en-US" sz="2000" dirty="0"/>
          </a:p>
          <a:p>
            <a:r>
              <a:rPr lang="en-US" sz="2000" u="sng" dirty="0"/>
              <a:t>Contribution</a:t>
            </a:r>
            <a:r>
              <a:rPr lang="en-US" sz="2000" dirty="0"/>
              <a:t>:</a:t>
            </a:r>
          </a:p>
          <a:p>
            <a:r>
              <a:rPr lang="en-US" sz="2000" dirty="0"/>
              <a:t>LSTM network is an extended special network architecture of Recurrent Neural Network (RNN)</a:t>
            </a:r>
          </a:p>
          <a:p>
            <a:endParaRPr lang="en-US" sz="2000" dirty="0"/>
          </a:p>
          <a:p>
            <a:r>
              <a:rPr lang="en-US" sz="2000" dirty="0"/>
              <a:t>LSTM was designed to overcome the shortcomings of RNN such as vanishing gradient because of having short term memory.</a:t>
            </a:r>
          </a:p>
          <a:p>
            <a:endParaRPr lang="en-US" sz="2000" dirty="0"/>
          </a:p>
          <a:p>
            <a:r>
              <a:rPr lang="en-US" sz="2000" dirty="0"/>
              <a:t> Long Short-Term Memory  can solve the long-range dependency issue of RNN as it can retain the findings for a long-range of time.</a:t>
            </a:r>
          </a:p>
        </p:txBody>
      </p:sp>
    </p:spTree>
    <p:extLst>
      <p:ext uri="{BB962C8B-B14F-4D97-AF65-F5344CB8AC3E}">
        <p14:creationId xmlns:p14="http://schemas.microsoft.com/office/powerpoint/2010/main" val="1716814351"/>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 name="Slide Number Placeholder 4"/>
          <p:cNvSpPr txBox="1">
            <a:spLocks noGrp="1"/>
          </p:cNvSpPr>
          <p:nvPr>
            <p:ph type="sldNum" sz="quarter" idx="12"/>
          </p:nvPr>
        </p:nvSpPr>
        <p:spPr>
          <a:xfrm>
            <a:off x="11252200" y="6315075"/>
            <a:ext cx="174772" cy="24384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9</a:t>
            </a:fld>
            <a:endParaRPr/>
          </a:p>
        </p:txBody>
      </p:sp>
      <p:sp>
        <p:nvSpPr>
          <p:cNvPr id="439" name="Slide Number Placeholder 1"/>
          <p:cNvSpPr txBox="1"/>
          <p:nvPr/>
        </p:nvSpPr>
        <p:spPr>
          <a:xfrm>
            <a:off x="11297919" y="6375717"/>
            <a:ext cx="314962" cy="243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lgn="r">
              <a:defRPr sz="1000">
                <a:solidFill>
                  <a:srgbClr val="FFFFFF"/>
                </a:solidFill>
                <a:latin typeface="Trade Gothic LT Pro"/>
                <a:ea typeface="Trade Gothic LT Pro"/>
                <a:cs typeface="Trade Gothic LT Pro"/>
                <a:sym typeface="Trade Gothic LT Pro"/>
              </a:defRPr>
            </a:lvl1pPr>
          </a:lstStyle>
          <a:p>
            <a:endParaRPr dirty="0"/>
          </a:p>
        </p:txBody>
      </p:sp>
      <p:sp>
        <p:nvSpPr>
          <p:cNvPr id="4" name="TextBox 3">
            <a:extLst>
              <a:ext uri="{FF2B5EF4-FFF2-40B4-BE49-F238E27FC236}">
                <a16:creationId xmlns:a16="http://schemas.microsoft.com/office/drawing/2014/main" id="{38FF455F-BA60-0191-AB58-02F5FA412948}"/>
              </a:ext>
            </a:extLst>
          </p:cNvPr>
          <p:cNvSpPr txBox="1"/>
          <p:nvPr/>
        </p:nvSpPr>
        <p:spPr>
          <a:xfrm>
            <a:off x="550606" y="725006"/>
            <a:ext cx="7678994" cy="584775"/>
          </a:xfrm>
          <a:prstGeom prst="rect">
            <a:avLst/>
          </a:prstGeom>
          <a:noFill/>
        </p:spPr>
        <p:txBody>
          <a:bodyPr wrap="square" rtlCol="0">
            <a:spAutoFit/>
          </a:bodyPr>
          <a:lstStyle/>
          <a:p>
            <a:r>
              <a:rPr lang="en-US" sz="3200" b="1" dirty="0"/>
              <a:t>PAPER 3 CONTRIBUTION:</a:t>
            </a:r>
            <a:endParaRPr lang="en-IN" sz="3200" b="1" dirty="0"/>
          </a:p>
        </p:txBody>
      </p:sp>
      <p:sp>
        <p:nvSpPr>
          <p:cNvPr id="5" name="TextBox 4">
            <a:extLst>
              <a:ext uri="{FF2B5EF4-FFF2-40B4-BE49-F238E27FC236}">
                <a16:creationId xmlns:a16="http://schemas.microsoft.com/office/drawing/2014/main" id="{4A6C0849-E4C2-861D-8E98-EE7B480A6FCB}"/>
              </a:ext>
            </a:extLst>
          </p:cNvPr>
          <p:cNvSpPr txBox="1"/>
          <p:nvPr/>
        </p:nvSpPr>
        <p:spPr>
          <a:xfrm>
            <a:off x="550606" y="1913870"/>
            <a:ext cx="10205884" cy="4034887"/>
          </a:xfrm>
          <a:prstGeom prst="rect">
            <a:avLst/>
          </a:prstGeom>
          <a:noFill/>
        </p:spPr>
        <p:txBody>
          <a:bodyPr wrap="square" rtlCol="0">
            <a:spAutoFit/>
          </a:bodyPr>
          <a:lstStyle/>
          <a:p>
            <a:r>
              <a:rPr lang="en-US" sz="2000" u="sng" dirty="0"/>
              <a:t>Paper Title</a:t>
            </a:r>
            <a:r>
              <a:rPr lang="en-US" sz="2000" dirty="0"/>
              <a:t>: Face Mask Detection using deep neural networks</a:t>
            </a:r>
          </a:p>
          <a:p>
            <a:endParaRPr lang="en-US" sz="2000" u="sng" dirty="0"/>
          </a:p>
          <a:p>
            <a:r>
              <a:rPr lang="en-US" sz="2000" u="sng" dirty="0"/>
              <a:t>Core Content</a:t>
            </a:r>
            <a:r>
              <a:rPr lang="en-US" sz="2000" dirty="0"/>
              <a:t>: CNN (Convolutional Neural Network)</a:t>
            </a:r>
          </a:p>
          <a:p>
            <a:endParaRPr lang="en-US" sz="2000" dirty="0"/>
          </a:p>
          <a:p>
            <a:pPr>
              <a:lnSpc>
                <a:spcPct val="150000"/>
              </a:lnSpc>
            </a:pPr>
            <a:r>
              <a:rPr lang="en-US" sz="2000" u="sng" dirty="0"/>
              <a:t>Contribution</a:t>
            </a:r>
            <a:r>
              <a:rPr lang="en-US" sz="2000" dirty="0"/>
              <a:t>:</a:t>
            </a:r>
          </a:p>
          <a:p>
            <a:pPr marL="342900" indent="-342900">
              <a:lnSpc>
                <a:spcPct val="150000"/>
              </a:lnSpc>
              <a:buFont typeface="Arial" panose="020B0604020202020204" pitchFamily="34" charset="0"/>
              <a:buChar char="•"/>
            </a:pPr>
            <a:r>
              <a:rPr lang="en-US" sz="2000" dirty="0"/>
              <a:t>CNN is a type of artificial neural network which widely used for image /object recognition and classification</a:t>
            </a:r>
          </a:p>
          <a:p>
            <a:pPr marL="342900" indent="-342900">
              <a:lnSpc>
                <a:spcPct val="150000"/>
              </a:lnSpc>
              <a:buFont typeface="Arial" panose="020B0604020202020204" pitchFamily="34" charset="0"/>
              <a:buChar char="•"/>
            </a:pPr>
            <a:r>
              <a:rPr lang="en-US" sz="2000" dirty="0"/>
              <a:t>It is a neural network that has one or more convolutional neural network and are used for image processing/classification and also for other auto corrected data.</a:t>
            </a:r>
          </a:p>
        </p:txBody>
      </p:sp>
    </p:spTree>
    <p:extLst>
      <p:ext uri="{BB962C8B-B14F-4D97-AF65-F5344CB8AC3E}">
        <p14:creationId xmlns:p14="http://schemas.microsoft.com/office/powerpoint/2010/main" val="1167349713"/>
      </p:ext>
    </p:extLst>
  </p:cSld>
  <p:clrMapOvr>
    <a:masterClrMapping/>
  </p:clrMapOvr>
  <p:transition spd="slow">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0065A4"/>
      </a:accent1>
      <a:accent2>
        <a:srgbClr val="47C3D3"/>
      </a:accent2>
      <a:accent3>
        <a:srgbClr val="8F2D63"/>
      </a:accent3>
      <a:accent4>
        <a:srgbClr val="1A6871"/>
      </a:accent4>
      <a:accent5>
        <a:srgbClr val="0C4360"/>
      </a:accent5>
      <a:accent6>
        <a:srgbClr val="F47735"/>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TM03457452[[fn=Celestial]]</Template>
  <TotalTime>200</TotalTime>
  <Words>1645</Words>
  <Application>Microsoft Office PowerPoint</Application>
  <PresentationFormat>Widescreen</PresentationFormat>
  <Paragraphs>97</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Book Antiqua</vt:lpstr>
      <vt:lpstr>Calibri</vt:lpstr>
      <vt:lpstr>Calibri Light</vt:lpstr>
      <vt:lpstr>Times New Roman</vt:lpstr>
      <vt:lpstr>Celestial</vt:lpstr>
      <vt:lpstr> Automatic Generation Image Captions based on Deep Learning and Neural Network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RESULTS  Gathered the Required information and resources required to complete the project      </vt:lpstr>
      <vt:lpstr>  REFERENCES:   1.Graves, A.; Liwicki, M.; Fernández, S.; Bertolami, R.; Bunke, H.; Schmidhuber, J. (May 2009). "A Novel Connectionist System for Unconstrained Handwriting Recognition". IEEE Transactions on Pattern Analysis and Machine Intelligence.   2. Li, Xiangang; Wu, Xihong (2014-10-15). "Constructing Long Short-Term Memory based Deep Recurrent Neural Networks for Large Vocabulary Speech Recognition   3. Wu, Yonghui; Schuster, Mike; Chen, Zhifeng; Le, Quoc V.; Norouzi, Mohammad; Macherey, Wolfgang; Krikun, Maxim; Cao, Yuan; Gao, Qin (2016-09-26). "Google's Neural Machine Translation System: Bridging the Gap between Human and Machine Translation   4. Mayer, H.; Gomez, F.; Wierstra, D.; Nagy, I.; Knoll, A.; Schmidhuber, J. (October 2006). A System for Robotic Heart Surgery that Learns to Tie Knots Using Recurrent Neural Networks. 2006 IEEE/RSJ International Conference on Intelligent Robots and Systems. pp. 543–548.   5. Rodriguez, Jesus (July 2, 2018). "The Science Behind OpenAI Five that just Produced One of the Greatest Breakthrough in the History of AI". Towards Data Science. Archived from the original on 2019-12-26. Retrieved 2019-01-15.   </vt:lpstr>
      <vt:lpstr>  6. Li, Xiangang; Wu, Xihong (2014-10-15). "Constructing Long Short-Term Memory based Deep Recurrent Neural Networks for Large Vocabulary Speech Recognition   7. K. Cho, B. Van Merriënboer, Ç. Gülçehre, D. Bahdanau, F. Bougares, H. Schwenk, Y. Bengio, Learning phrase representations using rnn encoder–decoder for statistical machine translation, in: Proceedings of the 2014 Conference on Empir-ical Methods in Natural Language Processing (EMNLP), Association for Computational Linguistics, Doha, Qatar, 2014.   8. Rashtchian C, Young P, Hodosh M, Hockenmaier J. (2010) Collecting image annotations using Amazon’s Mechanical Turk. In: Proceedings of the NAACL HLT 2010 workshop on creating speech and language data with Amazon’s Mechanical Turk. Association for Computational Linguistics.   9. D. Lin, An information-theoretic definition of similarity, in: Proceedings of the Fifteenth International Conference on Machine Learning   10. Dewa Made Sri Arsa, I.P.A. Bayupati &amp; Kadek Sastrawan ,” Detection of fake news using deep learning CNN–RNN based methods”   11. Anjali Samad,Bhagyanidhi and Vaibhav Gautam, "An Approach for Rainfall Prediction Using Long Short Term Memory Neural Network"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Generation Image Captions based  on Deep Learning and Neural Network</dc:title>
  <dc:creator>yashwanth nalamasa</dc:creator>
  <cp:lastModifiedBy>anjali nara</cp:lastModifiedBy>
  <cp:revision>2</cp:revision>
  <dcterms:modified xsi:type="dcterms:W3CDTF">2024-04-17T21:03:19Z</dcterms:modified>
</cp:coreProperties>
</file>