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9" r:id="rId6"/>
    <p:sldId id="289" r:id="rId7"/>
    <p:sldId id="286" r:id="rId8"/>
    <p:sldId id="301" r:id="rId9"/>
    <p:sldId id="302" r:id="rId10"/>
    <p:sldId id="260" r:id="rId11"/>
    <p:sldId id="269" r:id="rId12"/>
    <p:sldId id="305" r:id="rId13"/>
    <p:sldId id="272" r:id="rId14"/>
    <p:sldId id="273" r:id="rId15"/>
    <p:sldId id="277" r:id="rId16"/>
    <p:sldId id="276" r:id="rId17"/>
    <p:sldId id="278" r:id="rId18"/>
    <p:sldId id="279" r:id="rId19"/>
    <p:sldId id="290" r:id="rId20"/>
    <p:sldId id="275" r:id="rId21"/>
    <p:sldId id="280" r:id="rId22"/>
    <p:sldId id="281" r:id="rId23"/>
    <p:sldId id="299" r:id="rId24"/>
    <p:sldId id="287" r:id="rId25"/>
    <p:sldId id="296" r:id="rId26"/>
    <p:sldId id="282" r:id="rId27"/>
    <p:sldId id="298" r:id="rId28"/>
    <p:sldId id="284" r:id="rId29"/>
    <p:sldId id="285" r:id="rId30"/>
    <p:sldId id="297" r:id="rId31"/>
    <p:sldId id="304" r:id="rId32"/>
    <p:sldId id="303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14067"/>
    <a:srgbClr val="F2F2F2"/>
    <a:srgbClr val="3F3F3F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03-Nov-20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03-Nov-20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51CC9-2931-4211-A431-659DBDD95F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1366" y="97559"/>
            <a:ext cx="821152" cy="8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67015-4653-4FC2-8346-709FE7DE7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1366" y="97559"/>
            <a:ext cx="821152" cy="8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DCE5B-6694-45D5-A741-A41EBA45CC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1366" y="97559"/>
            <a:ext cx="821152" cy="8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B60F5-35A1-45B6-A211-60469DA065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1366" y="97559"/>
            <a:ext cx="821152" cy="8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1DDB1-DB86-4FC8-9623-DF74BF023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1366" y="97559"/>
            <a:ext cx="821152" cy="8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40107-8D35-4897-AAA8-B39C81ED06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1366" y="97559"/>
            <a:ext cx="821152" cy="8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F759F-46C2-4452-AF9B-CA487EBBB7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1366" y="97559"/>
            <a:ext cx="821152" cy="8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E7357-DF91-4703-A08B-C5026100E0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1366" y="97559"/>
            <a:ext cx="821152" cy="8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90218-4C15-47F3-A448-748760FC47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1366" y="97559"/>
            <a:ext cx="821152" cy="8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214" y="400050"/>
            <a:ext cx="4853573" cy="1616252"/>
          </a:xfrm>
        </p:spPr>
        <p:txBody>
          <a:bodyPr/>
          <a:lstStyle/>
          <a:p>
            <a:r>
              <a:rPr lang="en-US" dirty="0"/>
              <a:t>USED CAR </a:t>
            </a:r>
            <a:br>
              <a:rPr lang="en-US" dirty="0"/>
            </a:br>
            <a:r>
              <a:rPr lang="en-US" dirty="0"/>
              <a:t>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2093727"/>
            <a:ext cx="4854339" cy="4011797"/>
          </a:xfrm>
        </p:spPr>
        <p:txBody>
          <a:bodyPr/>
          <a:lstStyle/>
          <a:p>
            <a:r>
              <a:rPr lang="en-US" dirty="0"/>
              <a:t>Final Project – 31 Oct 2020</a:t>
            </a:r>
          </a:p>
          <a:p>
            <a:endParaRPr lang="en-US" dirty="0"/>
          </a:p>
          <a:p>
            <a:r>
              <a:rPr lang="en-US" dirty="0"/>
              <a:t>Muhammad </a:t>
            </a:r>
            <a:r>
              <a:rPr lang="en-US" dirty="0" err="1"/>
              <a:t>Naradi</a:t>
            </a:r>
            <a:r>
              <a:rPr lang="en-US" dirty="0"/>
              <a:t> Karim</a:t>
            </a:r>
          </a:p>
          <a:p>
            <a:endParaRPr lang="en-US" b="1"/>
          </a:p>
          <a:p>
            <a:r>
              <a:rPr lang="en-US" b="1"/>
              <a:t>Tutor</a:t>
            </a:r>
            <a:endParaRPr lang="en-US" b="1" dirty="0"/>
          </a:p>
          <a:p>
            <a:r>
              <a:rPr lang="en-US" dirty="0"/>
              <a:t>Abdullah </a:t>
            </a:r>
            <a:r>
              <a:rPr lang="en-US" dirty="0" err="1"/>
              <a:t>Ghifari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CA9275-8BAD-4BD5-8EEB-56E32BDA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805" y="184669"/>
            <a:ext cx="1352550" cy="1352550"/>
          </a:xfrm>
          <a:prstGeom prst="rect">
            <a:avLst/>
          </a:prstGeo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9D84D5B-38A7-4167-A8A8-9D4D952831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261" r="212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Car </a:t>
            </a:r>
            <a:r>
              <a:rPr lang="en-US" b="0" dirty="0"/>
              <a:t>Brand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A87C-B561-43BF-BF8B-9AFB66044EE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756661" y="4133850"/>
            <a:ext cx="2368664" cy="1619250"/>
          </a:xfrm>
        </p:spPr>
        <p:txBody>
          <a:bodyPr>
            <a:normAutofit/>
          </a:bodyPr>
          <a:lstStyle/>
          <a:p>
            <a:r>
              <a:rPr lang="en-US" dirty="0"/>
              <a:t>Maruti is the leading car brand, followed by Hyundai.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63940-4C97-4222-936E-5D3F2E32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7520"/>
            <a:ext cx="9756661" cy="456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2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b="0" dirty="0"/>
              <a:t>Age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A87C-B561-43BF-BF8B-9AFB66044EE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880347" y="3143250"/>
            <a:ext cx="3109913" cy="1933575"/>
          </a:xfrm>
        </p:spPr>
        <p:txBody>
          <a:bodyPr>
            <a:normAutofit/>
          </a:bodyPr>
          <a:lstStyle/>
          <a:p>
            <a:r>
              <a:rPr lang="en-US" dirty="0"/>
              <a:t>Most number of cars in the dataset are built between 2010 to 2017 (age 3-10)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27D1E-D014-4E6D-A869-CE2C55F86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495425"/>
            <a:ext cx="7061072" cy="490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6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b="0" dirty="0"/>
              <a:t>Seats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A87C-B561-43BF-BF8B-9AFB66044EE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3246" y="3000376"/>
            <a:ext cx="3133725" cy="2514600"/>
          </a:xfrm>
        </p:spPr>
        <p:txBody>
          <a:bodyPr>
            <a:normAutofit/>
          </a:bodyPr>
          <a:lstStyle/>
          <a:p>
            <a:r>
              <a:rPr lang="en-US" dirty="0"/>
              <a:t>Most of cars in the listing have 5 Seats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BF168-7B87-45E7-A43D-5DDFB58F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58" y="1648009"/>
            <a:ext cx="6785154" cy="45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11120872" cy="11479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Other features with </a:t>
            </a:r>
            <a:r>
              <a:rPr lang="en-US" sz="4400" b="0" dirty="0"/>
              <a:t>reference to number of cars 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560BCF36-343E-4260-89B4-1C3A8454F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447663"/>
            <a:ext cx="8472922" cy="78118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Manual cars are listed more than Automatic cars.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of the listed cars are from first hand owners.</a:t>
            </a:r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127CFC-CFDD-421F-8103-29579189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378309"/>
            <a:ext cx="9890504" cy="382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6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Kilometers_Driven</a:t>
            </a:r>
            <a:r>
              <a:rPr lang="en-US" dirty="0"/>
              <a:t> </a:t>
            </a:r>
            <a:r>
              <a:rPr lang="en-US" b="0" dirty="0"/>
              <a:t>vs Price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A87C-B561-43BF-BF8B-9AFB66044EE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171700"/>
            <a:ext cx="2921454" cy="2514600"/>
          </a:xfrm>
        </p:spPr>
        <p:txBody>
          <a:bodyPr>
            <a:normAutofit/>
          </a:bodyPr>
          <a:lstStyle/>
          <a:p>
            <a:r>
              <a:rPr lang="en-US" dirty="0"/>
              <a:t>Automatic cars are more expensive than manual cars and cars with less </a:t>
            </a:r>
            <a:r>
              <a:rPr lang="en-US" dirty="0" err="1"/>
              <a:t>Kilometers_Driven</a:t>
            </a:r>
            <a:r>
              <a:rPr lang="en-US" dirty="0"/>
              <a:t> also cost more.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1B713-456A-41F0-B899-60749E53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962" y="1623326"/>
            <a:ext cx="6830378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3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Age </a:t>
            </a:r>
            <a:r>
              <a:rPr lang="en-US" b="0" dirty="0"/>
              <a:t>vs Price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A87C-B561-43BF-BF8B-9AFB66044EE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3247" y="3000376"/>
            <a:ext cx="3464378" cy="2514600"/>
          </a:xfrm>
        </p:spPr>
        <p:txBody>
          <a:bodyPr>
            <a:normAutofit/>
          </a:bodyPr>
          <a:lstStyle/>
          <a:p>
            <a:r>
              <a:rPr lang="en-US" dirty="0"/>
              <a:t>Cars ranging between the years 2012 to 2019 (age 1 – 8) cost more.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DA7C60-11C9-4266-A82C-5E76D54D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40" y="1590418"/>
            <a:ext cx="6997942" cy="45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2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Seats</a:t>
            </a:r>
            <a:r>
              <a:rPr lang="en-US" b="0" dirty="0"/>
              <a:t> vs Price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A87C-B561-43BF-BF8B-9AFB66044EE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3247" y="3000376"/>
            <a:ext cx="3464378" cy="2514600"/>
          </a:xfrm>
        </p:spPr>
        <p:txBody>
          <a:bodyPr>
            <a:normAutofit/>
          </a:bodyPr>
          <a:lstStyle/>
          <a:p>
            <a:r>
              <a:rPr lang="en-US" dirty="0"/>
              <a:t>Two-seater cars are the most expensive in the listing.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66DF89-F9BC-4158-9135-657831FA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699971"/>
            <a:ext cx="5881917" cy="43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1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11092297" cy="11479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Other features with </a:t>
            </a:r>
            <a:r>
              <a:rPr lang="en-US" sz="4400" b="0" dirty="0"/>
              <a:t>reference to number of cars (2)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560BCF36-343E-4260-89B4-1C3A8454F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447663"/>
            <a:ext cx="8472922" cy="781188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of the used cars in the listings are in Mumbai, Hyderabad and Kochi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Diesel and petrol are the most listed fuel types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205F4-E4A9-4EA0-A0FD-83CDBCED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92" y="2342947"/>
            <a:ext cx="10130696" cy="35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01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10530322" cy="1147969"/>
          </a:xfrm>
        </p:spPr>
        <p:txBody>
          <a:bodyPr>
            <a:normAutofit/>
          </a:bodyPr>
          <a:lstStyle/>
          <a:p>
            <a:r>
              <a:rPr lang="en-US" sz="4400" dirty="0"/>
              <a:t>Other features with </a:t>
            </a:r>
            <a:r>
              <a:rPr lang="en-US" sz="4400" b="0" dirty="0"/>
              <a:t>reference to price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560BCF36-343E-4260-89B4-1C3A8454F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447663"/>
            <a:ext cx="8444347" cy="781188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cars from Coimbatore have higher price than other cars origin in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Diesel and electric cars are more costly.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10165A-1F89-4400-99A6-10E2434B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0197"/>
            <a:ext cx="12192000" cy="33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6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10530322" cy="1147969"/>
          </a:xfrm>
        </p:spPr>
        <p:txBody>
          <a:bodyPr>
            <a:normAutofit/>
          </a:bodyPr>
          <a:lstStyle/>
          <a:p>
            <a:r>
              <a:rPr lang="en-US" sz="4400" dirty="0"/>
              <a:t>Other features with reference to price (2) 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560BCF36-343E-4260-89B4-1C3A8454F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447663"/>
            <a:ext cx="9444472" cy="78118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Automatic cars more expensive than manual cars.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First-hand cars are the most costly and followed by second-hand cars.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13B5E-8AE7-4EA2-8F27-C65F0619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0807"/>
            <a:ext cx="12192000" cy="36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6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563477"/>
            <a:ext cx="7342631" cy="1124793"/>
          </a:xfrm>
        </p:spPr>
        <p:txBody>
          <a:bodyPr/>
          <a:lstStyle/>
          <a:p>
            <a:r>
              <a:rPr lang="en-US" sz="2000" dirty="0"/>
              <a:t>In this final project, we will be predicting the price of used cars given the data collected from various sources and distributed across various locations in India.</a:t>
            </a:r>
            <a:endParaRPr lang="ru-RU" sz="2000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960685"/>
            <a:ext cx="4942829" cy="212325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Data description</a:t>
            </a:r>
          </a:p>
          <a:p>
            <a:pPr lvl="0"/>
            <a:r>
              <a:rPr lang="en-US" dirty="0"/>
              <a:t>Exploratory data analysis </a:t>
            </a:r>
          </a:p>
          <a:p>
            <a:pPr lvl="0"/>
            <a:r>
              <a:rPr lang="en-US" dirty="0"/>
              <a:t>Data Preprocessing </a:t>
            </a:r>
          </a:p>
          <a:p>
            <a:pPr lvl="0"/>
            <a:r>
              <a:rPr lang="en-US" dirty="0"/>
              <a:t>Model</a:t>
            </a:r>
          </a:p>
          <a:p>
            <a:pPr lvl="0"/>
            <a:r>
              <a:rPr lang="en-US" dirty="0"/>
              <a:t>Conclusion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EE3E4A64-65A6-4A4B-B55E-62EF12D215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2896" r="22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9558772" cy="1147969"/>
          </a:xfrm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  <a:endParaRPr lang="en-US" b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67A95-3C2B-453B-838A-2237623B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8241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Remove outliers for features '</a:t>
            </a:r>
            <a:r>
              <a:rPr lang="en-US" dirty="0" err="1"/>
              <a:t>Kilometers_Driven','Mileage','Engine','Power</a:t>
            </a:r>
            <a:r>
              <a:rPr lang="en-US" dirty="0"/>
              <a:t>’, and 'Price’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 unnecessary column ‘Model’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Transform feature values using </a:t>
            </a:r>
            <a:r>
              <a:rPr lang="en-US" dirty="0" err="1"/>
              <a:t>StandardScaler</a:t>
            </a:r>
            <a:r>
              <a:rPr lang="en-US" dirty="0"/>
              <a:t> package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 transform target ‘Price’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 dataset (70% train and 30% test)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Modelling: using scikit-learn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819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5" y="379535"/>
            <a:ext cx="10749397" cy="69024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Heatmap: </a:t>
            </a:r>
            <a:r>
              <a:rPr lang="en-US" sz="4400" b="0" dirty="0"/>
              <a:t>Correlation between features and price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2E27D-4053-4612-AD0B-E105311D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4" y="1069782"/>
            <a:ext cx="8153401" cy="57795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8A0371-17A6-4375-ADC7-02FEDF4FB2B7}"/>
              </a:ext>
            </a:extLst>
          </p:cNvPr>
          <p:cNvSpPr/>
          <p:nvPr/>
        </p:nvSpPr>
        <p:spPr>
          <a:xfrm>
            <a:off x="2590800" y="2162175"/>
            <a:ext cx="6362700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635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</a:t>
            </a:r>
            <a:r>
              <a:rPr lang="en-US" b="0" dirty="0"/>
              <a:t>Summary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39083" y="5674077"/>
            <a:ext cx="8490157" cy="608895"/>
          </a:xfrm>
        </p:spPr>
        <p:txBody>
          <a:bodyPr/>
          <a:lstStyle/>
          <a:p>
            <a:r>
              <a:rPr lang="en-US" dirty="0"/>
              <a:t>Note: unit is in INR Lakhs (INR 100,000) </a:t>
            </a:r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229305198"/>
              </p:ext>
            </p:extLst>
          </p:nvPr>
        </p:nvGraphicFramePr>
        <p:xfrm>
          <a:off x="2339081" y="1958696"/>
          <a:ext cx="6512817" cy="34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642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IN" sz="18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  <a:endParaRPr lang="en-IN" sz="18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r>
                        <a:rPr lang="en-IN" sz="18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8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1.082</a:t>
                      </a:r>
                      <a:endParaRPr lang="ru-RU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1.622</a:t>
                      </a:r>
                      <a:endParaRPr lang="ru-RU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Regression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1.05</a:t>
                      </a:r>
                      <a:endParaRPr lang="ru-RU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1.684</a:t>
                      </a:r>
                      <a:endParaRPr lang="ru-RU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regression</a:t>
                      </a: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0.845</a:t>
                      </a:r>
                      <a:endParaRPr lang="ru-RU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1.34</a:t>
                      </a:r>
                      <a:endParaRPr lang="ru-RU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Regression</a:t>
                      </a: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0.775</a:t>
                      </a:r>
                      <a:endParaRPr lang="ru-RU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1.191</a:t>
                      </a:r>
                      <a:endParaRPr lang="ru-RU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3D9CEE-33DC-41FC-868E-0912E2F6DB30}"/>
              </a:ext>
            </a:extLst>
          </p:cNvPr>
          <p:cNvSpPr/>
          <p:nvPr/>
        </p:nvSpPr>
        <p:spPr>
          <a:xfrm>
            <a:off x="2128391" y="4610100"/>
            <a:ext cx="6934199" cy="952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806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10530322" cy="1147969"/>
          </a:xfrm>
        </p:spPr>
        <p:txBody>
          <a:bodyPr>
            <a:normAutofit/>
          </a:bodyPr>
          <a:lstStyle/>
          <a:p>
            <a:r>
              <a:rPr lang="en-US" sz="4400" dirty="0"/>
              <a:t>Linear Regression - </a:t>
            </a:r>
            <a:r>
              <a:rPr lang="en-US" sz="4400" b="0" dirty="0"/>
              <a:t>Prediction on test data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MAE = 1.082 and RMSE = 1.622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2DD10-FF32-4EAA-951C-61FDFE08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997"/>
            <a:ext cx="12192000" cy="50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6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0"/>
            <a:ext cx="9558772" cy="1147969"/>
          </a:xfrm>
        </p:spPr>
        <p:txBody>
          <a:bodyPr>
            <a:normAutofit/>
          </a:bodyPr>
          <a:lstStyle/>
          <a:p>
            <a:r>
              <a:rPr lang="en-US" dirty="0"/>
              <a:t>Random Forest Regression</a:t>
            </a:r>
            <a:endParaRPr lang="en-US" b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67A95-3C2B-453B-838A-2237623B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790699"/>
            <a:ext cx="11673322" cy="4930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</a:t>
            </a:r>
            <a:r>
              <a:rPr lang="id-ID" b="0" i="0" dirty="0" err="1">
                <a:solidFill>
                  <a:srgbClr val="292929"/>
                </a:solidFill>
                <a:effectLst/>
                <a:latin typeface="Menlo"/>
              </a:rPr>
              <a:t>RandomizedSearchCV</a:t>
            </a:r>
            <a:endParaRPr lang="en-US" b="0" i="0" dirty="0">
              <a:solidFill>
                <a:srgbClr val="292929"/>
              </a:solidFill>
              <a:effectLst/>
              <a:latin typeface="Menlo"/>
            </a:endParaRPr>
          </a:p>
          <a:p>
            <a:r>
              <a:rPr lang="id-ID" b="0" i="0" dirty="0" err="1">
                <a:solidFill>
                  <a:srgbClr val="292929"/>
                </a:solidFill>
                <a:effectLst/>
                <a:latin typeface="sohne"/>
              </a:rPr>
              <a:t>Random</a:t>
            </a:r>
            <a:r>
              <a:rPr lang="id-ID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id-ID" b="0" i="0" dirty="0" err="1">
                <a:solidFill>
                  <a:srgbClr val="292929"/>
                </a:solidFill>
                <a:effectLst/>
                <a:latin typeface="sohne"/>
              </a:rPr>
              <a:t>Hyperparameter</a:t>
            </a:r>
            <a:r>
              <a:rPr lang="id-ID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id-ID" b="0" i="0" dirty="0" err="1">
                <a:solidFill>
                  <a:srgbClr val="292929"/>
                </a:solidFill>
                <a:effectLst/>
                <a:latin typeface="sohne"/>
              </a:rPr>
              <a:t>Grid</a:t>
            </a:r>
            <a:endParaRPr lang="id-ID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random_grid</a:t>
            </a:r>
            <a:r>
              <a:rPr lang="en-US" sz="16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={'</a:t>
            </a:r>
            <a:r>
              <a:rPr lang="en-US" sz="1600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6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[10, 20, 30, 40, 50, 60, 70, 80, 90, 100, None],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1600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max_features</a:t>
            </a:r>
            <a:r>
              <a:rPr lang="en-US" sz="16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['auto', 'sqrt'],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1600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min_samples_leaf</a:t>
            </a:r>
            <a:r>
              <a:rPr lang="en-US" sz="16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[1, 2, 4],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1600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min_samples_split</a:t>
            </a:r>
            <a:r>
              <a:rPr lang="en-US" sz="16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[2, 5, 10],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1600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en-US" sz="16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[20, 40, 50, 100, 200, 400, 600, 800, 1000, 1200, 1400, 1600, 1800, 2000]}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Random search of parameters, using 5 fold cross validation,  search across 100 different combinations, and use all available cores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Fit the random search model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Best parameters from fitting the random search:</a:t>
            </a:r>
          </a:p>
          <a:p>
            <a:pPr marL="228600" lvl="1" indent="0" fontAlgn="base" latinLnBrk="1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{'</a:t>
            </a:r>
            <a:r>
              <a:rPr lang="id-ID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id-ID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800,</a:t>
            </a:r>
            <a:endParaRPr lang="id-ID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1" indent="0" fontAlgn="base" latinLnBrk="1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id-ID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id-ID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2,</a:t>
            </a:r>
            <a:endParaRPr lang="id-ID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1" indent="0" fontAlgn="base" latinLnBrk="1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id-ID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id-ID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1,</a:t>
            </a:r>
            <a:endParaRPr lang="id-ID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1" indent="0" fontAlgn="base" latinLnBrk="1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id-ID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id-ID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'</a:t>
            </a:r>
            <a:r>
              <a:rPr lang="id-ID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id-ID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id-ID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id-ID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'</a:t>
            </a:r>
            <a:r>
              <a:rPr lang="id-ID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max_depth</a:t>
            </a:r>
            <a:r>
              <a:rPr lang="id-ID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': 80}</a:t>
            </a:r>
            <a:endParaRPr lang="en-US" sz="1700" dirty="0">
              <a:solidFill>
                <a:srgbClr val="292929"/>
              </a:solidFill>
              <a:latin typeface="Menlo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0A20B746-E3AE-4FC7-8886-F2F80499F5EB}"/>
              </a:ext>
            </a:extLst>
          </p:cNvPr>
          <p:cNvSpPr txBox="1">
            <a:spLocks/>
          </p:cNvSpPr>
          <p:nvPr/>
        </p:nvSpPr>
        <p:spPr>
          <a:xfrm>
            <a:off x="518678" y="1181803"/>
            <a:ext cx="9061657" cy="608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Hyperparameter / </a:t>
            </a:r>
            <a:r>
              <a:rPr lang="id-ID" b="0" i="0" dirty="0" err="1">
                <a:solidFill>
                  <a:srgbClr val="0070C0"/>
                </a:solidFill>
                <a:effectLst/>
                <a:latin typeface="sohne"/>
              </a:rPr>
              <a:t>Random</a:t>
            </a:r>
            <a:r>
              <a:rPr lang="id-ID" b="0" i="0" dirty="0">
                <a:solidFill>
                  <a:srgbClr val="0070C0"/>
                </a:solidFill>
                <a:effectLst/>
                <a:latin typeface="sohne"/>
              </a:rPr>
              <a:t> </a:t>
            </a:r>
            <a:r>
              <a:rPr lang="id-ID" b="0" i="0" dirty="0" err="1">
                <a:solidFill>
                  <a:srgbClr val="0070C0"/>
                </a:solidFill>
                <a:effectLst/>
                <a:latin typeface="sohne"/>
              </a:rPr>
              <a:t>Search</a:t>
            </a:r>
            <a:r>
              <a:rPr lang="id-ID" b="0" i="0" dirty="0">
                <a:solidFill>
                  <a:srgbClr val="0070C0"/>
                </a:solidFill>
                <a:effectLst/>
                <a:latin typeface="sohne"/>
              </a:rPr>
              <a:t> </a:t>
            </a:r>
            <a:r>
              <a:rPr lang="id-ID" b="0" i="0" dirty="0" err="1">
                <a:solidFill>
                  <a:srgbClr val="0070C0"/>
                </a:solidFill>
                <a:effectLst/>
                <a:latin typeface="sohne"/>
              </a:rPr>
              <a:t>Cross</a:t>
            </a:r>
            <a:r>
              <a:rPr lang="id-ID" b="0" i="0" dirty="0">
                <a:solidFill>
                  <a:srgbClr val="0070C0"/>
                </a:solidFill>
                <a:effectLst/>
                <a:latin typeface="sohne"/>
              </a:rPr>
              <a:t> </a:t>
            </a:r>
            <a:r>
              <a:rPr lang="id-ID" b="0" i="0" dirty="0" err="1">
                <a:solidFill>
                  <a:srgbClr val="0070C0"/>
                </a:solidFill>
                <a:effectLst/>
                <a:latin typeface="sohne"/>
              </a:rPr>
              <a:t>Validation</a:t>
            </a:r>
            <a:endParaRPr lang="id-ID" b="0" i="0" dirty="0">
              <a:solidFill>
                <a:srgbClr val="0070C0"/>
              </a:solidFill>
              <a:effectLst/>
              <a:latin typeface="so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13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10530322" cy="1147969"/>
          </a:xfrm>
        </p:spPr>
        <p:txBody>
          <a:bodyPr>
            <a:normAutofit/>
          </a:bodyPr>
          <a:lstStyle/>
          <a:p>
            <a:r>
              <a:rPr lang="en-US" sz="4400" dirty="0"/>
              <a:t>Random Forest - </a:t>
            </a:r>
            <a:r>
              <a:rPr lang="en-US" sz="4400" b="0" dirty="0"/>
              <a:t>Prediction on test data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MAE = 0.787 and RMSE = 1.228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99BB4-3785-44A2-838B-37784992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90" y="1517528"/>
            <a:ext cx="11177194" cy="467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63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10530322" cy="1147969"/>
          </a:xfrm>
        </p:spPr>
        <p:txBody>
          <a:bodyPr>
            <a:normAutofit/>
          </a:bodyPr>
          <a:lstStyle/>
          <a:p>
            <a:r>
              <a:rPr lang="en-US" sz="4400" dirty="0"/>
              <a:t>Random Forest - </a:t>
            </a:r>
            <a:r>
              <a:rPr lang="en-US" b="0" dirty="0"/>
              <a:t>Features Importance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C77D1-9229-424F-8594-8F97ED9B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98" y="1220618"/>
            <a:ext cx="8510131" cy="56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11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9558772" cy="1147969"/>
          </a:xfrm>
        </p:spPr>
        <p:txBody>
          <a:bodyPr>
            <a:normAutofit/>
          </a:bodyPr>
          <a:lstStyle/>
          <a:p>
            <a:r>
              <a:rPr lang="en-US" dirty="0"/>
              <a:t>Business Insight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67A95-3C2B-453B-838A-2237623B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509301"/>
          </a:xfrm>
        </p:spPr>
        <p:txBody>
          <a:bodyPr/>
          <a:lstStyle/>
          <a:p>
            <a:r>
              <a:rPr lang="en-US" dirty="0"/>
              <a:t>Examples of overpriced used car listings, based on our price prediction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B7D1B5FD-3C0D-49E6-9269-8DF8E7A85399}"/>
              </a:ext>
            </a:extLst>
          </p:cNvPr>
          <p:cNvSpPr txBox="1">
            <a:spLocks/>
          </p:cNvSpPr>
          <p:nvPr/>
        </p:nvSpPr>
        <p:spPr>
          <a:xfrm>
            <a:off x="518678" y="1724024"/>
            <a:ext cx="9930247" cy="46323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S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0D54D-3991-4978-ADD9-A7473CDA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68" y="2496152"/>
            <a:ext cx="10507541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35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9558772" cy="1147969"/>
          </a:xfrm>
        </p:spPr>
        <p:txBody>
          <a:bodyPr>
            <a:normAutofit/>
          </a:bodyPr>
          <a:lstStyle/>
          <a:p>
            <a:r>
              <a:rPr lang="en-US" dirty="0"/>
              <a:t>Business Insight (2)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67A95-3C2B-453B-838A-2237623B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509301"/>
          </a:xfrm>
        </p:spPr>
        <p:txBody>
          <a:bodyPr/>
          <a:lstStyle/>
          <a:p>
            <a:r>
              <a:rPr lang="en-US" dirty="0"/>
              <a:t>Examples of underpriced used car listings, based on our price prediction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B7D1B5FD-3C0D-49E6-9269-8DF8E7A85399}"/>
              </a:ext>
            </a:extLst>
          </p:cNvPr>
          <p:cNvSpPr txBox="1">
            <a:spLocks/>
          </p:cNvSpPr>
          <p:nvPr/>
        </p:nvSpPr>
        <p:spPr>
          <a:xfrm>
            <a:off x="518678" y="1724024"/>
            <a:ext cx="9930247" cy="46323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SG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49100-1DF5-44BE-81B4-F4943197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19" y="2496152"/>
            <a:ext cx="1047896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55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9558772" cy="114796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b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67A95-3C2B-453B-838A-2237623B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795551"/>
          </a:xfrm>
        </p:spPr>
        <p:txBody>
          <a:bodyPr/>
          <a:lstStyle/>
          <a:p>
            <a:r>
              <a:rPr lang="en-US" dirty="0"/>
              <a:t>Five top factors that predict Price of used cars are : 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Car Age</a:t>
            </a:r>
          </a:p>
          <a:p>
            <a:pPr lvl="1"/>
            <a:r>
              <a:rPr lang="en-US" dirty="0"/>
              <a:t>Engine</a:t>
            </a:r>
          </a:p>
          <a:p>
            <a:pPr lvl="1"/>
            <a:r>
              <a:rPr lang="en-US" dirty="0"/>
              <a:t>Mileage (fuel consumption)</a:t>
            </a:r>
          </a:p>
          <a:p>
            <a:pPr lvl="1"/>
            <a:r>
              <a:rPr lang="en-US" dirty="0"/>
              <a:t>Kilometers Driven</a:t>
            </a:r>
          </a:p>
          <a:p>
            <a:pPr lvl="1"/>
            <a:endParaRPr lang="en-US" dirty="0"/>
          </a:p>
          <a:p>
            <a:r>
              <a:rPr lang="en-US" dirty="0"/>
              <a:t>Limitation of dataset features: </a:t>
            </a:r>
          </a:p>
          <a:p>
            <a:pPr lvl="1"/>
            <a:r>
              <a:rPr lang="en-US" dirty="0"/>
              <a:t>In future research, we can collect data to explore other factors that influence the sales/sales period of used vehicles. For example sales days, level of discount from the original price, etc. Incorporating these factors in the analysis can improve to choose non-overage vehicles and have a positive impact on profit.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B7D1B5FD-3C0D-49E6-9269-8DF8E7A85399}"/>
              </a:ext>
            </a:extLst>
          </p:cNvPr>
          <p:cNvSpPr txBox="1">
            <a:spLocks/>
          </p:cNvSpPr>
          <p:nvPr/>
        </p:nvSpPr>
        <p:spPr>
          <a:xfrm>
            <a:off x="518678" y="1724024"/>
            <a:ext cx="9930247" cy="46323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50158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Prediction </a:t>
            </a:r>
            <a:r>
              <a:rPr lang="en-US" b="0" dirty="0"/>
              <a:t>User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588020"/>
            <a:ext cx="6783821" cy="840980"/>
          </a:xfrm>
        </p:spPr>
        <p:txBody>
          <a:bodyPr/>
          <a:lstStyle/>
          <a:p>
            <a:r>
              <a:rPr lang="en-US" sz="2000" b="0" i="0" u="none" strike="noStrike" baseline="0" dirty="0">
                <a:solidFill>
                  <a:srgbClr val="0140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be able to predict used cars market value can help both buyers and sellers.</a:t>
            </a:r>
            <a:endParaRPr lang="id-ID" sz="2000" dirty="0">
              <a:solidFill>
                <a:srgbClr val="0140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661086"/>
            <a:ext cx="6526647" cy="2494104"/>
          </a:xfrm>
        </p:spPr>
        <p:txBody>
          <a:bodyPr>
            <a:normAutofit/>
          </a:bodyPr>
          <a:lstStyle/>
          <a:p>
            <a:r>
              <a:rPr lang="en-US" sz="2800" dirty="0"/>
              <a:t>Used car buyers (dealers)</a:t>
            </a:r>
          </a:p>
          <a:p>
            <a:r>
              <a:rPr lang="en-US" sz="2800" dirty="0"/>
              <a:t>Online pricing services</a:t>
            </a:r>
          </a:p>
          <a:p>
            <a:r>
              <a:rPr lang="en-US" sz="2800" dirty="0"/>
              <a:t>Individuals (sellers)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F0C26E6-C78B-4605-A65E-EAED23E8D5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2241" r="222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2278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>
                <a:latin typeface="Calibri Light" panose="020F0302020204030204" pitchFamily="34" charset="0"/>
              </a:rPr>
              <a:t>You 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77626E7-2B2D-42E8-A0CF-6F548CE2A0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261" r="212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9558772" cy="1147969"/>
          </a:xfrm>
        </p:spPr>
        <p:txBody>
          <a:bodyPr>
            <a:normAutofit/>
          </a:bodyPr>
          <a:lstStyle/>
          <a:p>
            <a:r>
              <a:rPr lang="en-US" dirty="0"/>
              <a:t>Business </a:t>
            </a:r>
            <a:r>
              <a:rPr lang="en-US" b="0" dirty="0"/>
              <a:t>Understanding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4643D-6FDE-4A29-875D-EA6AD8C47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sz="2400" dirty="0"/>
              <a:t>With a nearly endless amount of data — constantly-evolving </a:t>
            </a:r>
            <a:r>
              <a:rPr lang="en-US" sz="3200" dirty="0">
                <a:solidFill>
                  <a:srgbClr val="FF0066"/>
                </a:solidFill>
              </a:rPr>
              <a:t>market trends</a:t>
            </a:r>
            <a:r>
              <a:rPr lang="en-US" sz="2400" dirty="0">
                <a:solidFill>
                  <a:srgbClr val="FF0066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3200" dirty="0">
                <a:solidFill>
                  <a:srgbClr val="FF0066"/>
                </a:solidFill>
              </a:rPr>
              <a:t>consumer demand</a:t>
            </a:r>
            <a:r>
              <a:rPr lang="en-US" sz="2400" dirty="0"/>
              <a:t>, to name a few — it’s hard to parse what used car dealers should pay attention to and what they shouldn’t.</a:t>
            </a:r>
          </a:p>
          <a:p>
            <a:pPr marL="0" indent="0" algn="just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sz="2400" dirty="0"/>
              <a:t>Machine learning contributes to give the fittest feature which </a:t>
            </a:r>
            <a:r>
              <a:rPr lang="en-US" sz="3200" dirty="0">
                <a:solidFill>
                  <a:srgbClr val="FF0066"/>
                </a:solidFill>
              </a:rPr>
              <a:t>influences the customer in purchasing the car</a:t>
            </a:r>
            <a:r>
              <a:rPr lang="en-US" sz="3200" dirty="0"/>
              <a:t> </a:t>
            </a:r>
            <a:r>
              <a:rPr lang="en-US" sz="2400" dirty="0"/>
              <a:t>which indirectly gives the company or </a:t>
            </a:r>
            <a:r>
              <a:rPr lang="en-US" sz="3200" dirty="0">
                <a:solidFill>
                  <a:srgbClr val="FF0066"/>
                </a:solidFill>
              </a:rPr>
              <a:t>the research market </a:t>
            </a:r>
            <a:r>
              <a:rPr lang="en-US" sz="2400" dirty="0"/>
              <a:t>a result in </a:t>
            </a:r>
            <a:r>
              <a:rPr lang="en-US" sz="3200" dirty="0">
                <a:solidFill>
                  <a:srgbClr val="FF0066"/>
                </a:solidFill>
              </a:rPr>
              <a:t>predicting the future sales for cars </a:t>
            </a:r>
            <a:r>
              <a:rPr lang="en-US" sz="2400" dirty="0"/>
              <a:t>and</a:t>
            </a:r>
            <a:r>
              <a:rPr lang="en-US" sz="3200" dirty="0">
                <a:solidFill>
                  <a:srgbClr val="FF0066"/>
                </a:solidFill>
              </a:rPr>
              <a:t> boost sales.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614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10530322" cy="1147969"/>
          </a:xfrm>
        </p:spPr>
        <p:txBody>
          <a:bodyPr>
            <a:normAutofit/>
          </a:bodyPr>
          <a:lstStyle/>
          <a:p>
            <a:r>
              <a:rPr lang="en-US" dirty="0"/>
              <a:t>Goal of Machine Learning </a:t>
            </a:r>
            <a:r>
              <a:rPr lang="en-US" b="0" dirty="0"/>
              <a:t>for Business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Source : Machine Learning consumer journey of Amazon.com (adapted from </a:t>
            </a:r>
            <a:r>
              <a:rPr lang="en-US" dirty="0" err="1">
                <a:solidFill>
                  <a:schemeClr val="tx1"/>
                </a:solidFill>
              </a:rPr>
              <a:t>Hackermoon</a:t>
            </a:r>
            <a:r>
              <a:rPr lang="en-US" dirty="0">
                <a:solidFill>
                  <a:schemeClr val="tx1"/>
                </a:solidFill>
              </a:rPr>
              <a:t>, 2018)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4DBEB835-A243-416A-A7C8-E602ED5DF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37" y="2044712"/>
            <a:ext cx="8799468" cy="391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1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10530322" cy="1147969"/>
          </a:xfrm>
        </p:spPr>
        <p:txBody>
          <a:bodyPr>
            <a:normAutofit/>
          </a:bodyPr>
          <a:lstStyle/>
          <a:p>
            <a:r>
              <a:rPr lang="en-US" dirty="0"/>
              <a:t>Process of Machine Learning </a:t>
            </a:r>
            <a:r>
              <a:rPr lang="en-US" b="0" dirty="0"/>
              <a:t>for Business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Source : Mari &amp; </a:t>
            </a:r>
            <a:r>
              <a:rPr lang="en-US" dirty="0" err="1">
                <a:solidFill>
                  <a:schemeClr val="tx1"/>
                </a:solidFill>
              </a:rPr>
              <a:t>Rohner</a:t>
            </a:r>
            <a:r>
              <a:rPr lang="en-US" dirty="0">
                <a:solidFill>
                  <a:schemeClr val="tx1"/>
                </a:solidFill>
              </a:rPr>
              <a:t> 2016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198FF07-9C90-4E96-8A6E-C6E91196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54" y="2234607"/>
            <a:ext cx="8283369" cy="3211581"/>
          </a:xfrm>
          <a:prstGeom prst="rect">
            <a:avLst/>
          </a:prstGeom>
        </p:spPr>
      </p:pic>
      <p:sp>
        <p:nvSpPr>
          <p:cNvPr id="4" name="Footer Placeholder 34">
            <a:extLst>
              <a:ext uri="{FF2B5EF4-FFF2-40B4-BE49-F238E27FC236}">
                <a16:creationId xmlns:a16="http://schemas.microsoft.com/office/drawing/2014/main" id="{21F237DC-2ADF-4AF7-A3FC-06CF06B4A6E9}"/>
              </a:ext>
            </a:extLst>
          </p:cNvPr>
          <p:cNvSpPr txBox="1">
            <a:spLocks/>
          </p:cNvSpPr>
          <p:nvPr/>
        </p:nvSpPr>
        <p:spPr>
          <a:xfrm>
            <a:off x="518678" y="1411812"/>
            <a:ext cx="7303564" cy="625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Three stages of the understand-deliver-measure cycle</a:t>
            </a:r>
          </a:p>
        </p:txBody>
      </p:sp>
    </p:spTree>
    <p:extLst>
      <p:ext uri="{BB962C8B-B14F-4D97-AF65-F5344CB8AC3E}">
        <p14:creationId xmlns:p14="http://schemas.microsoft.com/office/powerpoint/2010/main" val="132396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Description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588020"/>
            <a:ext cx="7342621" cy="608895"/>
          </a:xfrm>
        </p:spPr>
        <p:txBody>
          <a:bodyPr/>
          <a:lstStyle/>
          <a:p>
            <a:r>
              <a:rPr lang="en-US" dirty="0"/>
              <a:t>Dataset: used_car_data.csv</a:t>
            </a:r>
            <a:endParaRPr lang="ru-RU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526647" cy="2958275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800" dirty="0"/>
              <a:t>Source : https://drive.google.com/folderview?id=1cOxWoIfsFRIMYIdCbKvGp9u0mgsbnkch </a:t>
            </a:r>
          </a:p>
          <a:p>
            <a:pPr>
              <a:buClr>
                <a:schemeClr val="accent2"/>
              </a:buClr>
            </a:pPr>
            <a:r>
              <a:rPr lang="en-US" sz="2800" dirty="0"/>
              <a:t>Dataset has 6019 rows and 12 columns</a:t>
            </a:r>
          </a:p>
          <a:p>
            <a:pPr lvl="1">
              <a:buClr>
                <a:schemeClr val="accent2"/>
              </a:buClr>
            </a:pPr>
            <a:r>
              <a:rPr lang="en-US" sz="2400" dirty="0"/>
              <a:t>6019 listings</a:t>
            </a:r>
          </a:p>
          <a:p>
            <a:pPr lvl="1">
              <a:buClr>
                <a:schemeClr val="accent2"/>
              </a:buClr>
            </a:pPr>
            <a:r>
              <a:rPr lang="en-US" sz="2400" dirty="0"/>
              <a:t>12 columns, with attributes describing different characteristics of the car listings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4EE75B9-893B-489F-A08C-E4307684F7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9522" r="95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r>
              <a:rPr lang="en-US" b="0" dirty="0"/>
              <a:t>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351919"/>
            <a:ext cx="9061657" cy="608895"/>
          </a:xfrm>
        </p:spPr>
        <p:txBody>
          <a:bodyPr/>
          <a:lstStyle/>
          <a:p>
            <a:r>
              <a:rPr lang="en-US" dirty="0"/>
              <a:t>Following features are given in dataset to make the prediction</a:t>
            </a:r>
            <a:endParaRPr lang="ru-RU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1985828"/>
            <a:ext cx="5475290" cy="413239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400" b="1" dirty="0"/>
              <a:t>Name:</a:t>
            </a:r>
            <a:r>
              <a:rPr lang="en-US" sz="2400" dirty="0"/>
              <a:t> The brand and model of the car.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400" b="1" dirty="0"/>
              <a:t>Location:</a:t>
            </a:r>
            <a:r>
              <a:rPr lang="en-US" sz="2400" dirty="0"/>
              <a:t> The location in which the car is being sold or is available for purchase.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400" b="1" dirty="0"/>
              <a:t>Year:</a:t>
            </a:r>
            <a:r>
              <a:rPr lang="en-US" sz="2400" dirty="0"/>
              <a:t> The year or edition of the model.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400" b="1" dirty="0" err="1"/>
              <a:t>Kilometers_Driven</a:t>
            </a:r>
            <a:r>
              <a:rPr lang="en-US" sz="2400" b="1" dirty="0"/>
              <a:t>:</a:t>
            </a:r>
            <a:r>
              <a:rPr lang="en-US" sz="2400" dirty="0"/>
              <a:t> The total </a:t>
            </a:r>
            <a:r>
              <a:rPr lang="en-US" sz="2400" dirty="0" err="1"/>
              <a:t>kilometres</a:t>
            </a:r>
            <a:r>
              <a:rPr lang="en-US" sz="2400" dirty="0"/>
              <a:t> driven in the car by the previous owner(s) in KM.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400" b="1" dirty="0" err="1"/>
              <a:t>Fuel_Type</a:t>
            </a:r>
            <a:r>
              <a:rPr lang="en-US" sz="2400" b="1" dirty="0"/>
              <a:t>: </a:t>
            </a:r>
            <a:r>
              <a:rPr lang="en-US" sz="2400" dirty="0"/>
              <a:t>The type of fuel used by the car.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400" b="1" dirty="0"/>
              <a:t>Transmission:</a:t>
            </a:r>
            <a:r>
              <a:rPr lang="en-US" sz="2400" dirty="0"/>
              <a:t> The type of transmission used by the car.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6713" y="1985828"/>
            <a:ext cx="5475600" cy="413239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7"/>
            </a:pPr>
            <a:r>
              <a:rPr lang="en-US" sz="2400" b="1" dirty="0" err="1"/>
              <a:t>Owner_Type</a:t>
            </a:r>
            <a:r>
              <a:rPr lang="en-US" sz="2400" b="1" dirty="0"/>
              <a:t>:</a:t>
            </a:r>
            <a:r>
              <a:rPr lang="en-US" sz="2400" dirty="0"/>
              <a:t> Whether the ownership is Firsthand, Second hand or other.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7"/>
            </a:pPr>
            <a:r>
              <a:rPr lang="en-US" sz="2400" b="1" dirty="0"/>
              <a:t>Mileage:</a:t>
            </a:r>
            <a:r>
              <a:rPr lang="en-US" sz="2400" dirty="0"/>
              <a:t> The standard mileage offered by the car company in kmpl or km/kg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7"/>
            </a:pPr>
            <a:r>
              <a:rPr lang="en-US" sz="2400" b="1" dirty="0"/>
              <a:t>Engine: </a:t>
            </a:r>
            <a:r>
              <a:rPr lang="en-US" sz="2400" dirty="0"/>
              <a:t>The displacement volume of the engine in cc.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7"/>
            </a:pPr>
            <a:r>
              <a:rPr lang="en-US" sz="2400" b="1" dirty="0"/>
              <a:t>Power: </a:t>
            </a:r>
            <a:r>
              <a:rPr lang="en-US" sz="2400" dirty="0"/>
              <a:t>The maximum power of the engine in bhp.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7"/>
            </a:pPr>
            <a:r>
              <a:rPr lang="en-US" sz="2400" b="1" dirty="0"/>
              <a:t>Seats:</a:t>
            </a:r>
            <a:r>
              <a:rPr lang="en-US" sz="2400" dirty="0"/>
              <a:t> The number of seats in the car.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7"/>
            </a:pPr>
            <a:r>
              <a:rPr lang="en-US" sz="2400" b="1" dirty="0"/>
              <a:t>Price:</a:t>
            </a:r>
            <a:r>
              <a:rPr lang="en-US" sz="2400" dirty="0"/>
              <a:t> The price of the used car in INR Lakhs (INR 100,000) 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9558772" cy="1147969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  <a:endParaRPr lang="en-US" b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67A95-3C2B-453B-838A-2237623B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8241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Separate ‘Car Brand’ and ‘Model’ names in two separate columns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‘Year’ feature to ‘Car Age’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missing and null values for features ‘Mileage’, ‘Engine’, ‘Power’, and ‘Seats’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string to numeric: feature ‘Mileage’, ‘Engine’, and ‘Power’</a:t>
            </a:r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119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10146</TotalTime>
  <Words>1228</Words>
  <Application>Microsoft Office PowerPoint</Application>
  <PresentationFormat>Widescreen</PresentationFormat>
  <Paragraphs>196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charter</vt:lpstr>
      <vt:lpstr>Courier New</vt:lpstr>
      <vt:lpstr>Gill Sans SemiBold</vt:lpstr>
      <vt:lpstr>Menlo</vt:lpstr>
      <vt:lpstr>sohne</vt:lpstr>
      <vt:lpstr>Times New Roman</vt:lpstr>
      <vt:lpstr>Office Theme</vt:lpstr>
      <vt:lpstr>USED CAR  PRICE PREDICTION</vt:lpstr>
      <vt:lpstr>Overview</vt:lpstr>
      <vt:lpstr>Price Prediction User</vt:lpstr>
      <vt:lpstr>Business Understanding</vt:lpstr>
      <vt:lpstr>Goal of Machine Learning for Business</vt:lpstr>
      <vt:lpstr>Process of Machine Learning for Business</vt:lpstr>
      <vt:lpstr>Data Description</vt:lpstr>
      <vt:lpstr>Features Description</vt:lpstr>
      <vt:lpstr>Data Preprocessing</vt:lpstr>
      <vt:lpstr>Top Car Brand</vt:lpstr>
      <vt:lpstr>Car Age</vt:lpstr>
      <vt:lpstr>Car Seats</vt:lpstr>
      <vt:lpstr>Other features with reference to number of cars </vt:lpstr>
      <vt:lpstr>Kilometers_Driven vs Price</vt:lpstr>
      <vt:lpstr>Car Age vs Price</vt:lpstr>
      <vt:lpstr>Seats vs Price</vt:lpstr>
      <vt:lpstr>Other features with reference to number of cars (2)</vt:lpstr>
      <vt:lpstr>Other features with reference to price</vt:lpstr>
      <vt:lpstr>Other features with reference to price (2) </vt:lpstr>
      <vt:lpstr>Feature Engineering</vt:lpstr>
      <vt:lpstr>Heatmap: Correlation between features and price</vt:lpstr>
      <vt:lpstr>Modelling Summary</vt:lpstr>
      <vt:lpstr>Linear Regression - Prediction on test data</vt:lpstr>
      <vt:lpstr>Random Forest Regression</vt:lpstr>
      <vt:lpstr>Random Forest - Prediction on test data</vt:lpstr>
      <vt:lpstr>Random Forest - Features Importance</vt:lpstr>
      <vt:lpstr>Business Insight</vt:lpstr>
      <vt:lpstr>Business Insight (2)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Adi Lukmanto</dc:creator>
  <cp:lastModifiedBy>User-CNG</cp:lastModifiedBy>
  <cp:revision>65</cp:revision>
  <dcterms:created xsi:type="dcterms:W3CDTF">2020-10-21T08:49:21Z</dcterms:created>
  <dcterms:modified xsi:type="dcterms:W3CDTF">2020-11-03T08:48:29Z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