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2" r:id="rId3"/>
    <p:sldId id="271" r:id="rId4"/>
    <p:sldId id="263" r:id="rId5"/>
    <p:sldId id="264" r:id="rId6"/>
    <p:sldId id="270" r:id="rId7"/>
    <p:sldId id="265" r:id="rId8"/>
    <p:sldId id="266" r:id="rId9"/>
    <p:sldId id="258" r:id="rId10"/>
    <p:sldId id="267" r:id="rId11"/>
    <p:sldId id="268" r:id="rId12"/>
    <p:sldId id="269" r:id="rId13"/>
    <p:sldId id="26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8"/>
    <a:srgbClr val="75E3FF"/>
    <a:srgbClr val="A6A6FF"/>
    <a:srgbClr val="6464FF"/>
    <a:srgbClr val="00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17C-A7C1-4990-89CA-F28447F57CF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F17A4-D0B0-4896-8096-4F3CAFE14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7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7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" y="0"/>
            <a:ext cx="9144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7686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5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6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9A0D-D7F8-452B-98BE-7F9653AF407F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7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496" y="1988840"/>
            <a:ext cx="8856984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패턴을 통한 객체지향 프로그램의 이해</a:t>
            </a:r>
            <a:endParaRPr lang="en-US" altLang="ko-KR" sz="3600" dirty="0">
              <a:latin typeface="-윤고딕350" pitchFamily="18" charset="-127"/>
              <a:ea typeface="-윤고딕350" pitchFamily="18" charset="-127"/>
            </a:endParaRPr>
          </a:p>
          <a:p>
            <a:pPr algn="r"/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71500" indent="-571500" algn="r">
              <a:buFontTx/>
              <a:buChar char="-"/>
            </a:pP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이소영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(yisy0703@naver.com)</a:t>
            </a:r>
            <a:endParaRPr lang="en-US" altLang="ko-KR" sz="400" dirty="0"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20" name="직사각형 19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 flipV="1">
            <a:off x="709952" y="3789040"/>
            <a:ext cx="8470560" cy="501602"/>
            <a:chOff x="0" y="391194"/>
            <a:chExt cx="8470560" cy="501602"/>
          </a:xfrm>
        </p:grpSpPr>
        <p:sp>
          <p:nvSpPr>
            <p:cNvPr id="23" name="직사각형 22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47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2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공통점을 슈퍼클래스로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10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61205"/>
              </p:ext>
            </p:extLst>
          </p:nvPr>
        </p:nvGraphicFramePr>
        <p:xfrm>
          <a:off x="755576" y="3501007"/>
          <a:ext cx="2304256" cy="3007141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재정의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8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14363"/>
              </p:ext>
            </p:extLst>
          </p:nvPr>
        </p:nvGraphicFramePr>
        <p:xfrm>
          <a:off x="3419872" y="3501007"/>
          <a:ext cx="2304256" cy="3007141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재정의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8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39671"/>
              </p:ext>
            </p:extLst>
          </p:nvPr>
        </p:nvGraphicFramePr>
        <p:xfrm>
          <a:off x="6084168" y="3501007"/>
          <a:ext cx="2232248" cy="3007141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재정의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8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96176"/>
              </p:ext>
            </p:extLst>
          </p:nvPr>
        </p:nvGraphicFramePr>
        <p:xfrm>
          <a:off x="2843808" y="908720"/>
          <a:ext cx="3528392" cy="222504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7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8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7" idx="2"/>
          </p:cNvCxnSpPr>
          <p:nvPr/>
        </p:nvCxnSpPr>
        <p:spPr>
          <a:xfrm flipV="1">
            <a:off x="1907704" y="3133760"/>
            <a:ext cx="2700300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7" idx="2"/>
          </p:cNvCxnSpPr>
          <p:nvPr/>
        </p:nvCxnSpPr>
        <p:spPr>
          <a:xfrm flipH="1" flipV="1">
            <a:off x="4608004" y="3133760"/>
            <a:ext cx="2592288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0"/>
            <a:endCxn id="7" idx="2"/>
          </p:cNvCxnSpPr>
          <p:nvPr/>
        </p:nvCxnSpPr>
        <p:spPr>
          <a:xfrm flipV="1">
            <a:off x="4572000" y="3133760"/>
            <a:ext cx="36004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0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3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공통점을 추상클래스로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11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17999"/>
              </p:ext>
            </p:extLst>
          </p:nvPr>
        </p:nvGraphicFramePr>
        <p:xfrm>
          <a:off x="755576" y="3645023"/>
          <a:ext cx="2304256" cy="2793953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32718"/>
              </p:ext>
            </p:extLst>
          </p:nvPr>
        </p:nvGraphicFramePr>
        <p:xfrm>
          <a:off x="3419872" y="3645023"/>
          <a:ext cx="2304256" cy="2793953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34657"/>
              </p:ext>
            </p:extLst>
          </p:nvPr>
        </p:nvGraphicFramePr>
        <p:xfrm>
          <a:off x="6084168" y="3645023"/>
          <a:ext cx="2232248" cy="2793953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80659"/>
              </p:ext>
            </p:extLst>
          </p:nvPr>
        </p:nvGraphicFramePr>
        <p:xfrm>
          <a:off x="1475656" y="902183"/>
          <a:ext cx="6264696" cy="2238785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7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팔다리몸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7" idx="2"/>
          </p:cNvCxnSpPr>
          <p:nvPr/>
        </p:nvCxnSpPr>
        <p:spPr>
          <a:xfrm flipV="1">
            <a:off x="1907704" y="3140968"/>
            <a:ext cx="2700300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7" idx="2"/>
          </p:cNvCxnSpPr>
          <p:nvPr/>
        </p:nvCxnSpPr>
        <p:spPr>
          <a:xfrm flipH="1" flipV="1">
            <a:off x="4608004" y="3140968"/>
            <a:ext cx="2592288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7" idx="2"/>
          </p:cNvCxnSpPr>
          <p:nvPr/>
        </p:nvCxnSpPr>
        <p:spPr>
          <a:xfrm flipV="1">
            <a:off x="4572000" y="3140968"/>
            <a:ext cx="36004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2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4" y="0"/>
            <a:ext cx="8879393" cy="76866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5</a:t>
            </a:r>
            <a:r>
              <a:rPr lang="ko-KR" altLang="en-US" sz="2800" dirty="0" smtClean="0"/>
              <a:t>단계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각기능을</a:t>
            </a:r>
            <a:r>
              <a:rPr lang="ko-KR" altLang="en-US" sz="2800" dirty="0"/>
              <a:t> 객체</a:t>
            </a:r>
            <a:r>
              <a:rPr lang="en-US" altLang="ko-KR" sz="2800" dirty="0"/>
              <a:t>(</a:t>
            </a:r>
            <a:r>
              <a:rPr lang="ko-KR" altLang="en-US" sz="2800" dirty="0"/>
              <a:t>부품</a:t>
            </a:r>
            <a:r>
              <a:rPr lang="en-US" altLang="ko-KR" sz="2800" dirty="0"/>
              <a:t>)</a:t>
            </a:r>
            <a:r>
              <a:rPr lang="ko-KR" altLang="en-US" sz="2800" dirty="0"/>
              <a:t>화 </a:t>
            </a:r>
            <a:r>
              <a:rPr lang="en-US" altLang="ko-KR" sz="2800" dirty="0"/>
              <a:t>; </a:t>
            </a:r>
            <a:r>
              <a:rPr lang="en-US" altLang="ko-KR" sz="2400" dirty="0"/>
              <a:t>object modularization</a:t>
            </a:r>
            <a:endParaRPr lang="ko-KR" altLang="en-US" sz="2800" dirty="0"/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12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77326"/>
              </p:ext>
            </p:extLst>
          </p:nvPr>
        </p:nvGraphicFramePr>
        <p:xfrm>
          <a:off x="755576" y="4957795"/>
          <a:ext cx="2304256" cy="170688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88587"/>
              </p:ext>
            </p:extLst>
          </p:nvPr>
        </p:nvGraphicFramePr>
        <p:xfrm>
          <a:off x="3419872" y="4957795"/>
          <a:ext cx="2304256" cy="170688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StanardRobot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0750"/>
              </p:ext>
            </p:extLst>
          </p:nvPr>
        </p:nvGraphicFramePr>
        <p:xfrm>
          <a:off x="6084168" y="4957795"/>
          <a:ext cx="2232248" cy="170688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10" idx="2"/>
          </p:cNvCxnSpPr>
          <p:nvPr/>
        </p:nvCxnSpPr>
        <p:spPr>
          <a:xfrm flipV="1">
            <a:off x="1907704" y="4076064"/>
            <a:ext cx="2664296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10" idx="2"/>
          </p:cNvCxnSpPr>
          <p:nvPr/>
        </p:nvCxnSpPr>
        <p:spPr>
          <a:xfrm flipH="1" flipV="1">
            <a:off x="4572000" y="4076064"/>
            <a:ext cx="2628292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10" idx="2"/>
          </p:cNvCxnSpPr>
          <p:nvPr/>
        </p:nvCxnSpPr>
        <p:spPr>
          <a:xfrm flipV="1">
            <a:off x="4572000" y="4076064"/>
            <a:ext cx="0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67119"/>
              </p:ext>
            </p:extLst>
          </p:nvPr>
        </p:nvGraphicFramePr>
        <p:xfrm>
          <a:off x="1439652" y="866520"/>
          <a:ext cx="6264696" cy="3209544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knifieIml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Shape();(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2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24926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0349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FlyNo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53196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FlyYes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77476"/>
              </p:ext>
            </p:extLst>
          </p:nvPr>
        </p:nvGraphicFramePr>
        <p:xfrm>
          <a:off x="5940400" y="908720"/>
          <a:ext cx="2017216" cy="864096"/>
        </p:xfrm>
        <a:graphic>
          <a:graphicData uri="http://schemas.openxmlformats.org/drawingml/2006/table">
            <a:tbl>
              <a:tblPr/>
              <a:tblGrid>
                <a:gridCol w="20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45367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미사일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73586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MissileYes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미사일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235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9008" y="1772816"/>
            <a:ext cx="111538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49239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FlyHi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높이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43058"/>
              </p:ext>
            </p:extLst>
          </p:nvPr>
        </p:nvGraphicFramePr>
        <p:xfrm>
          <a:off x="3779416" y="350100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98374"/>
              </p:ext>
            </p:extLst>
          </p:nvPr>
        </p:nvGraphicFramePr>
        <p:xfrm>
          <a:off x="1511412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KnifeLazer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레이저검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1502"/>
              </p:ext>
            </p:extLst>
          </p:nvPr>
        </p:nvGraphicFramePr>
        <p:xfrm>
          <a:off x="3599148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knifeWood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 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0"/>
            <a:endCxn id="37" idx="2"/>
          </p:cNvCxnSpPr>
          <p:nvPr/>
        </p:nvCxnSpPr>
        <p:spPr>
          <a:xfrm flipV="1">
            <a:off x="2483768" y="4365104"/>
            <a:ext cx="20879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9" idx="0"/>
            <a:endCxn id="37" idx="2"/>
          </p:cNvCxnSpPr>
          <p:nvPr/>
        </p:nvCxnSpPr>
        <p:spPr>
          <a:xfrm flipV="1">
            <a:off x="4571504" y="4365104"/>
            <a:ext cx="24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34243"/>
              </p:ext>
            </p:extLst>
          </p:nvPr>
        </p:nvGraphicFramePr>
        <p:xfrm>
          <a:off x="5723632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KnifeNo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 없음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직선 화살표 연결선 44"/>
          <p:cNvCxnSpPr>
            <a:stCxn id="44" idx="0"/>
            <a:endCxn id="37" idx="2"/>
          </p:cNvCxnSpPr>
          <p:nvPr/>
        </p:nvCxnSpPr>
        <p:spPr>
          <a:xfrm flipH="1" flipV="1">
            <a:off x="4571752" y="4365104"/>
            <a:ext cx="212423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8906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76910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93478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27248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11248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46787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50843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380510" y="3573016"/>
            <a:ext cx="331236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ban;</a:t>
            </a:r>
          </a:p>
          <a:p>
            <a:pPr algn="ctr"/>
            <a:r>
              <a:rPr lang="en-US" altLang="ko-KR" dirty="0" err="1" smtClean="0"/>
              <a:t>JobImpl</a:t>
            </a:r>
            <a:r>
              <a:rPr lang="en-US" altLang="ko-KR" dirty="0" smtClean="0"/>
              <a:t> </a:t>
            </a:r>
            <a:r>
              <a:rPr lang="en-US" altLang="ko-KR" dirty="0"/>
              <a:t>job;</a:t>
            </a:r>
          </a:p>
          <a:p>
            <a:pPr algn="ctr"/>
            <a:r>
              <a:rPr lang="en-US" altLang="ko-KR" dirty="0" err="1" smtClean="0"/>
              <a:t>GetImpl</a:t>
            </a:r>
            <a:r>
              <a:rPr lang="en-US" altLang="ko-KR" dirty="0" smtClean="0"/>
              <a:t> </a:t>
            </a:r>
            <a:r>
              <a:rPr lang="en-US" altLang="ko-KR" dirty="0"/>
              <a:t>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58947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98941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645333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Student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5321" y="6340678"/>
            <a:ext cx="515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</a:t>
            </a:r>
            <a:r>
              <a:rPr lang="en-US" altLang="ko-KR" dirty="0" err="1">
                <a:solidFill>
                  <a:srgbClr val="0000FF"/>
                </a:solidFill>
              </a:rPr>
              <a:t>st</a:t>
            </a:r>
            <a:r>
              <a:rPr lang="en-US" altLang="ko-KR" dirty="0">
                <a:solidFill>
                  <a:srgbClr val="0000FF"/>
                </a:solidFill>
              </a:rPr>
              <a:t> = new Student(“id1”,”</a:t>
            </a:r>
            <a:r>
              <a:rPr lang="ko-KR" altLang="en-US" dirty="0">
                <a:solidFill>
                  <a:srgbClr val="0000FF"/>
                </a:solidFill>
              </a:rPr>
              <a:t>홍길동</a:t>
            </a:r>
            <a:r>
              <a:rPr lang="en-US" altLang="ko-KR" dirty="0">
                <a:solidFill>
                  <a:srgbClr val="0000FF"/>
                </a:solidFill>
              </a:rPr>
              <a:t>”,”302</a:t>
            </a:r>
            <a:r>
              <a:rPr lang="ko-KR" altLang="en-US" dirty="0">
                <a:solidFill>
                  <a:srgbClr val="0000FF"/>
                </a:solidFill>
              </a:rPr>
              <a:t>반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58416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90190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11065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61690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76984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17752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36033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107504" y="3573016"/>
            <a:ext cx="354341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subject;</a:t>
            </a:r>
          </a:p>
          <a:p>
            <a:pPr algn="ctr"/>
            <a:r>
              <a:rPr lang="en-US" altLang="ko-KR" dirty="0" err="1" smtClean="0"/>
              <a:t>JobImpl</a:t>
            </a:r>
            <a:r>
              <a:rPr lang="en-US" altLang="ko-KR" dirty="0" smtClean="0"/>
              <a:t> </a:t>
            </a:r>
            <a:r>
              <a:rPr lang="en-US" altLang="ko-KR" dirty="0"/>
              <a:t>job;</a:t>
            </a:r>
          </a:p>
          <a:p>
            <a:pPr algn="ctr"/>
            <a:r>
              <a:rPr lang="en-US" altLang="ko-KR" dirty="0" err="1" smtClean="0"/>
              <a:t>GetImpl</a:t>
            </a:r>
            <a:r>
              <a:rPr lang="en-US" altLang="ko-KR" dirty="0" smtClean="0"/>
              <a:t> </a:t>
            </a:r>
            <a:r>
              <a:rPr lang="en-US" altLang="ko-KR" dirty="0"/>
              <a:t>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60697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55411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75656" y="6453336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Teacher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8112" y="6340678"/>
            <a:ext cx="568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teacher = new Teacher(“id1”,”</a:t>
            </a:r>
            <a:r>
              <a:rPr lang="ko-KR" altLang="en-US" dirty="0">
                <a:solidFill>
                  <a:srgbClr val="0000FF"/>
                </a:solidFill>
              </a:rPr>
              <a:t>신길동</a:t>
            </a:r>
            <a:r>
              <a:rPr lang="en-US" altLang="ko-KR" dirty="0">
                <a:solidFill>
                  <a:srgbClr val="0000FF"/>
                </a:solidFill>
              </a:rPr>
              <a:t>”,”</a:t>
            </a:r>
            <a:r>
              <a:rPr lang="en-US" altLang="ko-KR" dirty="0" err="1">
                <a:solidFill>
                  <a:srgbClr val="0000FF"/>
                </a:solidFill>
              </a:rPr>
              <a:t>oop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64395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09775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98322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74953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GetImpl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2300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3142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94432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107504" y="3573016"/>
            <a:ext cx="354341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part;</a:t>
            </a:r>
          </a:p>
          <a:p>
            <a:pPr algn="ctr"/>
            <a:r>
              <a:rPr lang="en-US" altLang="ko-KR" dirty="0" err="1" smtClean="0"/>
              <a:t>JobImpl</a:t>
            </a:r>
            <a:r>
              <a:rPr lang="en-US" altLang="ko-KR" dirty="0" smtClean="0"/>
              <a:t> </a:t>
            </a:r>
            <a:r>
              <a:rPr lang="en-US" altLang="ko-KR" dirty="0"/>
              <a:t>job;</a:t>
            </a:r>
          </a:p>
          <a:p>
            <a:pPr algn="ctr"/>
            <a:r>
              <a:rPr lang="en-US" altLang="ko-KR" dirty="0" err="1" smtClean="0"/>
              <a:t>GetImpl</a:t>
            </a:r>
            <a:r>
              <a:rPr lang="en-US" altLang="ko-KR" dirty="0" smtClean="0"/>
              <a:t> </a:t>
            </a:r>
            <a:r>
              <a:rPr lang="en-US" altLang="ko-KR" dirty="0"/>
              <a:t>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59559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92875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75656" y="645333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Staff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3346" y="6340678"/>
            <a:ext cx="55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staff = new Staff(“id1”,”</a:t>
            </a:r>
            <a:r>
              <a:rPr lang="ko-KR" altLang="en-US" dirty="0">
                <a:solidFill>
                  <a:srgbClr val="0000FF"/>
                </a:solidFill>
              </a:rPr>
              <a:t>구길동</a:t>
            </a:r>
            <a:r>
              <a:rPr lang="en-US" altLang="ko-KR" dirty="0">
                <a:solidFill>
                  <a:srgbClr val="0000FF"/>
                </a:solidFill>
              </a:rPr>
              <a:t>”,”</a:t>
            </a:r>
            <a:r>
              <a:rPr lang="ko-KR" altLang="en-US" dirty="0">
                <a:solidFill>
                  <a:srgbClr val="0000FF"/>
                </a:solidFill>
              </a:rPr>
              <a:t>취업지원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7386"/>
            <a:ext cx="9180512" cy="12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" y="5877272"/>
            <a:ext cx="9144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2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23528" y="246353"/>
            <a:ext cx="8229600" cy="768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패턴이란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0436" y="1522498"/>
            <a:ext cx="83627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200" dirty="0">
                <a:solidFill>
                  <a:srgbClr val="FF0000"/>
                </a:solidFill>
              </a:rPr>
              <a:t>우리의 개발자 선배님들이 객체지향 언어의 장점들을 모아 가장 효율적으로 개발을 할 수 있게 만들어 놓은 틀</a:t>
            </a:r>
          </a:p>
        </p:txBody>
      </p:sp>
    </p:spTree>
    <p:extLst>
      <p:ext uri="{BB962C8B-B14F-4D97-AF65-F5344CB8AC3E}">
        <p14:creationId xmlns:p14="http://schemas.microsoft.com/office/powerpoint/2010/main" val="29069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7386"/>
            <a:ext cx="9180512" cy="12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" y="5877272"/>
            <a:ext cx="9144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36" name="Picture 4" descr="그림2"/>
          <p:cNvPicPr>
            <a:picLocks noChangeAspect="1" noChangeArrowheads="1"/>
          </p:cNvPicPr>
          <p:nvPr/>
        </p:nvPicPr>
        <p:blipFill>
          <a:blip r:embed="rId4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33" y="1558180"/>
            <a:ext cx="656697" cy="38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Ball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69" y="38331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2768773" y="3888735"/>
            <a:ext cx="4548390" cy="646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 dirty="0"/>
              <a:t>Strategy Pattern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2001452" y="3936889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6" name="Picture 8" descr="Ball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11" y="223308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771800" y="2276872"/>
            <a:ext cx="4548390" cy="646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 dirty="0"/>
              <a:t>Singleton pattern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970675" y="233228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23528" y="246353"/>
            <a:ext cx="8229600" cy="768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패턴을 통한 </a:t>
            </a:r>
            <a:r>
              <a:rPr lang="en-US" altLang="ko-KR" dirty="0"/>
              <a:t>OOP</a:t>
            </a:r>
            <a:r>
              <a:rPr lang="ko-KR" altLang="en-US" dirty="0"/>
              <a:t>이해 예제부분</a:t>
            </a:r>
          </a:p>
        </p:txBody>
      </p:sp>
    </p:spTree>
    <p:extLst>
      <p:ext uri="{BB962C8B-B14F-4D97-AF65-F5344CB8AC3E}">
        <p14:creationId xmlns:p14="http://schemas.microsoft.com/office/powerpoint/2010/main" val="172449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988840"/>
            <a:ext cx="699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solidFill>
                  <a:srgbClr val="000099"/>
                </a:solidFill>
              </a:rPr>
              <a:t>S</a:t>
            </a:r>
            <a:r>
              <a:rPr lang="en-US" altLang="ko-KR" sz="4800" b="1" dirty="0"/>
              <a:t>ingleton </a:t>
            </a:r>
            <a:r>
              <a:rPr lang="en-US" altLang="ko-KR" sz="7200" b="1" spc="-150" dirty="0">
                <a:solidFill>
                  <a:srgbClr val="000099"/>
                </a:solidFill>
              </a:rPr>
              <a:t>P</a:t>
            </a:r>
            <a:r>
              <a:rPr lang="en-US" altLang="ko-KR" sz="4800" b="1" dirty="0"/>
              <a:t>attern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15" name="직사각형 14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683568" y="3284984"/>
            <a:ext cx="8470560" cy="501602"/>
            <a:chOff x="0" y="391194"/>
            <a:chExt cx="8470560" cy="501602"/>
          </a:xfrm>
        </p:grpSpPr>
        <p:sp>
          <p:nvSpPr>
            <p:cNvPr id="18" name="직사각형 17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31640" y="414501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4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싱글턴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 패턴</a:t>
            </a:r>
            <a:r>
              <a:rPr lang="en-US" altLang="ko-KR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(Singleton pattern)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이란 어떤 클래스의 객체는 오직 하나인 유일한 객체를 만들어 </a:t>
            </a:r>
            <a:r>
              <a:rPr lang="ko-KR" altLang="en-US" sz="24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여러가지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 상황에서 동일한 객체에 접근하기 위해 만들어진 패턴이다</a:t>
            </a:r>
            <a:r>
              <a:rPr lang="en-US" altLang="ko-KR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실제로 많이 쓰이는 유형이니 꼭 이해하자</a:t>
            </a:r>
          </a:p>
        </p:txBody>
      </p:sp>
    </p:spTree>
    <p:extLst>
      <p:ext uri="{BB962C8B-B14F-4D97-AF65-F5344CB8AC3E}">
        <p14:creationId xmlns:p14="http://schemas.microsoft.com/office/powerpoint/2010/main" val="10783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Singleton Pattern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55803"/>
              </p:ext>
            </p:extLst>
          </p:nvPr>
        </p:nvGraphicFramePr>
        <p:xfrm>
          <a:off x="395536" y="1014216"/>
          <a:ext cx="7992888" cy="2551176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static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INSTANCE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=10;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 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Static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getInstnce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객체가없을때만생성해서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INSTANCE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tetrun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this.i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=I;}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31494"/>
              </p:ext>
            </p:extLst>
          </p:nvPr>
        </p:nvGraphicFramePr>
        <p:xfrm>
          <a:off x="395536" y="3834376"/>
          <a:ext cx="6336704" cy="1343359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FirstClass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FirstClass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SingletonClass.getSingletonClass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(999);}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01620"/>
              </p:ext>
            </p:extLst>
          </p:nvPr>
        </p:nvGraphicFramePr>
        <p:xfrm>
          <a:off x="395536" y="5215864"/>
          <a:ext cx="6336704" cy="1343359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SecondClass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SecondClass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SingletonClass.getSingletonClass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9765"/>
              </p:ext>
            </p:extLst>
          </p:nvPr>
        </p:nvGraphicFramePr>
        <p:xfrm>
          <a:off x="7020272" y="4423776"/>
          <a:ext cx="1872208" cy="1434799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MainSing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Staic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void Main()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main()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115616" y="1556792"/>
            <a:ext cx="3628560" cy="1521460"/>
            <a:chOff x="1115616" y="1556792"/>
            <a:chExt cx="3628560" cy="1521460"/>
          </a:xfrm>
        </p:grpSpPr>
        <p:cxnSp>
          <p:nvCxnSpPr>
            <p:cNvPr id="7" name="직선 화살표 연결선 6"/>
            <p:cNvCxnSpPr>
              <a:endCxn id="5" idx="2"/>
            </p:cNvCxnSpPr>
            <p:nvPr/>
          </p:nvCxnSpPr>
          <p:spPr>
            <a:xfrm flipV="1">
              <a:off x="3275856" y="2168860"/>
              <a:ext cx="1468320" cy="3600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1115616" y="1556792"/>
              <a:ext cx="2448272" cy="1521460"/>
              <a:chOff x="1115616" y="1556792"/>
              <a:chExt cx="2448272" cy="1521460"/>
            </a:xfrm>
          </p:grpSpPr>
          <p:sp>
            <p:nvSpPr>
              <p:cNvPr id="4" name="타원 3"/>
              <p:cNvSpPr/>
              <p:nvPr/>
            </p:nvSpPr>
            <p:spPr bwMode="auto">
              <a:xfrm>
                <a:off x="1115616" y="1556792"/>
                <a:ext cx="2448272" cy="1224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rtlCol="0" anchor="ctr"/>
              <a:lstStyle/>
              <a:p>
                <a:pPr algn="ctr"/>
                <a:r>
                  <a:rPr lang="ko-KR" altLang="en-US">
                    <a:solidFill>
                      <a:srgbClr val="0000C8"/>
                    </a:solidFill>
                  </a:rPr>
                  <a:t>생성자</a:t>
                </a:r>
                <a:r>
                  <a:rPr lang="en-US" altLang="ko-KR" err="1">
                    <a:solidFill>
                      <a:srgbClr val="0000C8"/>
                    </a:solidFill>
                  </a:rPr>
                  <a:t>FirstClass</a:t>
                </a:r>
                <a:r>
                  <a:rPr lang="en-US" altLang="ko-KR" smtClean="0">
                    <a:solidFill>
                      <a:srgbClr val="0000C8"/>
                    </a:solidFill>
                  </a:rPr>
                  <a:t>()</a:t>
                </a:r>
                <a:r>
                  <a:rPr lang="ko-KR" altLang="en-US" smtClean="0">
                    <a:solidFill>
                      <a:srgbClr val="0000C8"/>
                    </a:solidFill>
                  </a:rPr>
                  <a:t>에서</a:t>
                </a:r>
                <a:endParaRPr lang="ko-KR" altLang="en-US" dirty="0">
                  <a:solidFill>
                    <a:srgbClr val="0000C8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263262" y="2708920"/>
                <a:ext cx="23006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err="1"/>
                  <a:t>firstobj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FirstClass</a:t>
                </a:r>
                <a:r>
                  <a:rPr lang="ko-KR" altLang="en-US" dirty="0"/>
                  <a:t>형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4622160" y="1556792"/>
            <a:ext cx="4572000" cy="1521460"/>
            <a:chOff x="4622160" y="1556792"/>
            <a:chExt cx="4572000" cy="1521460"/>
          </a:xfrm>
        </p:grpSpPr>
        <p:sp>
          <p:nvSpPr>
            <p:cNvPr id="5" name="타원 4"/>
            <p:cNvSpPr/>
            <p:nvPr/>
          </p:nvSpPr>
          <p:spPr bwMode="auto">
            <a:xfrm>
              <a:off x="4744176" y="1556792"/>
              <a:ext cx="2780151" cy="1224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rtlCol="0" anchor="ctr"/>
            <a:lstStyle/>
            <a:p>
              <a:pPr algn="ctr"/>
              <a:r>
                <a:rPr lang="en-US" altLang="ko-KR" dirty="0" err="1">
                  <a:solidFill>
                    <a:srgbClr val="0000C8"/>
                  </a:solidFill>
                </a:rPr>
                <a:t>getSingletonClass</a:t>
              </a:r>
              <a:r>
                <a:rPr lang="en-US" altLang="ko-KR" dirty="0">
                  <a:solidFill>
                    <a:srgbClr val="0000C8"/>
                  </a:solidFill>
                </a:rPr>
                <a:t>()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=10</a:t>
              </a:r>
            </a:p>
            <a:p>
              <a:pPr algn="ctr"/>
              <a:r>
                <a:rPr lang="en-US" altLang="ko-KR" dirty="0" err="1">
                  <a:solidFill>
                    <a:srgbClr val="0000C8"/>
                  </a:solidFill>
                </a:rPr>
                <a:t>getI</a:t>
              </a:r>
              <a:r>
                <a:rPr lang="en-US" altLang="ko-KR" dirty="0">
                  <a:solidFill>
                    <a:srgbClr val="0000C8"/>
                  </a:solidFill>
                </a:rPr>
                <a:t>()</a:t>
              </a:r>
            </a:p>
            <a:p>
              <a:pPr algn="ctr"/>
              <a:r>
                <a:rPr lang="en-US" altLang="ko-KR" dirty="0" err="1">
                  <a:solidFill>
                    <a:srgbClr val="0000C8"/>
                  </a:solidFill>
                </a:rPr>
                <a:t>setI</a:t>
              </a:r>
              <a:r>
                <a:rPr lang="en-US" altLang="ko-KR" dirty="0">
                  <a:solidFill>
                    <a:srgbClr val="0000C8"/>
                  </a:solidFill>
                </a:rPr>
                <a:t>()</a:t>
              </a:r>
              <a:endParaRPr lang="ko-KR" altLang="en-US" dirty="0">
                <a:solidFill>
                  <a:srgbClr val="0000C8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22160" y="2708920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 err="1"/>
                <a:t>sinbletonobject</a:t>
              </a:r>
              <a:r>
                <a:rPr lang="en-US" altLang="ko-KR" dirty="0"/>
                <a:t>(</a:t>
              </a:r>
              <a:r>
                <a:rPr lang="en-US" altLang="ko-KR" dirty="0" err="1"/>
                <a:t>SingletonClass</a:t>
              </a:r>
              <a:r>
                <a:rPr lang="ko-KR" altLang="en-US" dirty="0"/>
                <a:t>형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99592" y="2601657"/>
            <a:ext cx="4251728" cy="2348803"/>
            <a:chOff x="899592" y="2601657"/>
            <a:chExt cx="4251728" cy="2348803"/>
          </a:xfrm>
        </p:grpSpPr>
        <p:grpSp>
          <p:nvGrpSpPr>
            <p:cNvPr id="29" name="그룹 28"/>
            <p:cNvGrpSpPr/>
            <p:nvPr/>
          </p:nvGrpSpPr>
          <p:grpSpPr>
            <a:xfrm>
              <a:off x="899592" y="3356992"/>
              <a:ext cx="3528392" cy="1593468"/>
              <a:chOff x="899592" y="3356992"/>
              <a:chExt cx="3528392" cy="1593468"/>
            </a:xfrm>
          </p:grpSpPr>
          <p:sp>
            <p:nvSpPr>
              <p:cNvPr id="12" name="타원 11"/>
              <p:cNvSpPr/>
              <p:nvPr/>
            </p:nvSpPr>
            <p:spPr bwMode="auto">
              <a:xfrm>
                <a:off x="1115616" y="3356992"/>
                <a:ext cx="2880320" cy="1224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rtlCol="0" anchor="ctr"/>
              <a:lstStyle/>
              <a:p>
                <a:pPr algn="ctr"/>
                <a:r>
                  <a:rPr lang="ko-KR" altLang="en-US">
                    <a:solidFill>
                      <a:srgbClr val="0000C8"/>
                    </a:solidFill>
                  </a:rPr>
                  <a:t>생성자</a:t>
                </a:r>
                <a:r>
                  <a:rPr lang="en-US" altLang="ko-KR" err="1">
                    <a:solidFill>
                      <a:srgbClr val="0000C8"/>
                    </a:solidFill>
                  </a:rPr>
                  <a:t>SecondClass</a:t>
                </a:r>
                <a:r>
                  <a:rPr lang="en-US" altLang="ko-KR" smtClean="0">
                    <a:solidFill>
                      <a:srgbClr val="0000C8"/>
                    </a:solidFill>
                  </a:rPr>
                  <a:t>()</a:t>
                </a:r>
                <a:r>
                  <a:rPr lang="ko-KR" altLang="en-US" smtClean="0">
                    <a:solidFill>
                      <a:srgbClr val="0000C8"/>
                    </a:solidFill>
                  </a:rPr>
                  <a:t>에서</a:t>
                </a:r>
                <a:endParaRPr lang="ko-KR" altLang="en-US" dirty="0">
                  <a:solidFill>
                    <a:srgbClr val="0000C8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99592" y="4581128"/>
                <a:ext cx="3528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err="1"/>
                  <a:t>secondobj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SecondClass</a:t>
                </a:r>
                <a:r>
                  <a:rPr lang="ko-KR" altLang="en-US" dirty="0"/>
                  <a:t>형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cxnSp>
          <p:nvCxnSpPr>
            <p:cNvPr id="25" name="직선 화살표 연결선 24"/>
            <p:cNvCxnSpPr>
              <a:endCxn id="5" idx="3"/>
            </p:cNvCxnSpPr>
            <p:nvPr/>
          </p:nvCxnSpPr>
          <p:spPr>
            <a:xfrm flipV="1">
              <a:off x="2987824" y="2601657"/>
              <a:ext cx="2163496" cy="125939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20695080">
            <a:off x="5471620" y="4113799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</a:rPr>
              <a:t>singobj.getI</a:t>
            </a:r>
            <a:r>
              <a:rPr lang="en-US" altLang="ko-KR" sz="3200">
                <a:solidFill>
                  <a:srgbClr val="FF0000"/>
                </a:solidFill>
              </a:rPr>
              <a:t>() ?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34252" y="1897087"/>
            <a:ext cx="49763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999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5785" y="3203684"/>
            <a:ext cx="284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singobj</a:t>
            </a:r>
            <a:r>
              <a:rPr lang="en-US" altLang="ko-KR" dirty="0"/>
              <a:t>(</a:t>
            </a:r>
            <a:r>
              <a:rPr lang="en-US" altLang="ko-KR" dirty="0" err="1"/>
              <a:t>SingletonClass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2780928"/>
            <a:ext cx="370989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2080" y="2780928"/>
            <a:ext cx="17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singletonobject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5292080" y="2780928"/>
            <a:ext cx="2016224" cy="3693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 type="triangle" w="med" len="med"/>
          </a:ln>
          <a:effectLst/>
        </p:spPr>
        <p:txBody>
          <a:bodyPr lIns="0" tIns="0" rIns="0" bIns="0" rtlCol="0" anchor="ctr"/>
          <a:lstStyle/>
          <a:p>
            <a:pPr algn="ctr"/>
            <a:endParaRPr lang="ko-KR" altLang="en-US" dirty="0" err="1"/>
          </a:p>
        </p:txBody>
      </p:sp>
      <p:grpSp>
        <p:nvGrpSpPr>
          <p:cNvPr id="39" name="그룹 38"/>
          <p:cNvGrpSpPr/>
          <p:nvPr/>
        </p:nvGrpSpPr>
        <p:grpSpPr>
          <a:xfrm>
            <a:off x="420614" y="2780928"/>
            <a:ext cx="5713638" cy="3105636"/>
            <a:chOff x="420614" y="2780928"/>
            <a:chExt cx="5713638" cy="3105636"/>
          </a:xfrm>
        </p:grpSpPr>
        <p:sp>
          <p:nvSpPr>
            <p:cNvPr id="33" name="TextBox 32"/>
            <p:cNvSpPr txBox="1"/>
            <p:nvPr/>
          </p:nvSpPr>
          <p:spPr>
            <a:xfrm>
              <a:off x="420614" y="5517232"/>
              <a:ext cx="5126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main</a:t>
              </a:r>
              <a:r>
                <a:rPr lang="en-US" altLang="ko-KR" dirty="0"/>
                <a:t>()</a:t>
              </a:r>
              <a:r>
                <a:rPr lang="ko-KR" altLang="en-US" dirty="0" err="1"/>
                <a:t>함수내에서도</a:t>
              </a:r>
              <a:r>
                <a:rPr lang="ko-KR" altLang="en-US" dirty="0"/>
                <a:t> </a:t>
              </a:r>
              <a:r>
                <a:rPr lang="en-US" altLang="ko-KR" dirty="0" err="1"/>
                <a:t>SingletonClass</a:t>
              </a:r>
              <a:r>
                <a:rPr lang="ko-KR" altLang="en-US" dirty="0"/>
                <a:t>형 객체 생성</a:t>
              </a:r>
            </a:p>
          </p:txBody>
        </p:sp>
        <p:cxnSp>
          <p:nvCxnSpPr>
            <p:cNvPr id="34" name="직선 화살표 연결선 33"/>
            <p:cNvCxnSpPr>
              <a:endCxn id="5" idx="4"/>
            </p:cNvCxnSpPr>
            <p:nvPr/>
          </p:nvCxnSpPr>
          <p:spPr>
            <a:xfrm flipV="1">
              <a:off x="3110069" y="2780928"/>
              <a:ext cx="3024183" cy="2799229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06201" y="875311"/>
            <a:ext cx="280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SingletonClass.INSTANCE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2"/>
            <a:endCxn id="5" idx="0"/>
          </p:cNvCxnSpPr>
          <p:nvPr/>
        </p:nvCxnSpPr>
        <p:spPr>
          <a:xfrm>
            <a:off x="6106681" y="1244643"/>
            <a:ext cx="27571" cy="3121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40" grpId="0"/>
      <p:bldP spid="22" grpId="0" animBg="1"/>
      <p:bldP spid="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15" name="직사각형 14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683568" y="2937141"/>
            <a:ext cx="8470560" cy="501602"/>
            <a:chOff x="0" y="391194"/>
            <a:chExt cx="8470560" cy="501602"/>
          </a:xfrm>
        </p:grpSpPr>
        <p:sp>
          <p:nvSpPr>
            <p:cNvPr id="18" name="직사각형 17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03736" y="1844824"/>
            <a:ext cx="695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solidFill>
                  <a:srgbClr val="000099"/>
                </a:solidFill>
              </a:rPr>
              <a:t>S</a:t>
            </a:r>
            <a:r>
              <a:rPr lang="en-US" altLang="ko-KR" sz="4800" b="1" dirty="0"/>
              <a:t>trategy </a:t>
            </a:r>
            <a:r>
              <a:rPr lang="ko-KR" altLang="en-US" sz="4800" b="1" dirty="0"/>
              <a:t> </a:t>
            </a:r>
            <a:r>
              <a:rPr lang="en-US" altLang="ko-KR" sz="7200" b="1" spc="-150" dirty="0">
                <a:solidFill>
                  <a:srgbClr val="000099"/>
                </a:solidFill>
              </a:rPr>
              <a:t>P</a:t>
            </a:r>
            <a:r>
              <a:rPr lang="en-US" altLang="ko-KR" sz="7200" b="1" dirty="0"/>
              <a:t>attern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91880" y="4437112"/>
            <a:ext cx="5465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알고리즘 군을 정의하고 각각의 기능을 부품처럼 캡슐화하여 교환해서 사용할 수 있도록 </a:t>
            </a:r>
            <a:r>
              <a:rPr lang="ko-KR" altLang="en-US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하는 </a:t>
            </a: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패턴</a:t>
            </a:r>
            <a:endParaRPr lang="en-US" altLang="ko-KR" sz="2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09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 나 리 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47260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dirty="0"/>
              <a:t>모든 로봇은 기본적으로 걷고</a:t>
            </a:r>
            <a:r>
              <a:rPr lang="en-US" altLang="ko-KR" sz="2200" dirty="0"/>
              <a:t>, </a:t>
            </a:r>
            <a:r>
              <a:rPr lang="ko-KR" altLang="en-US" sz="2200" dirty="0"/>
              <a:t>달릴 수 있어야 합니다</a:t>
            </a:r>
            <a:r>
              <a:rPr lang="en-US" altLang="ko-KR" sz="22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2200" dirty="0"/>
              <a:t>로봇 모양은 팔</a:t>
            </a:r>
            <a:r>
              <a:rPr lang="en-US" altLang="ko-KR" sz="2200" dirty="0"/>
              <a:t>, </a:t>
            </a:r>
            <a:r>
              <a:rPr lang="ko-KR" altLang="en-US" sz="2200" dirty="0"/>
              <a:t>다리</a:t>
            </a:r>
            <a:r>
              <a:rPr lang="en-US" altLang="ko-KR" sz="2200" dirty="0"/>
              <a:t>, </a:t>
            </a:r>
            <a:r>
              <a:rPr lang="ko-KR" altLang="en-US" sz="2200" dirty="0"/>
              <a:t>머리</a:t>
            </a:r>
            <a:r>
              <a:rPr lang="en-US" altLang="ko-KR" sz="2200" dirty="0"/>
              <a:t>, </a:t>
            </a:r>
            <a:r>
              <a:rPr lang="ko-KR" altLang="en-US" sz="2200" dirty="0"/>
              <a:t>몸통으로 이루어져 있다</a:t>
            </a: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r>
              <a:rPr lang="ko-KR" altLang="en-US" sz="2200" dirty="0"/>
              <a:t>위 </a:t>
            </a:r>
            <a:r>
              <a:rPr lang="en-US" altLang="ko-KR" sz="2200" dirty="0"/>
              <a:t>3</a:t>
            </a:r>
            <a:r>
              <a:rPr lang="ko-KR" altLang="en-US" sz="2200" dirty="0"/>
              <a:t>가지 형태의 로봇을 만들되</a:t>
            </a:r>
            <a:r>
              <a:rPr lang="en-US" altLang="ko-KR" sz="2200" dirty="0"/>
              <a:t>, </a:t>
            </a:r>
            <a:r>
              <a:rPr lang="ko-KR" altLang="en-US" sz="2200" dirty="0"/>
              <a:t>추후 다른 로봇을 만들어야 할 경우를 생각하여 유연한 프로그램을 만들어 보도록 합니다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69785"/>
              </p:ext>
            </p:extLst>
          </p:nvPr>
        </p:nvGraphicFramePr>
        <p:xfrm>
          <a:off x="323528" y="2319659"/>
          <a:ext cx="8640960" cy="240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277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날 수 있을지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미사일 쏠지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SuperRobot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레이저검</a:t>
                      </a:r>
                      <a:endParaRPr lang="ko-KR" altLang="en-US" sz="2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StandardRobot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목검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LowRobot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없음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1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각각 클래스 정의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9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17299"/>
              </p:ext>
            </p:extLst>
          </p:nvPr>
        </p:nvGraphicFramePr>
        <p:xfrm>
          <a:off x="755576" y="1196752"/>
          <a:ext cx="2304256" cy="4968552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13451"/>
              </p:ext>
            </p:extLst>
          </p:nvPr>
        </p:nvGraphicFramePr>
        <p:xfrm>
          <a:off x="3419872" y="1196752"/>
          <a:ext cx="2304256" cy="4968552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 </a:t>
                      </a: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9601"/>
              </p:ext>
            </p:extLst>
          </p:nvPr>
        </p:nvGraphicFramePr>
        <p:xfrm>
          <a:off x="6084168" y="1196752"/>
          <a:ext cx="2232248" cy="496855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0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 rtlCol="0" anchor="ctr"/>
      <a:lstStyle>
        <a:defPPr algn="ctr">
          <a:defRPr dirty="0" err="1" smtClean="0"/>
        </a:defPPr>
      </a:lstStyle>
    </a:spDef>
    <a:lnDef>
      <a:spPr>
        <a:ln w="254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876</Words>
  <Application>Microsoft Office PowerPoint</Application>
  <PresentationFormat>화면 슬라이드 쇼(4:3)</PresentationFormat>
  <Paragraphs>282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HY엽서M</vt:lpstr>
      <vt:lpstr>MD이솝체</vt:lpstr>
      <vt:lpstr>굴림</vt:lpstr>
      <vt:lpstr>맑은 고딕</vt:lpstr>
      <vt:lpstr>-윤고딕350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Singleton Pattern</vt:lpstr>
      <vt:lpstr>1-1 main()</vt:lpstr>
      <vt:lpstr>PowerPoint 프레젠테이션</vt:lpstr>
      <vt:lpstr>시 나 리 오</vt:lpstr>
      <vt:lpstr>1단계. 각각 클래스 정의 </vt:lpstr>
      <vt:lpstr>2단계. 공통점을 슈퍼클래스로 </vt:lpstr>
      <vt:lpstr>3단계. 공통점을 추상클래스로 </vt:lpstr>
      <vt:lpstr>5단계. 각기능을 객체(부품)화 ; object modularization</vt:lpstr>
      <vt:lpstr>인터페이스 관련</vt:lpstr>
      <vt:lpstr>인터페이스 관련</vt:lpstr>
      <vt:lpstr>인터페이스 관련</vt:lpstr>
      <vt:lpstr>인터페이스 관련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user</cp:lastModifiedBy>
  <cp:revision>67</cp:revision>
  <dcterms:created xsi:type="dcterms:W3CDTF">2016-02-20T07:48:19Z</dcterms:created>
  <dcterms:modified xsi:type="dcterms:W3CDTF">2022-03-24T00:20:24Z</dcterms:modified>
</cp:coreProperties>
</file>