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61" r:id="rId2"/>
    <p:sldId id="418" r:id="rId3"/>
    <p:sldId id="531" r:id="rId4"/>
    <p:sldId id="528" r:id="rId5"/>
    <p:sldId id="529" r:id="rId6"/>
    <p:sldId id="530" r:id="rId7"/>
    <p:sldId id="532" r:id="rId8"/>
    <p:sldId id="533" r:id="rId9"/>
    <p:sldId id="534" r:id="rId10"/>
    <p:sldId id="535" r:id="rId11"/>
    <p:sldId id="536" r:id="rId12"/>
    <p:sldId id="537" r:id="rId13"/>
    <p:sldId id="538" r:id="rId14"/>
    <p:sldId id="539" r:id="rId15"/>
    <p:sldId id="540" r:id="rId16"/>
    <p:sldId id="542" r:id="rId17"/>
    <p:sldId id="543" r:id="rId18"/>
    <p:sldId id="544" r:id="rId19"/>
    <p:sldId id="545" r:id="rId20"/>
    <p:sldId id="546" r:id="rId21"/>
    <p:sldId id="549" r:id="rId22"/>
    <p:sldId id="550" r:id="rId23"/>
    <p:sldId id="551" r:id="rId24"/>
    <p:sldId id="552" r:id="rId25"/>
    <p:sldId id="553" r:id="rId26"/>
    <p:sldId id="554" r:id="rId27"/>
    <p:sldId id="547" r:id="rId28"/>
    <p:sldId id="548" r:id="rId29"/>
    <p:sldId id="527" r:id="rId30"/>
  </p:sldIdLst>
  <p:sldSz cx="9144000" cy="6858000" type="screen4x3"/>
  <p:notesSz cx="6797675" cy="9928225"/>
  <p:embeddedFontLst>
    <p:embeddedFont>
      <p:font typeface="Rix고딕 B" pitchFamily="18" charset="-127"/>
      <p:regular r:id="rId33"/>
    </p:embeddedFont>
    <p:embeddedFont>
      <p:font typeface="맑은 고딕" pitchFamily="50" charset="-127"/>
      <p:regular r:id="rId34"/>
      <p:bold r:id="rId35"/>
    </p:embeddedFont>
    <p:embeddedFont>
      <p:font typeface="Rix고딕 EB" pitchFamily="18" charset="-127"/>
      <p:regular r:id="rId36"/>
    </p:embeddedFont>
    <p:embeddedFont>
      <p:font typeface="HY견고딕" pitchFamily="18" charset="-127"/>
      <p:regular r:id="rId3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49" userDrawn="1">
          <p15:clr>
            <a:srgbClr val="A4A3A4"/>
          </p15:clr>
        </p15:guide>
        <p15:guide id="3" pos="5511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oa son" initials="ss" lastIdx="1" clrIdx="0">
    <p:extLst/>
  </p:cmAuthor>
  <p:cmAuthor id="2" name="AngelDiona" initials="A" lastIdx="1" clrIdx="1">
    <p:extLst/>
  </p:cmAuthor>
  <p:cmAuthor id="3" name="sooa" initials="s" lastIdx="1" clrIdx="2">
    <p:extLst>
      <p:ext uri="{19B8F6BF-5375-455C-9EA6-DF929625EA0E}">
        <p15:presenceInfo xmlns:p15="http://schemas.microsoft.com/office/powerpoint/2012/main" xmlns="" userId="sooa" providerId="None"/>
      </p:ext>
    </p:extLst>
  </p:cmAuthor>
  <p:cmAuthor id="4" name="sonsooa@nate.com" initials="s" lastIdx="1" clrIdx="3">
    <p:extLst>
      <p:ext uri="{19B8F6BF-5375-455C-9EA6-DF929625EA0E}">
        <p15:presenceInfo xmlns:p15="http://schemas.microsoft.com/office/powerpoint/2012/main" xmlns="" userId="sonsooa@nate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BD2"/>
    <a:srgbClr val="78B832"/>
    <a:srgbClr val="91D04C"/>
    <a:srgbClr val="E4F3F4"/>
    <a:srgbClr val="AFEAFF"/>
    <a:srgbClr val="EEF8E4"/>
    <a:srgbClr val="F3FCFF"/>
    <a:srgbClr val="E7F9FF"/>
    <a:srgbClr val="E1F7FF"/>
    <a:srgbClr val="72AE3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1" autoAdjust="0"/>
    <p:restoredTop sz="89439" autoAdjust="0"/>
  </p:normalViewPr>
  <p:slideViewPr>
    <p:cSldViewPr>
      <p:cViewPr>
        <p:scale>
          <a:sx n="160" d="100"/>
          <a:sy n="160" d="100"/>
        </p:scale>
        <p:origin x="-2112" y="438"/>
      </p:cViewPr>
      <p:guideLst>
        <p:guide orient="horz" pos="2160"/>
        <p:guide pos="249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4032" y="-102"/>
      </p:cViewPr>
      <p:guideLst>
        <p:guide orient="horz" pos="3127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95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098" y="1"/>
            <a:ext cx="294495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1A195-92A4-4559-88B4-0A7811350B51}" type="datetime1">
              <a:rPr lang="ko-KR" altLang="en-US" smtClean="0"/>
              <a:pPr/>
              <a:t>2016-01-25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94495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098" y="9429751"/>
            <a:ext cx="294495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93CE7-C876-4911-B2C2-9EFFFA7FF6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2812531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4DE0B-9094-4F3F-A8C0-0F84100F173F}" type="datetime1">
              <a:rPr lang="ko-KR" altLang="en-US" smtClean="0"/>
              <a:pPr/>
              <a:t>2016-01-25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BFC30-FBEC-45DC-999E-4932DD70F2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8867402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FC30-FBEC-45DC-999E-4932DD70F2CC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AD7F714-D8F7-4CA1-9C17-8B0D444EC01C}" type="datetime1">
              <a:rPr lang="ko-KR" altLang="en-US" smtClean="0"/>
              <a:pPr/>
              <a:t>2016-01-25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83996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FC30-FBEC-45DC-999E-4932DD70F2CC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1F63CAB-33F5-4CEE-B185-F35BD666BF9B}" type="datetime1">
              <a:rPr lang="ko-KR" altLang="en-US" smtClean="0"/>
              <a:pPr/>
              <a:t>2016-01-25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6103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FC30-FBEC-45DC-999E-4932DD70F2CC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1F63CAB-33F5-4CEE-B185-F35BD666BF9B}" type="datetime1">
              <a:rPr lang="ko-KR" altLang="en-US" smtClean="0"/>
              <a:pPr/>
              <a:t>2016-01-25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6103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FC30-FBEC-45DC-999E-4932DD70F2CC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19C769D-3937-4A38-9F68-1B8C6D9908B0}" type="datetime1">
              <a:rPr lang="ko-KR" altLang="en-US" smtClean="0"/>
              <a:pPr/>
              <a:t>2016-01-25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1355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FC30-FBEC-45DC-999E-4932DD70F2CC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1F63CAB-33F5-4CEE-B185-F35BD666BF9B}" type="datetime1">
              <a:rPr lang="ko-KR" altLang="en-US" smtClean="0"/>
              <a:pPr/>
              <a:t>2016-01-25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6103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FC30-FBEC-45DC-999E-4932DD70F2CC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1F63CAB-33F5-4CEE-B185-F35BD666BF9B}" type="datetime1">
              <a:rPr lang="ko-KR" altLang="en-US" smtClean="0"/>
              <a:pPr/>
              <a:t>2016-01-25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6103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FC30-FBEC-45DC-999E-4932DD70F2CC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1F63CAB-33F5-4CEE-B185-F35BD666BF9B}" type="datetime1">
              <a:rPr lang="ko-KR" altLang="en-US" smtClean="0"/>
              <a:pPr/>
              <a:t>2016-01-25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6103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FC30-FBEC-45DC-999E-4932DD70F2CC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1F63CAB-33F5-4CEE-B185-F35BD666BF9B}" type="datetime1">
              <a:rPr lang="ko-KR" altLang="en-US" smtClean="0"/>
              <a:pPr/>
              <a:t>2016-01-25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6103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FC30-FBEC-45DC-999E-4932DD70F2CC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1F63CAB-33F5-4CEE-B185-F35BD666BF9B}" type="datetime1">
              <a:rPr lang="ko-KR" altLang="en-US" smtClean="0"/>
              <a:pPr/>
              <a:t>2016-01-25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6103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FC30-FBEC-45DC-999E-4932DD70F2CC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1F63CAB-33F5-4CEE-B185-F35BD666BF9B}" type="datetime1">
              <a:rPr lang="ko-KR" altLang="en-US" smtClean="0"/>
              <a:pPr/>
              <a:t>2016-01-25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6103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FC30-FBEC-45DC-999E-4932DD70F2CC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1F63CAB-33F5-4CEE-B185-F35BD666BF9B}" type="datetime1">
              <a:rPr lang="ko-KR" altLang="en-US" smtClean="0"/>
              <a:pPr/>
              <a:t>2016-01-25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6103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FC30-FBEC-45DC-999E-4932DD70F2C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05E66D8-CF8F-44D0-8AE7-4039AA2F1F3C}" type="datetime1">
              <a:rPr lang="ko-KR" altLang="en-US" smtClean="0"/>
              <a:pPr/>
              <a:t>2016-01-25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494122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FC30-FBEC-45DC-999E-4932DD70F2CC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31F74DA-CA2F-4978-9BB2-6176085B2A65}" type="datetime1">
              <a:rPr lang="ko-KR" altLang="en-US" smtClean="0"/>
              <a:pPr/>
              <a:t>2016-01-25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892955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FC30-FBEC-45DC-999E-4932DD70F2CC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1F63CAB-33F5-4CEE-B185-F35BD666BF9B}" type="datetime1">
              <a:rPr lang="ko-KR" altLang="en-US" smtClean="0"/>
              <a:pPr/>
              <a:t>2016-01-25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6103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FC30-FBEC-45DC-999E-4932DD70F2CC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1F63CAB-33F5-4CEE-B185-F35BD666BF9B}" type="datetime1">
              <a:rPr lang="ko-KR" altLang="en-US" smtClean="0"/>
              <a:pPr/>
              <a:t>2016-01-25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61033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FC30-FBEC-45DC-999E-4932DD70F2CC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1F63CAB-33F5-4CEE-B185-F35BD666BF9B}" type="datetime1">
              <a:rPr lang="ko-KR" altLang="en-US" smtClean="0"/>
              <a:pPr/>
              <a:t>2016-01-25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61033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FC30-FBEC-45DC-999E-4932DD70F2CC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1F63CAB-33F5-4CEE-B185-F35BD666BF9B}" type="datetime1">
              <a:rPr lang="ko-KR" altLang="en-US" smtClean="0"/>
              <a:pPr/>
              <a:t>2016-01-25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6103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FC30-FBEC-45DC-999E-4932DD70F2CC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1F63CAB-33F5-4CEE-B185-F35BD666BF9B}" type="datetime1">
              <a:rPr lang="ko-KR" altLang="en-US" smtClean="0"/>
              <a:pPr/>
              <a:t>2016-01-25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61033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FC30-FBEC-45DC-999E-4932DD70F2CC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1F63CAB-33F5-4CEE-B185-F35BD666BF9B}" type="datetime1">
              <a:rPr lang="ko-KR" altLang="en-US" smtClean="0"/>
              <a:pPr/>
              <a:t>2016-01-25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61033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FC30-FBEC-45DC-999E-4932DD70F2CC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F554FDD-D677-4689-AE62-03625BDD958F}" type="datetime1">
              <a:rPr lang="ko-KR" altLang="en-US" smtClean="0"/>
              <a:pPr/>
              <a:t>2016-01-25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892955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FC30-FBEC-45DC-999E-4932DD70F2CC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1F63CAB-33F5-4CEE-B185-F35BD666BF9B}" type="datetime1">
              <a:rPr lang="ko-KR" altLang="en-US" smtClean="0"/>
              <a:pPr/>
              <a:t>2016-01-25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61033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FC30-FBEC-45DC-999E-4932DD70F2CC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FE61664-2B57-4A44-827E-42290FC67C7C}" type="datetime1">
              <a:rPr lang="ko-KR" altLang="en-US" smtClean="0"/>
              <a:pPr/>
              <a:t>2016-01-25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7173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FC30-FBEC-45DC-999E-4932DD70F2C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84CADC5-A4D4-46B2-9553-91FFB0CEBCA3}" type="datetime1">
              <a:rPr lang="ko-KR" altLang="en-US" smtClean="0"/>
              <a:pPr/>
              <a:t>2016-01-25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91823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FC30-FBEC-45DC-999E-4932DD70F2C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1F63CAB-33F5-4CEE-B185-F35BD666BF9B}" type="datetime1">
              <a:rPr lang="ko-KR" altLang="en-US" smtClean="0"/>
              <a:pPr/>
              <a:t>2016-01-25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6103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FC30-FBEC-45DC-999E-4932DD70F2C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1F63CAB-33F5-4CEE-B185-F35BD666BF9B}" type="datetime1">
              <a:rPr lang="ko-KR" altLang="en-US" smtClean="0"/>
              <a:pPr/>
              <a:t>2016-01-25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6103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FC30-FBEC-45DC-999E-4932DD70F2C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1F63CAB-33F5-4CEE-B185-F35BD666BF9B}" type="datetime1">
              <a:rPr lang="ko-KR" altLang="en-US" smtClean="0"/>
              <a:pPr/>
              <a:t>2016-01-25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6103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FC30-FBEC-45DC-999E-4932DD70F2C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2E99CD1-5119-4B91-9C41-ED98C8243727}" type="datetime1">
              <a:rPr lang="ko-KR" altLang="en-US" smtClean="0"/>
              <a:pPr/>
              <a:t>2016-01-25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34110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FC30-FBEC-45DC-999E-4932DD70F2C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1F63CAB-33F5-4CEE-B185-F35BD666BF9B}" type="datetime1">
              <a:rPr lang="ko-KR" altLang="en-US" smtClean="0"/>
              <a:pPr/>
              <a:t>2016-01-25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6103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브라우저 요청 시 컨트롤러에서 요청을 받습니다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컨트롤러에서 작업을 수행하기 위해 모델에게 </a:t>
            </a:r>
            <a:r>
              <a:rPr lang="ko-KR" altLang="en-US" sz="1200" dirty="0" err="1" smtClean="0"/>
              <a:t>제어권을</a:t>
            </a:r>
            <a:r>
              <a:rPr lang="ko-KR" altLang="en-US" sz="1200" dirty="0" smtClean="0"/>
              <a:t> 넘겨주고 모델에서 이를 실행하게 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이후 모델에서 작업이 완료되면 다시 컨트롤러에게 </a:t>
            </a:r>
            <a:r>
              <a:rPr lang="ko-KR" altLang="en-US" sz="1200" dirty="0" err="1" smtClean="0"/>
              <a:t>제어권과</a:t>
            </a:r>
            <a:r>
              <a:rPr lang="ko-KR" altLang="en-US" sz="1200" dirty="0" smtClean="0"/>
              <a:t> 작업결과를 넘겨주고 이를 컨트롤러가 받아서 </a:t>
            </a:r>
            <a:r>
              <a:rPr lang="ko-KR" altLang="en-US" sz="1200" dirty="0" err="1" smtClean="0"/>
              <a:t>뷰를</a:t>
            </a:r>
            <a:r>
              <a:rPr lang="ko-KR" altLang="en-US" sz="1200" dirty="0" smtClean="0"/>
              <a:t> 호출합니다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4. </a:t>
            </a:r>
            <a:r>
              <a:rPr lang="ko-KR" altLang="en-US" sz="1200" dirty="0" smtClean="0"/>
              <a:t>이후 </a:t>
            </a:r>
            <a:r>
              <a:rPr lang="ko-KR" altLang="en-US" sz="1200" dirty="0" err="1" smtClean="0"/>
              <a:t>뷰에서</a:t>
            </a:r>
            <a:r>
              <a:rPr lang="ko-KR" altLang="en-US" sz="1200" dirty="0" smtClean="0"/>
              <a:t> 브라우저로 응답을 해주게 됩니다</a:t>
            </a:r>
            <a:r>
              <a:rPr lang="en-US" altLang="ko-KR" sz="1200" dirty="0" smtClean="0"/>
              <a:t>.</a:t>
            </a:r>
            <a:endParaRPr lang="ko-KR" altLang="en-US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FC30-FBEC-45DC-999E-4932DD70F2CC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1F63CAB-33F5-4CEE-B185-F35BD666BF9B}" type="datetime1">
              <a:rPr lang="ko-KR" altLang="en-US" smtClean="0"/>
              <a:pPr/>
              <a:t>2016-01-25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6103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-12700" y="2551113"/>
            <a:ext cx="9144000" cy="1470025"/>
          </a:xfrm>
        </p:spPr>
        <p:txBody>
          <a:bodyPr/>
          <a:lstStyle>
            <a:lvl1pPr algn="ctr">
              <a:defRPr sz="5800" baseline="0"/>
            </a:lvl1pPr>
          </a:lstStyle>
          <a:p>
            <a:r>
              <a:rPr lang="en-US" altLang="ko-KR" dirty="0" smtClean="0"/>
              <a:t>Data-Driven Document (D3)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1" y="6360677"/>
            <a:ext cx="9159874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73875" y="23813"/>
            <a:ext cx="2286000" cy="61023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875" y="23813"/>
            <a:ext cx="6705600" cy="6102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1" y="6360677"/>
            <a:ext cx="9159874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ko-KR" dirty="0" smtClean="0"/>
              <a:t>1) D3.js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1" y="6360677"/>
            <a:ext cx="9159874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457200" y="6448251"/>
            <a:ext cx="21336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0B2BDD6-F6DB-4D88-B51E-6F6CFEA8EDE3}" type="datetime1">
              <a:rPr lang="ko-KR" altLang="en-US" smtClean="0"/>
              <a:pPr/>
              <a:t>2016-01-25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553200" y="6448251"/>
            <a:ext cx="21336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D18EC76-5DE9-442C-A2DF-35DD06E9DA9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1" y="6360677"/>
            <a:ext cx="9159874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" y="6360677"/>
            <a:ext cx="9159874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" y="6360677"/>
            <a:ext cx="9159874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" y="6360677"/>
            <a:ext cx="9159874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1" y="6360677"/>
            <a:ext cx="9159874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1" y="6360677"/>
            <a:ext cx="9159874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75" y="23813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8EC76-5DE9-442C-A2DF-35DD06E9DA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BD45F-7528-4D7C-AB4D-B77026EDBBE5}" type="datetime1">
              <a:rPr lang="ko-KR" altLang="en-US" smtClean="0"/>
              <a:pPr/>
              <a:t>2016-01-25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60908"/>
            <a:ext cx="9144000" cy="127214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sz="3600" dirty="0" smtClean="0">
                <a:latin typeface="Rix고딕 B" pitchFamily="18" charset="-127"/>
                <a:ea typeface="Rix고딕 B" pitchFamily="18" charset="-127"/>
              </a:rPr>
              <a:t>웹 어플리케이션 개발</a:t>
            </a:r>
            <a:r>
              <a:rPr lang="en-US" altLang="ko-KR" sz="2800" dirty="0" smtClean="0">
                <a:latin typeface="Rix고딕 B" pitchFamily="18" charset="-127"/>
                <a:ea typeface="Rix고딕 B" pitchFamily="18" charset="-127"/>
              </a:rPr>
              <a:t/>
            </a:r>
            <a:br>
              <a:rPr lang="en-US" altLang="ko-KR" sz="2800" dirty="0" smtClean="0">
                <a:latin typeface="Rix고딕 B" pitchFamily="18" charset="-127"/>
                <a:ea typeface="Rix고딕 B" pitchFamily="18" charset="-127"/>
              </a:rPr>
            </a:br>
            <a:r>
              <a:rPr lang="en-US" altLang="ko-KR" sz="2800" dirty="0" smtClean="0">
                <a:latin typeface="Rix고딕 B" pitchFamily="18" charset="-127"/>
                <a:ea typeface="Rix고딕 B" pitchFamily="18" charset="-127"/>
              </a:rPr>
              <a:t>- </a:t>
            </a:r>
            <a:r>
              <a:rPr lang="ko-KR" altLang="en-US" sz="2800" dirty="0" smtClean="0">
                <a:latin typeface="Rix고딕 B" pitchFamily="18" charset="-127"/>
                <a:ea typeface="Rix고딕 B" pitchFamily="18" charset="-127"/>
              </a:rPr>
              <a:t>채팅 프로그램 </a:t>
            </a:r>
            <a:r>
              <a:rPr lang="en-US" altLang="ko-KR" sz="2800" dirty="0" smtClean="0">
                <a:latin typeface="Rix고딕 B" pitchFamily="18" charset="-127"/>
                <a:ea typeface="Rix고딕 B" pitchFamily="18" charset="-127"/>
              </a:rPr>
              <a:t>-</a:t>
            </a:r>
            <a:endParaRPr lang="ko-KR" altLang="en-US" sz="2800" dirty="0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53982" y="5085184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err="1" smtClean="0">
                <a:latin typeface="Rix고딕 B" pitchFamily="18" charset="-127"/>
                <a:ea typeface="Rix고딕 B" pitchFamily="18" charset="-127"/>
              </a:rPr>
              <a:t>가천대학교</a:t>
            </a:r>
            <a:r>
              <a:rPr lang="ko-KR" altLang="en-US" b="1" dirty="0" smtClean="0">
                <a:latin typeface="Rix고딕 B" pitchFamily="18" charset="-127"/>
                <a:ea typeface="Rix고딕 B" pitchFamily="18" charset="-127"/>
              </a:rPr>
              <a:t> 일반대학원</a:t>
            </a:r>
            <a:endParaRPr lang="en-US" altLang="ko-KR" b="1" dirty="0" smtClean="0">
              <a:latin typeface="Rix고딕 B" pitchFamily="18" charset="-127"/>
              <a:ea typeface="Rix고딕 B" pitchFamily="18" charset="-127"/>
            </a:endParaRPr>
          </a:p>
          <a:p>
            <a:pPr algn="r"/>
            <a:r>
              <a:rPr lang="ko-KR" altLang="en-US" b="1" dirty="0" err="1" smtClean="0">
                <a:latin typeface="Rix고딕 B" pitchFamily="18" charset="-127"/>
                <a:ea typeface="Rix고딕 B" pitchFamily="18" charset="-127"/>
              </a:rPr>
              <a:t>모바일소프트웨어학과</a:t>
            </a:r>
            <a:endParaRPr lang="en-US" altLang="ko-KR" b="1" dirty="0" smtClean="0">
              <a:latin typeface="Rix고딕 B" pitchFamily="18" charset="-127"/>
              <a:ea typeface="Rix고딕 B" pitchFamily="18" charset="-127"/>
            </a:endParaRPr>
          </a:p>
          <a:p>
            <a:pPr algn="r"/>
            <a:r>
              <a:rPr lang="en-US" altLang="ko-KR" b="1" dirty="0" smtClean="0">
                <a:latin typeface="Rix고딕 B" pitchFamily="18" charset="-127"/>
                <a:ea typeface="Rix고딕 B" pitchFamily="18" charset="-127"/>
              </a:rPr>
              <a:t>11</a:t>
            </a:r>
            <a:r>
              <a:rPr lang="ko-KR" altLang="en-US" b="1" dirty="0" smtClean="0">
                <a:latin typeface="Rix고딕 B" pitchFamily="18" charset="-127"/>
                <a:ea typeface="Rix고딕 B" pitchFamily="18" charset="-127"/>
              </a:rPr>
              <a:t>기 조나래</a:t>
            </a:r>
            <a:endParaRPr lang="en-US" altLang="ko-KR" b="1" dirty="0" smtClean="0"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286" y="108580"/>
            <a:ext cx="1402202" cy="5121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5616" y="2348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6024" y="3861048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고딕 B" pitchFamily="18" charset="-127"/>
                <a:ea typeface="Rix고딕 B" pitchFamily="18" charset="-127"/>
                <a:cs typeface="+mj-cs"/>
              </a:rPr>
              <a:t>16.01.26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고딕 B" pitchFamily="18" charset="-127"/>
              <a:ea typeface="Rix고딕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845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Ⅱ. </a:t>
            </a:r>
            <a:r>
              <a:rPr lang="ko-KR" altLang="en-US" dirty="0" smtClean="0">
                <a:latin typeface="Rix고딕 B" pitchFamily="18" charset="-127"/>
                <a:ea typeface="Rix고딕 B" pitchFamily="18" charset="-127"/>
              </a:rPr>
              <a:t>배경지식</a:t>
            </a:r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(3/4)</a:t>
            </a:r>
            <a:endParaRPr lang="ko-KR" altLang="en-US" dirty="0"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286" y="108580"/>
            <a:ext cx="1402202" cy="512108"/>
          </a:xfrm>
          <a:prstGeom prst="rect">
            <a:avLst/>
          </a:prstGeom>
        </p:spPr>
      </p:pic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A4B5-AC79-438C-9AA8-145289DA9325}" type="datetime1">
              <a:rPr lang="ko-KR" altLang="en-US" smtClean="0"/>
              <a:pPr/>
              <a:t>2016-01-25</a:t>
            </a:fld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18EC76-5DE9-442C-A2DF-35DD06E9DA9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33417" y="1052736"/>
            <a:ext cx="2167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2.1 </a:t>
            </a:r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관련지식</a:t>
            </a:r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(3/4)</a:t>
            </a:r>
            <a:endParaRPr lang="ko-KR" altLang="en-US" sz="2000" b="1" dirty="0" smtClean="0">
              <a:ln>
                <a:solidFill>
                  <a:schemeClr val="bg1">
                    <a:alpha val="55000"/>
                  </a:schemeClr>
                </a:solidFill>
              </a:ln>
              <a:latin typeface="Rix고딕 B" pitchFamily="18" charset="-127"/>
              <a:ea typeface="Rix고딕 B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91246" y="1434262"/>
            <a:ext cx="8461177" cy="718339"/>
            <a:chOff x="491246" y="1434262"/>
            <a:chExt cx="8461177" cy="718339"/>
          </a:xfrm>
        </p:grpSpPr>
        <p:sp>
          <p:nvSpPr>
            <p:cNvPr id="23" name="TextBox 22"/>
            <p:cNvSpPr txBox="1"/>
            <p:nvPr/>
          </p:nvSpPr>
          <p:spPr>
            <a:xfrm>
              <a:off x="557561" y="1844824"/>
              <a:ext cx="8394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latin typeface="Rix고딕 B" pitchFamily="18" charset="-127"/>
                  <a:ea typeface="Rix고딕 B" pitchFamily="18" charset="-127"/>
                </a:rPr>
                <a:t>HTML</a:t>
              </a:r>
              <a:r>
                <a:rPr lang="ko-KR" altLang="en-US" sz="1400" dirty="0" smtClean="0">
                  <a:latin typeface="Rix고딕 B" pitchFamily="18" charset="-127"/>
                  <a:ea typeface="Rix고딕 B" pitchFamily="18" charset="-127"/>
                </a:rPr>
                <a:t>내에 자바 코드를 삽입하여 웹 서버에서 동적으로 웹 페이지를 생성 후</a:t>
              </a:r>
              <a:r>
                <a:rPr lang="en-US" altLang="ko-KR" sz="1400" dirty="0" smtClean="0">
                  <a:latin typeface="Rix고딕 B" pitchFamily="18" charset="-127"/>
                  <a:ea typeface="Rix고딕 B" pitchFamily="18" charset="-127"/>
                </a:rPr>
                <a:t>, </a:t>
              </a:r>
              <a:r>
                <a:rPr lang="ko-KR" altLang="en-US" sz="1400" dirty="0" smtClean="0">
                  <a:latin typeface="Rix고딕 B" pitchFamily="18" charset="-127"/>
                  <a:ea typeface="Rix고딕 B" pitchFamily="18" charset="-127"/>
                </a:rPr>
                <a:t>이를 웹 브라우저에 돌려주는 언어</a:t>
              </a:r>
              <a:endParaRPr lang="en-US" altLang="ko-KR" sz="1200" dirty="0" smtClean="0">
                <a:solidFill>
                  <a:srgbClr val="000000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1246" y="1434262"/>
              <a:ext cx="27369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55000"/>
                      </a:schemeClr>
                    </a:solidFill>
                  </a:ln>
                  <a:latin typeface="Rix고딕 B" pitchFamily="18" charset="-127"/>
                  <a:ea typeface="Rix고딕 B" pitchFamily="18" charset="-127"/>
                </a:rPr>
                <a:t>2.1.6 JSP(Java Server Page)</a:t>
              </a:r>
              <a:endParaRPr lang="ko-KR" altLang="en-US" sz="16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87231" y="3603565"/>
            <a:ext cx="4742794" cy="899546"/>
            <a:chOff x="487231" y="3609574"/>
            <a:chExt cx="4742794" cy="899546"/>
          </a:xfrm>
        </p:grpSpPr>
        <p:sp>
          <p:nvSpPr>
            <p:cNvPr id="28" name="TextBox 27"/>
            <p:cNvSpPr txBox="1"/>
            <p:nvPr/>
          </p:nvSpPr>
          <p:spPr>
            <a:xfrm>
              <a:off x="487231" y="3609574"/>
              <a:ext cx="13749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55000"/>
                      </a:schemeClr>
                    </a:solidFill>
                  </a:ln>
                  <a:latin typeface="Rix고딕 B" pitchFamily="18" charset="-127"/>
                  <a:ea typeface="Rix고딕 B" pitchFamily="18" charset="-127"/>
                </a:rPr>
                <a:t>2.1.8 </a:t>
              </a:r>
              <a:r>
                <a:rPr lang="en-US" altLang="ko-KR" sz="1600" b="1" dirty="0" err="1" smtClean="0">
                  <a:ln>
                    <a:solidFill>
                      <a:schemeClr val="bg1">
                        <a:alpha val="55000"/>
                      </a:schemeClr>
                    </a:solidFill>
                  </a:ln>
                  <a:latin typeface="Rix고딕 B" pitchFamily="18" charset="-127"/>
                  <a:ea typeface="Rix고딕 B" pitchFamily="18" charset="-127"/>
                </a:rPr>
                <a:t>jQuery</a:t>
              </a:r>
              <a:endParaRPr lang="ko-KR" altLang="en-US" sz="16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5732" y="4016677"/>
              <a:ext cx="467429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latin typeface="Rix고딕 B" pitchFamily="18" charset="-127"/>
                  <a:ea typeface="Rix고딕 B" pitchFamily="18" charset="-127"/>
                </a:rPr>
                <a:t>브라우저 호환성이 있는 </a:t>
              </a:r>
              <a:r>
                <a:rPr lang="en-US" altLang="ko-KR" sz="1400" dirty="0" smtClean="0">
                  <a:latin typeface="Rix고딕 B" pitchFamily="18" charset="-127"/>
                  <a:ea typeface="Rix고딕 B" pitchFamily="18" charset="-127"/>
                </a:rPr>
                <a:t>HTML </a:t>
              </a:r>
              <a:r>
                <a:rPr lang="ko-KR" altLang="en-US" sz="1400" dirty="0" smtClean="0">
                  <a:latin typeface="Rix고딕 B" pitchFamily="18" charset="-127"/>
                  <a:ea typeface="Rix고딕 B" pitchFamily="18" charset="-127"/>
                </a:rPr>
                <a:t>속 자바스크립트 라이브러리</a:t>
              </a:r>
              <a:r>
                <a:rPr lang="en-US" altLang="ko-KR" sz="1400" dirty="0" smtClean="0">
                  <a:latin typeface="Rix고딕 B" pitchFamily="18" charset="-127"/>
                  <a:ea typeface="Rix고딕 B" pitchFamily="18" charset="-127"/>
                </a:rPr>
                <a:t/>
              </a:r>
              <a:br>
                <a:rPr lang="en-US" altLang="ko-KR" sz="1400" dirty="0" smtClean="0">
                  <a:latin typeface="Rix고딕 B" pitchFamily="18" charset="-127"/>
                  <a:ea typeface="Rix고딕 B" pitchFamily="18" charset="-127"/>
                </a:rPr>
              </a:br>
              <a:r>
                <a:rPr lang="en-US" altLang="ko-KR" sz="1200" dirty="0" smtClean="0">
                  <a:latin typeface="Rix고딕 B" pitchFamily="18" charset="-127"/>
                  <a:ea typeface="Rix고딕 B" pitchFamily="18" charset="-127"/>
                </a:rPr>
                <a:t>- </a:t>
              </a:r>
              <a:r>
                <a:rPr lang="ko-KR" altLang="en-US" sz="1200" dirty="0" smtClean="0">
                  <a:latin typeface="Rix고딕 B" pitchFamily="18" charset="-127"/>
                  <a:ea typeface="Rix고딕 B" pitchFamily="18" charset="-127"/>
                </a:rPr>
                <a:t> 클라이언트 사이드 스크립트 언어를 단순화 할 수 있도록 설계</a:t>
              </a:r>
              <a:endParaRPr lang="en-US" altLang="ko-KR" sz="1200" dirty="0" smtClean="0">
                <a:solidFill>
                  <a:srgbClr val="000000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93756" y="2411192"/>
            <a:ext cx="6941915" cy="933782"/>
            <a:chOff x="493756" y="2495218"/>
            <a:chExt cx="6941915" cy="933782"/>
          </a:xfrm>
        </p:grpSpPr>
        <p:sp>
          <p:nvSpPr>
            <p:cNvPr id="31" name="TextBox 30"/>
            <p:cNvSpPr txBox="1"/>
            <p:nvPr/>
          </p:nvSpPr>
          <p:spPr>
            <a:xfrm>
              <a:off x="560071" y="2905780"/>
              <a:ext cx="68756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latin typeface="Rix고딕 B" pitchFamily="18" charset="-127"/>
                  <a:ea typeface="Rix고딕 B" pitchFamily="18" charset="-127"/>
                </a:rPr>
                <a:t>Java EE </a:t>
              </a:r>
              <a:r>
                <a:rPr lang="ko-KR" altLang="en-US" sz="1400" dirty="0" smtClean="0">
                  <a:latin typeface="Rix고딕 B" pitchFamily="18" charset="-127"/>
                  <a:ea typeface="Rix고딕 B" pitchFamily="18" charset="-127"/>
                </a:rPr>
                <a:t>기반의 웹 어플리케이션 개발 플랫폼을 위한 컴포넌트 모음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latin typeface="Rix고딕 B" pitchFamily="18" charset="-127"/>
                  <a:ea typeface="Rix고딕 B" pitchFamily="18" charset="-127"/>
                </a:rPr>
                <a:t>JSP </a:t>
              </a:r>
              <a:r>
                <a:rPr lang="ko-KR" altLang="en-US" sz="1400" dirty="0" smtClean="0">
                  <a:latin typeface="Rix고딕 B" pitchFamily="18" charset="-127"/>
                  <a:ea typeface="Rix고딕 B" pitchFamily="18" charset="-127"/>
                </a:rPr>
                <a:t>페이지 내에서 자바 코드를 바로 사용하지 않고 </a:t>
              </a:r>
              <a:r>
                <a:rPr lang="ko-KR" altLang="en-US" sz="1400" dirty="0" err="1" smtClean="0">
                  <a:latin typeface="Rix고딕 B" pitchFamily="18" charset="-127"/>
                  <a:ea typeface="Rix고딕 B" pitchFamily="18" charset="-127"/>
                </a:rPr>
                <a:t>로직을</a:t>
              </a:r>
              <a:r>
                <a:rPr lang="ko-KR" altLang="en-US" sz="1400" dirty="0" smtClean="0">
                  <a:latin typeface="Rix고딕 B" pitchFamily="18" charset="-127"/>
                  <a:ea typeface="Rix고딕 B" pitchFamily="18" charset="-127"/>
                </a:rPr>
                <a:t> 내장하는 효율적인 방법을 선택</a:t>
              </a:r>
              <a:endParaRPr lang="en-US" altLang="ko-KR" sz="1200" dirty="0" smtClean="0">
                <a:solidFill>
                  <a:srgbClr val="000000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3756" y="2495218"/>
              <a:ext cx="48029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55000"/>
                      </a:schemeClr>
                    </a:solidFill>
                  </a:ln>
                  <a:latin typeface="Rix고딕 B" pitchFamily="18" charset="-127"/>
                  <a:ea typeface="Rix고딕 B" pitchFamily="18" charset="-127"/>
                </a:rPr>
                <a:t>2.1.7 JSTL(</a:t>
              </a:r>
              <a:r>
                <a:rPr lang="sv-SE" altLang="ko-KR" sz="1600" b="1" dirty="0" smtClean="0">
                  <a:ln>
                    <a:solidFill>
                      <a:schemeClr val="bg1">
                        <a:alpha val="55000"/>
                      </a:schemeClr>
                    </a:solidFill>
                  </a:ln>
                  <a:latin typeface="Rix고딕 B" pitchFamily="18" charset="-127"/>
                  <a:ea typeface="Rix고딕 B" pitchFamily="18" charset="-127"/>
                </a:rPr>
                <a:t>JavaServerPages Standard Tag Library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55000"/>
                      </a:schemeClr>
                    </a:solidFill>
                  </a:ln>
                  <a:latin typeface="Rix고딕 B" pitchFamily="18" charset="-127"/>
                  <a:ea typeface="Rix고딕 B" pitchFamily="18" charset="-127"/>
                </a:rPr>
                <a:t>)</a:t>
              </a:r>
              <a:endParaRPr lang="ko-KR" altLang="en-US" sz="16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91069" y="4761702"/>
            <a:ext cx="5321862" cy="899546"/>
            <a:chOff x="491069" y="4761702"/>
            <a:chExt cx="5321862" cy="899546"/>
          </a:xfrm>
        </p:grpSpPr>
        <p:sp>
          <p:nvSpPr>
            <p:cNvPr id="34" name="TextBox 33"/>
            <p:cNvSpPr txBox="1"/>
            <p:nvPr/>
          </p:nvSpPr>
          <p:spPr>
            <a:xfrm>
              <a:off x="491069" y="4761702"/>
              <a:ext cx="16786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55000"/>
                      </a:schemeClr>
                    </a:solidFill>
                  </a:ln>
                  <a:latin typeface="Rix고딕 B" pitchFamily="18" charset="-127"/>
                  <a:ea typeface="Rix고딕 B" pitchFamily="18" charset="-127"/>
                </a:rPr>
                <a:t>2.1.9 Bootstrap</a:t>
              </a:r>
              <a:endParaRPr lang="ko-KR" altLang="en-US" sz="16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570" y="5168805"/>
              <a:ext cx="525336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dirty="0" err="1" smtClean="0">
                  <a:latin typeface="Rix고딕 B" pitchFamily="18" charset="-127"/>
                  <a:ea typeface="Rix고딕 B" pitchFamily="18" charset="-127"/>
                </a:rPr>
                <a:t>트위터에서</a:t>
              </a:r>
              <a:r>
                <a:rPr lang="ko-KR" altLang="en-US" sz="1400" dirty="0" smtClean="0">
                  <a:latin typeface="Rix고딕 B" pitchFamily="18" charset="-127"/>
                  <a:ea typeface="Rix고딕 B" pitchFamily="18" charset="-127"/>
                </a:rPr>
                <a:t> 시작된 </a:t>
              </a:r>
              <a:r>
                <a:rPr lang="en-US" altLang="ko-KR" sz="1400" dirty="0" smtClean="0">
                  <a:latin typeface="Rix고딕 B" pitchFamily="18" charset="-127"/>
                  <a:ea typeface="Rix고딕 B" pitchFamily="18" charset="-127"/>
                </a:rPr>
                <a:t>HTML5 </a:t>
              </a:r>
              <a:r>
                <a:rPr lang="ko-KR" altLang="en-US" sz="1400" dirty="0" smtClean="0">
                  <a:latin typeface="Rix고딕 B" pitchFamily="18" charset="-127"/>
                  <a:ea typeface="Rix고딕 B" pitchFamily="18" charset="-127"/>
                </a:rPr>
                <a:t>기반의 오픈 소스 웹 디자인 프레임워크 </a:t>
              </a:r>
              <a:r>
                <a:rPr lang="en-US" altLang="ko-KR" sz="1400" dirty="0" smtClean="0">
                  <a:latin typeface="Rix고딕 B" pitchFamily="18" charset="-127"/>
                  <a:ea typeface="Rix고딕 B" pitchFamily="18" charset="-127"/>
                </a:rPr>
                <a:t/>
              </a:r>
              <a:br>
                <a:rPr lang="en-US" altLang="ko-KR" sz="1400" dirty="0" smtClean="0">
                  <a:latin typeface="Rix고딕 B" pitchFamily="18" charset="-127"/>
                  <a:ea typeface="Rix고딕 B" pitchFamily="18" charset="-127"/>
                </a:rPr>
              </a:br>
              <a:r>
                <a:rPr lang="en-US" altLang="ko-KR" sz="1200" dirty="0" smtClean="0">
                  <a:latin typeface="Rix고딕 B" pitchFamily="18" charset="-127"/>
                  <a:ea typeface="Rix고딕 B" pitchFamily="18" charset="-127"/>
                </a:rPr>
                <a:t>- </a:t>
              </a:r>
              <a:r>
                <a:rPr lang="ko-KR" altLang="en-US" sz="1200" dirty="0" smtClean="0">
                  <a:latin typeface="Rix고딕 B" pitchFamily="18" charset="-127"/>
                  <a:ea typeface="Rix고딕 B" pitchFamily="18" charset="-127"/>
                </a:rPr>
                <a:t> 일관성 있는 화면 </a:t>
              </a:r>
              <a:r>
                <a:rPr lang="en-US" altLang="ko-KR" sz="1200" dirty="0" smtClean="0">
                  <a:latin typeface="Rix고딕 B" pitchFamily="18" charset="-127"/>
                  <a:ea typeface="Rix고딕 B" pitchFamily="18" charset="-127"/>
                </a:rPr>
                <a:t>UI </a:t>
              </a:r>
              <a:r>
                <a:rPr lang="ko-KR" altLang="en-US" sz="1200" dirty="0" smtClean="0">
                  <a:latin typeface="Rix고딕 B" pitchFamily="18" charset="-127"/>
                  <a:ea typeface="Rix고딕 B" pitchFamily="18" charset="-127"/>
                </a:rPr>
                <a:t>디자인을 제공하며</a:t>
              </a:r>
              <a:r>
                <a:rPr lang="en-US" altLang="ko-KR" sz="1200" dirty="0" smtClean="0">
                  <a:latin typeface="Rix고딕 B" pitchFamily="18" charset="-127"/>
                  <a:ea typeface="Rix고딕 B" pitchFamily="18" charset="-127"/>
                </a:rPr>
                <a:t>,</a:t>
              </a:r>
              <a:r>
                <a:rPr lang="ko-KR" altLang="en-US" sz="1200" dirty="0" smtClean="0">
                  <a:latin typeface="Rix고딕 B" pitchFamily="18" charset="-127"/>
                  <a:ea typeface="Rix고딕 B" pitchFamily="18" charset="-127"/>
                </a:rPr>
                <a:t> </a:t>
              </a:r>
              <a:r>
                <a:rPr lang="ko-KR" altLang="en-US" sz="1200" dirty="0" err="1" smtClean="0">
                  <a:latin typeface="Rix고딕 B" pitchFamily="18" charset="-127"/>
                  <a:ea typeface="Rix고딕 B" pitchFamily="18" charset="-127"/>
                </a:rPr>
                <a:t>반응형</a:t>
              </a:r>
              <a:r>
                <a:rPr lang="ko-KR" altLang="en-US" sz="1200" dirty="0" smtClean="0">
                  <a:latin typeface="Rix고딕 B" pitchFamily="18" charset="-127"/>
                  <a:ea typeface="Rix고딕 B" pitchFamily="18" charset="-127"/>
                </a:rPr>
                <a:t> 웹 디자인을 구현하도록 지원</a:t>
              </a:r>
              <a:endParaRPr lang="en-US" altLang="ko-KR" sz="1200" dirty="0" smtClean="0">
                <a:solidFill>
                  <a:srgbClr val="000000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8534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Ⅱ. </a:t>
            </a:r>
            <a:r>
              <a:rPr lang="ko-KR" altLang="en-US" dirty="0" smtClean="0">
                <a:latin typeface="Rix고딕 B" pitchFamily="18" charset="-127"/>
                <a:ea typeface="Rix고딕 B" pitchFamily="18" charset="-127"/>
              </a:rPr>
              <a:t>배경지식</a:t>
            </a:r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(4/4)</a:t>
            </a:r>
            <a:endParaRPr lang="ko-KR" altLang="en-US" dirty="0"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286" y="108580"/>
            <a:ext cx="1402202" cy="512108"/>
          </a:xfrm>
          <a:prstGeom prst="rect">
            <a:avLst/>
          </a:prstGeom>
        </p:spPr>
      </p:pic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A4B5-AC79-438C-9AA8-145289DA9325}" type="datetime1">
              <a:rPr lang="ko-KR" altLang="en-US" smtClean="0"/>
              <a:pPr/>
              <a:t>2016-01-25</a:t>
            </a:fld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18EC76-5DE9-442C-A2DF-35DD06E9DA9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33417" y="1052736"/>
            <a:ext cx="2167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2.1 </a:t>
            </a:r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관련지식</a:t>
            </a:r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(4/4)</a:t>
            </a:r>
            <a:endParaRPr lang="ko-KR" altLang="en-US" sz="2000" b="1" dirty="0" smtClean="0">
              <a:ln>
                <a:solidFill>
                  <a:schemeClr val="bg1">
                    <a:alpha val="55000"/>
                  </a:schemeClr>
                </a:solidFill>
              </a:ln>
              <a:latin typeface="Rix고딕 B" pitchFamily="18" charset="-127"/>
              <a:ea typeface="Rix고딕 B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91069" y="3998955"/>
            <a:ext cx="4483492" cy="714880"/>
            <a:chOff x="491069" y="3998955"/>
            <a:chExt cx="4483492" cy="714880"/>
          </a:xfrm>
        </p:grpSpPr>
        <p:sp>
          <p:nvSpPr>
            <p:cNvPr id="23" name="TextBox 22"/>
            <p:cNvSpPr txBox="1"/>
            <p:nvPr/>
          </p:nvSpPr>
          <p:spPr>
            <a:xfrm>
              <a:off x="491069" y="3998955"/>
              <a:ext cx="15279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55000"/>
                      </a:schemeClr>
                    </a:solidFill>
                  </a:ln>
                  <a:latin typeface="Rix고딕 B" pitchFamily="18" charset="-127"/>
                  <a:ea typeface="Rix고딕 B" pitchFamily="18" charset="-127"/>
                </a:rPr>
                <a:t>2.1.12 </a:t>
              </a:r>
              <a:r>
                <a:rPr lang="en-US" altLang="ko-KR" sz="1600" b="1" dirty="0" err="1" smtClean="0">
                  <a:ln>
                    <a:solidFill>
                      <a:schemeClr val="bg1">
                        <a:alpha val="55000"/>
                      </a:schemeClr>
                    </a:solidFill>
                  </a:ln>
                  <a:latin typeface="Rix고딕 B" pitchFamily="18" charset="-127"/>
                  <a:ea typeface="Rix고딕 B" pitchFamily="18" charset="-127"/>
                </a:rPr>
                <a:t>MySQL</a:t>
              </a:r>
              <a:endParaRPr lang="ko-KR" altLang="en-US" sz="16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9570" y="4406058"/>
              <a:ext cx="4414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latin typeface="Rix고딕 B" pitchFamily="18" charset="-127"/>
                  <a:ea typeface="Rix고딕 B" pitchFamily="18" charset="-127"/>
                </a:rPr>
                <a:t>오픈 소스의 </a:t>
              </a:r>
              <a:r>
                <a:rPr lang="ko-KR" altLang="en-US" sz="1400" dirty="0" err="1" smtClean="0">
                  <a:latin typeface="Rix고딕 B" pitchFamily="18" charset="-127"/>
                  <a:ea typeface="Rix고딕 B" pitchFamily="18" charset="-127"/>
                </a:rPr>
                <a:t>관계형</a:t>
              </a:r>
              <a:r>
                <a:rPr lang="ko-KR" altLang="en-US" sz="1400" dirty="0" smtClean="0">
                  <a:latin typeface="Rix고딕 B" pitchFamily="18" charset="-127"/>
                  <a:ea typeface="Rix고딕 B" pitchFamily="18" charset="-127"/>
                </a:rPr>
                <a:t> 데이터베이스 관리 시스템</a:t>
              </a:r>
              <a:r>
                <a:rPr lang="en-US" altLang="ko-KR" sz="1400" dirty="0" smtClean="0">
                  <a:latin typeface="Rix고딕 B" pitchFamily="18" charset="-127"/>
                  <a:ea typeface="Rix고딕 B" pitchFamily="18" charset="-127"/>
                </a:rPr>
                <a:t>(RDBMS)</a:t>
              </a:r>
              <a:endParaRPr lang="en-US" altLang="ko-KR" sz="1200" dirty="0" smtClean="0">
                <a:solidFill>
                  <a:srgbClr val="000000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00034" y="2796443"/>
            <a:ext cx="6020580" cy="714880"/>
            <a:chOff x="500034" y="3070761"/>
            <a:chExt cx="6020580" cy="714880"/>
          </a:xfrm>
        </p:grpSpPr>
        <p:sp>
          <p:nvSpPr>
            <p:cNvPr id="28" name="TextBox 27"/>
            <p:cNvSpPr txBox="1"/>
            <p:nvPr/>
          </p:nvSpPr>
          <p:spPr>
            <a:xfrm>
              <a:off x="500034" y="3070761"/>
              <a:ext cx="2337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55000"/>
                      </a:schemeClr>
                    </a:solidFill>
                  </a:ln>
                  <a:latin typeface="Rix고딕 B" pitchFamily="18" charset="-127"/>
                  <a:ea typeface="Rix고딕 B" pitchFamily="18" charset="-127"/>
                </a:rPr>
                <a:t>2.1.11 Apache Tomcat</a:t>
              </a:r>
              <a:endParaRPr lang="ko-KR" altLang="en-US" sz="16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8535" y="3477864"/>
              <a:ext cx="59520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latin typeface="Rix고딕 B" pitchFamily="18" charset="-127"/>
                  <a:ea typeface="Rix고딕 B" pitchFamily="18" charset="-127"/>
                </a:rPr>
                <a:t>아파치 소프트웨어 재단에서 자바</a:t>
              </a:r>
              <a:r>
                <a:rPr lang="en-US" altLang="ko-KR" sz="1400" dirty="0" smtClean="0">
                  <a:latin typeface="Rix고딕 B" pitchFamily="18" charset="-127"/>
                  <a:ea typeface="Rix고딕 B" pitchFamily="18" charset="-127"/>
                </a:rPr>
                <a:t>(Java)</a:t>
              </a:r>
              <a:r>
                <a:rPr lang="ko-KR" altLang="en-US" sz="1400" dirty="0" smtClean="0">
                  <a:latin typeface="Rix고딕 B" pitchFamily="18" charset="-127"/>
                  <a:ea typeface="Rix고딕 B" pitchFamily="18" charset="-127"/>
                </a:rPr>
                <a:t>를 움직이게 하기 위해 개발한 </a:t>
              </a:r>
              <a:r>
                <a:rPr lang="en-US" altLang="ko-KR" sz="1400" dirty="0" smtClean="0">
                  <a:latin typeface="Rix고딕 B" pitchFamily="18" charset="-127"/>
                  <a:ea typeface="Rix고딕 B" pitchFamily="18" charset="-127"/>
                </a:rPr>
                <a:t>AP</a:t>
              </a:r>
              <a:r>
                <a:rPr lang="ko-KR" altLang="en-US" sz="1400" dirty="0" smtClean="0">
                  <a:latin typeface="Rix고딕 B" pitchFamily="18" charset="-127"/>
                  <a:ea typeface="Rix고딕 B" pitchFamily="18" charset="-127"/>
                </a:rPr>
                <a:t>서버</a:t>
              </a:r>
              <a:endParaRPr lang="en-US" altLang="ko-KR" sz="1200" dirty="0" smtClean="0">
                <a:solidFill>
                  <a:srgbClr val="000000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91246" y="1434262"/>
            <a:ext cx="8608813" cy="874549"/>
            <a:chOff x="491246" y="1434262"/>
            <a:chExt cx="8608813" cy="874549"/>
          </a:xfrm>
        </p:grpSpPr>
        <p:sp>
          <p:nvSpPr>
            <p:cNvPr id="31" name="TextBox 30"/>
            <p:cNvSpPr txBox="1"/>
            <p:nvPr/>
          </p:nvSpPr>
          <p:spPr>
            <a:xfrm>
              <a:off x="555732" y="1816368"/>
              <a:ext cx="85443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latin typeface="Rix고딕 B" pitchFamily="18" charset="-127"/>
                  <a:ea typeface="Rix고딕 B" pitchFamily="18" charset="-127"/>
                </a:rPr>
                <a:t>SQL</a:t>
              </a:r>
              <a:r>
                <a:rPr lang="ko-KR" altLang="en-US" sz="1400" dirty="0" smtClean="0">
                  <a:latin typeface="Rix고딕 B" pitchFamily="18" charset="-127"/>
                  <a:ea typeface="Rix고딕 B" pitchFamily="18" charset="-127"/>
                </a:rPr>
                <a:t>에 기반한 데이터베이스와 자바</a:t>
              </a:r>
              <a:r>
                <a:rPr lang="en-US" altLang="ko-KR" sz="1400" dirty="0" smtClean="0">
                  <a:latin typeface="Rix고딕 B" pitchFamily="18" charset="-127"/>
                  <a:ea typeface="Rix고딕 B" pitchFamily="18" charset="-127"/>
                </a:rPr>
                <a:t>, </a:t>
              </a:r>
              <a:r>
                <a:rPr lang="ko-KR" altLang="en-US" sz="1400" dirty="0" err="1" smtClean="0">
                  <a:latin typeface="Rix고딕 B" pitchFamily="18" charset="-127"/>
                  <a:ea typeface="Rix고딕 B" pitchFamily="18" charset="-127"/>
                </a:rPr>
                <a:t>닷넷</a:t>
              </a:r>
              <a:r>
                <a:rPr lang="en-US" altLang="ko-KR" sz="1400" dirty="0" smtClean="0">
                  <a:latin typeface="Rix고딕 B" pitchFamily="18" charset="-127"/>
                  <a:ea typeface="Rix고딕 B" pitchFamily="18" charset="-127"/>
                </a:rPr>
                <a:t>(.NET), </a:t>
              </a:r>
              <a:r>
                <a:rPr lang="ko-KR" altLang="en-US" sz="1400" dirty="0" smtClean="0">
                  <a:latin typeface="Rix고딕 B" pitchFamily="18" charset="-127"/>
                  <a:ea typeface="Rix고딕 B" pitchFamily="18" charset="-127"/>
                </a:rPr>
                <a:t>루비</a:t>
              </a:r>
              <a:r>
                <a:rPr lang="en-US" altLang="ko-KR" sz="1400" dirty="0" smtClean="0">
                  <a:latin typeface="Rix고딕 B" pitchFamily="18" charset="-127"/>
                  <a:ea typeface="Rix고딕 B" pitchFamily="18" charset="-127"/>
                </a:rPr>
                <a:t>(Ruby) </a:t>
              </a:r>
              <a:r>
                <a:rPr lang="ko-KR" altLang="en-US" sz="1400" dirty="0" smtClean="0">
                  <a:latin typeface="Rix고딕 B" pitchFamily="18" charset="-127"/>
                  <a:ea typeface="Rix고딕 B" pitchFamily="18" charset="-127"/>
                </a:rPr>
                <a:t>등을 연결시켜 주는 역할을 하는 영속성 프레임워크</a:t>
              </a:r>
              <a:r>
                <a:rPr lang="en-US" altLang="ko-KR" sz="1400" dirty="0" smtClean="0">
                  <a:latin typeface="Rix고딕 B" pitchFamily="18" charset="-127"/>
                  <a:ea typeface="Rix고딕 B" pitchFamily="18" charset="-127"/>
                </a:rPr>
                <a:t/>
              </a:r>
              <a:br>
                <a:rPr lang="en-US" altLang="ko-KR" sz="1400" dirty="0" smtClean="0">
                  <a:latin typeface="Rix고딕 B" pitchFamily="18" charset="-127"/>
                  <a:ea typeface="Rix고딕 B" pitchFamily="18" charset="-127"/>
                </a:rPr>
              </a:br>
              <a:r>
                <a:rPr lang="en-US" altLang="ko-KR" sz="1200" dirty="0" smtClean="0">
                  <a:latin typeface="Rix고딕 B" pitchFamily="18" charset="-127"/>
                  <a:ea typeface="Rix고딕 B" pitchFamily="18" charset="-127"/>
                </a:rPr>
                <a:t>- </a:t>
              </a:r>
              <a:r>
                <a:rPr lang="ko-KR" altLang="en-US" sz="1200" dirty="0" smtClean="0">
                  <a:latin typeface="Rix고딕 B" pitchFamily="18" charset="-127"/>
                  <a:ea typeface="Rix고딕 B" pitchFamily="18" charset="-127"/>
                </a:rPr>
                <a:t> 프로그램의 소스코드에서 </a:t>
              </a:r>
              <a:r>
                <a:rPr lang="en-US" altLang="ko-KR" sz="1200" dirty="0" smtClean="0">
                  <a:latin typeface="Rix고딕 B" pitchFamily="18" charset="-127"/>
                  <a:ea typeface="Rix고딕 B" pitchFamily="18" charset="-127"/>
                </a:rPr>
                <a:t>SQL </a:t>
              </a:r>
              <a:r>
                <a:rPr lang="ko-KR" altLang="en-US" sz="1200" dirty="0" smtClean="0">
                  <a:latin typeface="Rix고딕 B" pitchFamily="18" charset="-127"/>
                  <a:ea typeface="Rix고딕 B" pitchFamily="18" charset="-127"/>
                </a:rPr>
                <a:t>문장을 분리하여 별도의 </a:t>
              </a:r>
              <a:r>
                <a:rPr lang="en-US" altLang="ko-KR" sz="1200" dirty="0" smtClean="0">
                  <a:latin typeface="Rix고딕 B" pitchFamily="18" charset="-127"/>
                  <a:ea typeface="Rix고딕 B" pitchFamily="18" charset="-127"/>
                </a:rPr>
                <a:t>XML </a:t>
              </a:r>
              <a:r>
                <a:rPr lang="ko-KR" altLang="en-US" sz="1200" dirty="0" smtClean="0">
                  <a:latin typeface="Rix고딕 B" pitchFamily="18" charset="-127"/>
                  <a:ea typeface="Rix고딕 B" pitchFamily="18" charset="-127"/>
                </a:rPr>
                <a:t>파일로 저장하고 이 둘을 서로 연결시켜주는 방식으로 작동</a:t>
              </a:r>
              <a:endParaRPr lang="en-US" altLang="ko-KR" sz="1200" dirty="0" smtClean="0">
                <a:solidFill>
                  <a:srgbClr val="000000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1246" y="1434262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55000"/>
                      </a:schemeClr>
                    </a:solidFill>
                  </a:ln>
                  <a:latin typeface="Rix고딕 B" pitchFamily="18" charset="-127"/>
                  <a:ea typeface="Rix고딕 B" pitchFamily="18" charset="-127"/>
                </a:rPr>
                <a:t>2.1.10 </a:t>
              </a:r>
              <a:r>
                <a:rPr lang="en-US" altLang="ko-KR" sz="1600" b="1" dirty="0" err="1" smtClean="0">
                  <a:ln>
                    <a:solidFill>
                      <a:schemeClr val="bg1">
                        <a:alpha val="55000"/>
                      </a:schemeClr>
                    </a:solidFill>
                  </a:ln>
                  <a:latin typeface="Rix고딕 B" pitchFamily="18" charset="-127"/>
                  <a:ea typeface="Rix고딕 B" pitchFamily="18" charset="-127"/>
                </a:rPr>
                <a:t>MyBatis</a:t>
              </a:r>
              <a:endParaRPr lang="ko-KR" altLang="en-US" sz="16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8534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286" y="108580"/>
            <a:ext cx="1402202" cy="51210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" y="6360677"/>
            <a:ext cx="9159874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624" y="2348880"/>
            <a:ext cx="10583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5400" b="1" dirty="0">
                <a:ln w="0"/>
                <a:solidFill>
                  <a:srgbClr val="002060"/>
                </a:solidFill>
                <a:latin typeface="Rix고딕 B" pitchFamily="18" charset="-127"/>
                <a:ea typeface="Rix고딕 B" pitchFamily="18" charset="-127"/>
              </a:rPr>
              <a:t>Ⅲ.</a:t>
            </a:r>
            <a:endParaRPr lang="ko-KR" altLang="en-US" sz="5400" b="1" dirty="0">
              <a:solidFill>
                <a:srgbClr val="002060"/>
              </a:solidFill>
              <a:latin typeface="Rix고딕 B" pitchFamily="18" charset="-127"/>
              <a:ea typeface="Rix고딕 B" pitchFamily="18" charset="-127"/>
            </a:endParaRPr>
          </a:p>
          <a:p>
            <a:endParaRPr lang="ko-KR" altLang="en-US" sz="5400" b="1" dirty="0">
              <a:solidFill>
                <a:srgbClr val="002060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6901" y="2348880"/>
            <a:ext cx="38234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600" dirty="0">
                <a:ln w="0"/>
                <a:solidFill>
                  <a:srgbClr val="002060"/>
                </a:solidFill>
                <a:latin typeface="Rix고딕 B" pitchFamily="18" charset="-127"/>
                <a:ea typeface="Rix고딕 B" pitchFamily="18" charset="-127"/>
              </a:rPr>
              <a:t> </a:t>
            </a:r>
            <a:r>
              <a:rPr lang="ko-KR" altLang="en-US" sz="4800" b="1" spc="600" dirty="0" smtClean="0">
                <a:ln w="0"/>
                <a:solidFill>
                  <a:srgbClr val="002060"/>
                </a:solidFill>
                <a:latin typeface="Rix고딕 B" pitchFamily="18" charset="-127"/>
                <a:ea typeface="Rix고딕 B" pitchFamily="18" charset="-127"/>
              </a:rPr>
              <a:t>시스템 구축</a:t>
            </a:r>
            <a:endParaRPr lang="ko-KR" altLang="en-US" sz="4800" b="1" dirty="0">
              <a:solidFill>
                <a:srgbClr val="002060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86979" y="4262446"/>
            <a:ext cx="2183611" cy="1163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Rix고딕 B" pitchFamily="18" charset="-127"/>
                <a:ea typeface="Rix고딕 B" pitchFamily="18" charset="-127"/>
              </a:rPr>
              <a:t>3.1 </a:t>
            </a:r>
            <a:r>
              <a:rPr lang="ko-KR" altLang="en-US" sz="1600" dirty="0" smtClean="0">
                <a:latin typeface="Rix고딕 B" pitchFamily="18" charset="-127"/>
                <a:ea typeface="Rix고딕 B" pitchFamily="18" charset="-127"/>
              </a:rPr>
              <a:t>개발 및 시스템 환경</a:t>
            </a:r>
            <a:endParaRPr lang="en-US" altLang="ko-KR" sz="1600" dirty="0" smtClean="0">
              <a:latin typeface="Rix고딕 B" pitchFamily="18" charset="-127"/>
              <a:ea typeface="Rix고딕 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Rix고딕 B" pitchFamily="18" charset="-127"/>
                <a:ea typeface="Rix고딕 B" pitchFamily="18" charset="-127"/>
              </a:rPr>
              <a:t>3.2 </a:t>
            </a:r>
            <a:r>
              <a:rPr lang="ko-KR" altLang="en-US" sz="1600" dirty="0" smtClean="0">
                <a:latin typeface="Rix고딕 B" pitchFamily="18" charset="-127"/>
                <a:ea typeface="Rix고딕 B" pitchFamily="18" charset="-127"/>
              </a:rPr>
              <a:t>시스템 구성</a:t>
            </a:r>
            <a:endParaRPr lang="en-US" altLang="ko-KR" sz="1600" dirty="0" smtClean="0">
              <a:latin typeface="Rix고딕 B" pitchFamily="18" charset="-127"/>
              <a:ea typeface="Rix고딕 B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Rix고딕 B" pitchFamily="18" charset="-127"/>
              <a:ea typeface="Rix고딕 B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3645024"/>
            <a:ext cx="915987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23118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Ⅲ. </a:t>
            </a:r>
            <a:r>
              <a:rPr lang="ko-KR" altLang="en-US" dirty="0" smtClean="0">
                <a:latin typeface="Rix고딕 B" pitchFamily="18" charset="-127"/>
                <a:ea typeface="Rix고딕 B" pitchFamily="18" charset="-127"/>
              </a:rPr>
              <a:t>시스템 구축</a:t>
            </a:r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(1/7)</a:t>
            </a:r>
            <a:endParaRPr lang="ko-KR" altLang="en-US" dirty="0"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286" y="108580"/>
            <a:ext cx="1402202" cy="512108"/>
          </a:xfrm>
          <a:prstGeom prst="rect">
            <a:avLst/>
          </a:prstGeom>
        </p:spPr>
      </p:pic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A4B5-AC79-438C-9AA8-145289DA9325}" type="datetime1">
              <a:rPr lang="ko-KR" altLang="en-US" smtClean="0"/>
              <a:pPr/>
              <a:t>2016-01-25</a:t>
            </a:fld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18EC76-5DE9-442C-A2DF-35DD06E9DA9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23528" y="1156682"/>
            <a:ext cx="2688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3.1 </a:t>
            </a:r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개발 및 시스템 환경</a:t>
            </a:r>
            <a:endParaRPr lang="en-US" altLang="ko-KR" sz="2000" b="1" dirty="0">
              <a:ln>
                <a:solidFill>
                  <a:schemeClr val="bg1">
                    <a:alpha val="55000"/>
                  </a:schemeClr>
                </a:solidFill>
              </a:ln>
              <a:latin typeface="Rix고딕 B" pitchFamily="18" charset="-127"/>
              <a:ea typeface="Rix고딕 B" pitchFamily="18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9882060"/>
              </p:ext>
            </p:extLst>
          </p:nvPr>
        </p:nvGraphicFramePr>
        <p:xfrm>
          <a:off x="642910" y="1919836"/>
          <a:ext cx="7358116" cy="2571769"/>
        </p:xfrm>
        <a:graphic>
          <a:graphicData uri="http://schemas.openxmlformats.org/drawingml/2006/table">
            <a:tbl>
              <a:tblPr/>
              <a:tblGrid>
                <a:gridCol w="1110850"/>
                <a:gridCol w="1904314"/>
                <a:gridCol w="3650230"/>
                <a:gridCol w="692722"/>
              </a:tblGrid>
              <a:tr h="422397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구분</a:t>
                      </a:r>
                      <a:endParaRPr lang="ko-KR" alt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설</a:t>
                      </a:r>
                      <a:r>
                        <a:rPr lang="ko-KR" altLang="en-US" sz="1400" kern="0" spc="-70" baseline="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  명</a:t>
                      </a:r>
                      <a:endParaRPr lang="ko-KR" alt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비고</a:t>
                      </a:r>
                      <a:endParaRPr lang="ko-KR" alt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735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H/W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  </a:t>
                      </a:r>
                      <a:r>
                        <a:rPr lang="en-US" altLang="ko-KR" sz="11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CPU</a:t>
                      </a:r>
                      <a:endParaRPr lang="en-US" sz="11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  </a:t>
                      </a:r>
                      <a:r>
                        <a:rPr lang="pt-BR" altLang="ko-KR" sz="105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Intel(R) Core(TM) i7-4712MQ CPU @ 2.30GHz</a:t>
                      </a:r>
                      <a:endParaRPr lang="en-US" sz="105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  </a:t>
                      </a:r>
                      <a:r>
                        <a:rPr lang="en-US" altLang="ko-KR" sz="11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RAM</a:t>
                      </a:r>
                      <a:endParaRPr lang="en-US" sz="11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  </a:t>
                      </a:r>
                      <a:r>
                        <a:rPr lang="en-US" altLang="ko-KR" sz="105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8.00GB</a:t>
                      </a:r>
                      <a:endParaRPr lang="en-US" sz="105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35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S/W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  </a:t>
                      </a:r>
                      <a:r>
                        <a:rPr lang="en-US" altLang="ko-KR" sz="11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OS</a:t>
                      </a:r>
                      <a:endParaRPr lang="en-US" sz="11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  </a:t>
                      </a:r>
                      <a:r>
                        <a:rPr lang="en-US" altLang="ko-KR" sz="105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Windows 8.1 K</a:t>
                      </a:r>
                      <a:endParaRPr lang="en-US" sz="105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73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  </a:t>
                      </a:r>
                      <a:r>
                        <a:rPr lang="en-US" altLang="ko-KR" sz="11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TOOL</a:t>
                      </a:r>
                      <a:endParaRPr lang="en-US" sz="11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  </a:t>
                      </a:r>
                      <a:r>
                        <a:rPr lang="en-US" altLang="ko-KR" sz="105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Language : Java 1.8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  Tool : Eclipse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  Server : Apache Tomcat 7.0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  DB : </a:t>
                      </a:r>
                      <a:r>
                        <a:rPr lang="en-US" sz="1050" kern="0" spc="-70" dirty="0" err="1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MySQL</a:t>
                      </a:r>
                      <a:endParaRPr lang="en-US" sz="105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직선 연결선 18"/>
          <p:cNvCxnSpPr/>
          <p:nvPr/>
        </p:nvCxnSpPr>
        <p:spPr>
          <a:xfrm>
            <a:off x="647731" y="2376480"/>
            <a:ext cx="73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1560" y="1514778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Rix고딕 B" pitchFamily="18" charset="-127"/>
                <a:ea typeface="Rix고딕 B" pitchFamily="18" charset="-127"/>
              </a:rPr>
              <a:t>개발 환경 요약</a:t>
            </a:r>
            <a:endParaRPr lang="en-US" altLang="ko-KR" sz="1200" dirty="0">
              <a:latin typeface="Rix고딕 B" pitchFamily="18" charset="-127"/>
              <a:ea typeface="Rix고딕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534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Ⅲ. </a:t>
            </a:r>
            <a:r>
              <a:rPr lang="ko-KR" altLang="en-US" dirty="0" smtClean="0">
                <a:latin typeface="Rix고딕 B" pitchFamily="18" charset="-127"/>
                <a:ea typeface="Rix고딕 B" pitchFamily="18" charset="-127"/>
              </a:rPr>
              <a:t>시스템 구축</a:t>
            </a:r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(2/7)</a:t>
            </a:r>
            <a:endParaRPr lang="ko-KR" altLang="en-US" dirty="0"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286" y="108580"/>
            <a:ext cx="1402202" cy="512108"/>
          </a:xfrm>
          <a:prstGeom prst="rect">
            <a:avLst/>
          </a:prstGeom>
        </p:spPr>
      </p:pic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A4B5-AC79-438C-9AA8-145289DA9325}" type="datetime1">
              <a:rPr lang="ko-KR" altLang="en-US" smtClean="0"/>
              <a:pPr/>
              <a:t>2016-01-25</a:t>
            </a:fld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18EC76-5DE9-442C-A2DF-35DD06E9DA9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57158" y="2060848"/>
            <a:ext cx="8358246" cy="4176464"/>
          </a:xfrm>
          <a:prstGeom prst="roundRect">
            <a:avLst>
              <a:gd name="adj" fmla="val 55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1156682"/>
            <a:ext cx="2467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3.2 </a:t>
            </a:r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시스템 구성</a:t>
            </a:r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(1/6)</a:t>
            </a:r>
            <a:endParaRPr lang="en-US" altLang="ko-KR" sz="2000" b="1" dirty="0">
              <a:ln>
                <a:solidFill>
                  <a:schemeClr val="bg1">
                    <a:alpha val="55000"/>
                  </a:schemeClr>
                </a:solidFill>
              </a:ln>
              <a:latin typeface="Rix고딕 B" pitchFamily="18" charset="-127"/>
              <a:ea typeface="Rix고딕 B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915249" y="2219284"/>
            <a:ext cx="5242065" cy="3859592"/>
            <a:chOff x="1202143" y="1591802"/>
            <a:chExt cx="5746121" cy="4230715"/>
          </a:xfrm>
        </p:grpSpPr>
        <p:grpSp>
          <p:nvGrpSpPr>
            <p:cNvPr id="15" name="그룹 16"/>
            <p:cNvGrpSpPr/>
            <p:nvPr/>
          </p:nvGrpSpPr>
          <p:grpSpPr>
            <a:xfrm>
              <a:off x="1202143" y="1591802"/>
              <a:ext cx="936104" cy="1315889"/>
              <a:chOff x="1389128" y="1556792"/>
              <a:chExt cx="936104" cy="1315889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521992" y="2564904"/>
                <a:ext cx="67037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smtClean="0">
                    <a:latin typeface="Rix고딕 B" pitchFamily="18" charset="-127"/>
                    <a:ea typeface="Rix고딕 B" pitchFamily="18" charset="-127"/>
                  </a:rPr>
                  <a:t>사용자</a:t>
                </a:r>
                <a:endParaRPr lang="ko-KR" altLang="en-US" sz="1400" dirty="0">
                  <a:latin typeface="Rix고딕 B" pitchFamily="18" charset="-127"/>
                  <a:ea typeface="Rix고딕 B" pitchFamily="18" charset="-127"/>
                </a:endParaRPr>
              </a:p>
            </p:txBody>
          </p:sp>
          <p:pic>
            <p:nvPicPr>
              <p:cNvPr id="43" name="Picture 3" descr="C:\Users\성열\AppData\Local\Microsoft\Windows\INetCache\IE\L8CT7ZDD\network-98526_640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9128" y="1556792"/>
                <a:ext cx="936104" cy="936104"/>
              </a:xfrm>
              <a:prstGeom prst="rect">
                <a:avLst/>
              </a:prstGeom>
              <a:noFill/>
            </p:spPr>
          </p:pic>
        </p:grpSp>
        <p:grpSp>
          <p:nvGrpSpPr>
            <p:cNvPr id="17" name="그룹 15"/>
            <p:cNvGrpSpPr/>
            <p:nvPr/>
          </p:nvGrpSpPr>
          <p:grpSpPr>
            <a:xfrm>
              <a:off x="5364088" y="1591802"/>
              <a:ext cx="1008112" cy="1333142"/>
              <a:chOff x="5508104" y="1628800"/>
              <a:chExt cx="1008112" cy="1333142"/>
            </a:xfrm>
          </p:grpSpPr>
          <p:pic>
            <p:nvPicPr>
              <p:cNvPr id="40" name="Picture 5" descr="C:\Users\성열\AppData\Local\Microsoft\Windows\INetCache\IE\NCKEQCYD\Gorilla-server.svg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08104" y="1628800"/>
                <a:ext cx="1008112" cy="1008112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5757924" y="2654165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latin typeface="Rix고딕 B" pitchFamily="18" charset="-127"/>
                    <a:ea typeface="Rix고딕 B" pitchFamily="18" charset="-127"/>
                  </a:rPr>
                  <a:t>서버</a:t>
                </a:r>
                <a:endParaRPr lang="ko-KR" altLang="en-US" sz="1400" dirty="0">
                  <a:latin typeface="Rix고딕 B" pitchFamily="18" charset="-127"/>
                  <a:ea typeface="Rix고딕 B" pitchFamily="18" charset="-127"/>
                </a:endParaRPr>
              </a:p>
            </p:txBody>
          </p:sp>
        </p:grpSp>
        <p:cxnSp>
          <p:nvCxnSpPr>
            <p:cNvPr id="21" name="직선 연결선 20"/>
            <p:cNvCxnSpPr>
              <a:stCxn id="42" idx="2"/>
            </p:cNvCxnSpPr>
            <p:nvPr/>
          </p:nvCxnSpPr>
          <p:spPr>
            <a:xfrm>
              <a:off x="1670195" y="2907691"/>
              <a:ext cx="21485" cy="2897573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41" idx="2"/>
            </p:cNvCxnSpPr>
            <p:nvPr/>
          </p:nvCxnSpPr>
          <p:spPr>
            <a:xfrm>
              <a:off x="5868145" y="2924944"/>
              <a:ext cx="3481" cy="2897573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30"/>
            <p:cNvGrpSpPr/>
            <p:nvPr/>
          </p:nvGrpSpPr>
          <p:grpSpPr>
            <a:xfrm>
              <a:off x="1726186" y="2907222"/>
              <a:ext cx="4104456" cy="908455"/>
              <a:chOff x="1726186" y="2907222"/>
              <a:chExt cx="4104456" cy="908455"/>
            </a:xfrm>
          </p:grpSpPr>
          <p:grpSp>
            <p:nvGrpSpPr>
              <p:cNvPr id="34" name="그룹 28"/>
              <p:cNvGrpSpPr/>
              <p:nvPr/>
            </p:nvGrpSpPr>
            <p:grpSpPr>
              <a:xfrm>
                <a:off x="1726186" y="2907222"/>
                <a:ext cx="4104456" cy="377747"/>
                <a:chOff x="1726186" y="2907222"/>
                <a:chExt cx="4104456" cy="377747"/>
              </a:xfrm>
            </p:grpSpPr>
            <p:sp>
              <p:nvSpPr>
                <p:cNvPr id="38" name="오른쪽 화살표 37"/>
                <p:cNvSpPr/>
                <p:nvPr/>
              </p:nvSpPr>
              <p:spPr>
                <a:xfrm>
                  <a:off x="1726186" y="3140969"/>
                  <a:ext cx="4104456" cy="144000"/>
                </a:xfrm>
                <a:prstGeom prst="rightArrow">
                  <a:avLst/>
                </a:prstGeom>
                <a:solidFill>
                  <a:srgbClr val="CFB2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587669" y="2907222"/>
                  <a:ext cx="2381489" cy="3036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 smtClean="0">
                      <a:latin typeface="Rix고딕 B" pitchFamily="18" charset="-127"/>
                      <a:ea typeface="Rix고딕 B" pitchFamily="18" charset="-127"/>
                    </a:rPr>
                    <a:t>Request(</a:t>
                  </a:r>
                  <a:r>
                    <a:rPr lang="ko-KR" altLang="en-US" sz="1200" dirty="0" smtClean="0">
                      <a:latin typeface="Rix고딕 B" pitchFamily="18" charset="-127"/>
                      <a:ea typeface="Rix고딕 B" pitchFamily="18" charset="-127"/>
                    </a:rPr>
                    <a:t>실시간 채팅상황 요청</a:t>
                  </a:r>
                  <a:r>
                    <a:rPr lang="en-US" altLang="ko-KR" sz="1200" dirty="0" smtClean="0">
                      <a:latin typeface="Rix고딕 B" pitchFamily="18" charset="-127"/>
                      <a:ea typeface="Rix고딕 B" pitchFamily="18" charset="-127"/>
                    </a:rPr>
                    <a:t>)</a:t>
                  </a:r>
                  <a:endParaRPr lang="ko-KR" altLang="en-US" sz="1200" dirty="0">
                    <a:latin typeface="Rix고딕 B" pitchFamily="18" charset="-127"/>
                    <a:ea typeface="Rix고딕 B" pitchFamily="18" charset="-127"/>
                  </a:endParaRPr>
                </a:p>
              </p:txBody>
            </p:sp>
          </p:grpSp>
          <p:grpSp>
            <p:nvGrpSpPr>
              <p:cNvPr id="35" name="그룹 29"/>
              <p:cNvGrpSpPr/>
              <p:nvPr/>
            </p:nvGrpSpPr>
            <p:grpSpPr>
              <a:xfrm>
                <a:off x="1726186" y="3429000"/>
                <a:ext cx="4104456" cy="386677"/>
                <a:chOff x="1726186" y="3429000"/>
                <a:chExt cx="4104456" cy="386677"/>
              </a:xfrm>
            </p:grpSpPr>
            <p:sp>
              <p:nvSpPr>
                <p:cNvPr id="36" name="왼쪽 화살표 35"/>
                <p:cNvSpPr/>
                <p:nvPr/>
              </p:nvSpPr>
              <p:spPr>
                <a:xfrm>
                  <a:off x="1726186" y="3429000"/>
                  <a:ext cx="4104456" cy="144000"/>
                </a:xfrm>
                <a:prstGeom prst="leftArrow">
                  <a:avLst/>
                </a:prstGeom>
                <a:solidFill>
                  <a:srgbClr val="CFB2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947039" y="3512042"/>
                  <a:ext cx="1662748" cy="3036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 smtClean="0">
                      <a:latin typeface="Rix고딕 B" pitchFamily="18" charset="-127"/>
                      <a:ea typeface="Rix고딕 B" pitchFamily="18" charset="-127"/>
                    </a:rPr>
                    <a:t>Response(</a:t>
                  </a:r>
                  <a:r>
                    <a:rPr lang="ko-KR" altLang="en-US" sz="1200" dirty="0" smtClean="0">
                      <a:latin typeface="Rix고딕 B" pitchFamily="18" charset="-127"/>
                      <a:ea typeface="Rix고딕 B" pitchFamily="18" charset="-127"/>
                    </a:rPr>
                    <a:t>채팅내용</a:t>
                  </a:r>
                  <a:r>
                    <a:rPr lang="en-US" altLang="ko-KR" sz="1200" dirty="0" smtClean="0">
                      <a:latin typeface="Rix고딕 B" pitchFamily="18" charset="-127"/>
                      <a:ea typeface="Rix고딕 B" pitchFamily="18" charset="-127"/>
                    </a:rPr>
                    <a:t>)</a:t>
                  </a:r>
                  <a:endParaRPr lang="ko-KR" altLang="en-US" sz="1200" dirty="0">
                    <a:latin typeface="Rix고딕 B" pitchFamily="18" charset="-127"/>
                    <a:ea typeface="Rix고딕 B" pitchFamily="18" charset="-127"/>
                  </a:endParaRPr>
                </a:p>
              </p:txBody>
            </p:sp>
          </p:grpSp>
        </p:grpSp>
        <p:grpSp>
          <p:nvGrpSpPr>
            <p:cNvPr id="24" name="그룹 31"/>
            <p:cNvGrpSpPr/>
            <p:nvPr/>
          </p:nvGrpSpPr>
          <p:grpSpPr>
            <a:xfrm>
              <a:off x="1726186" y="4581128"/>
              <a:ext cx="4104456" cy="908455"/>
              <a:chOff x="1726186" y="2907222"/>
              <a:chExt cx="4104456" cy="908455"/>
            </a:xfrm>
          </p:grpSpPr>
          <p:grpSp>
            <p:nvGrpSpPr>
              <p:cNvPr id="28" name="그룹 28"/>
              <p:cNvGrpSpPr/>
              <p:nvPr/>
            </p:nvGrpSpPr>
            <p:grpSpPr>
              <a:xfrm>
                <a:off x="1726186" y="2907222"/>
                <a:ext cx="4104456" cy="377747"/>
                <a:chOff x="1726186" y="2907222"/>
                <a:chExt cx="4104456" cy="377747"/>
              </a:xfrm>
            </p:grpSpPr>
            <p:sp>
              <p:nvSpPr>
                <p:cNvPr id="32" name="오른쪽 화살표 31"/>
                <p:cNvSpPr/>
                <p:nvPr/>
              </p:nvSpPr>
              <p:spPr>
                <a:xfrm>
                  <a:off x="1726186" y="3140969"/>
                  <a:ext cx="4104456" cy="144000"/>
                </a:xfrm>
                <a:prstGeom prst="rightArrow">
                  <a:avLst/>
                </a:prstGeom>
                <a:solidFill>
                  <a:srgbClr val="CFB2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587669" y="2907222"/>
                  <a:ext cx="2381489" cy="3036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 smtClean="0">
                      <a:latin typeface="Rix고딕 B" pitchFamily="18" charset="-127"/>
                      <a:ea typeface="Rix고딕 B" pitchFamily="18" charset="-127"/>
                    </a:rPr>
                    <a:t>Request(</a:t>
                  </a:r>
                  <a:r>
                    <a:rPr lang="ko-KR" altLang="en-US" sz="1200" dirty="0" smtClean="0">
                      <a:latin typeface="Rix고딕 B" pitchFamily="18" charset="-127"/>
                      <a:ea typeface="Rix고딕 B" pitchFamily="18" charset="-127"/>
                    </a:rPr>
                    <a:t>실시간 채팅상황 요청</a:t>
                  </a:r>
                  <a:r>
                    <a:rPr lang="en-US" altLang="ko-KR" sz="1200" dirty="0" smtClean="0">
                      <a:latin typeface="Rix고딕 B" pitchFamily="18" charset="-127"/>
                      <a:ea typeface="Rix고딕 B" pitchFamily="18" charset="-127"/>
                    </a:rPr>
                    <a:t>)</a:t>
                  </a:r>
                  <a:endParaRPr lang="ko-KR" altLang="en-US" sz="1200" dirty="0" smtClean="0">
                    <a:latin typeface="Rix고딕 B" pitchFamily="18" charset="-127"/>
                    <a:ea typeface="Rix고딕 B" pitchFamily="18" charset="-127"/>
                  </a:endParaRPr>
                </a:p>
              </p:txBody>
            </p:sp>
          </p:grpSp>
          <p:grpSp>
            <p:nvGrpSpPr>
              <p:cNvPr id="29" name="그룹 29"/>
              <p:cNvGrpSpPr/>
              <p:nvPr/>
            </p:nvGrpSpPr>
            <p:grpSpPr>
              <a:xfrm>
                <a:off x="1726186" y="3429000"/>
                <a:ext cx="4104456" cy="386677"/>
                <a:chOff x="1726186" y="3429000"/>
                <a:chExt cx="4104456" cy="386677"/>
              </a:xfrm>
            </p:grpSpPr>
            <p:sp>
              <p:nvSpPr>
                <p:cNvPr id="30" name="왼쪽 화살표 29"/>
                <p:cNvSpPr/>
                <p:nvPr/>
              </p:nvSpPr>
              <p:spPr>
                <a:xfrm>
                  <a:off x="1726186" y="3429000"/>
                  <a:ext cx="4104456" cy="144000"/>
                </a:xfrm>
                <a:prstGeom prst="leftArrow">
                  <a:avLst/>
                </a:prstGeom>
                <a:solidFill>
                  <a:srgbClr val="CFB2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2947039" y="3512042"/>
                  <a:ext cx="1662748" cy="3036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 smtClean="0">
                      <a:latin typeface="Rix고딕 B" pitchFamily="18" charset="-127"/>
                      <a:ea typeface="Rix고딕 B" pitchFamily="18" charset="-127"/>
                    </a:rPr>
                    <a:t>Response(</a:t>
                  </a:r>
                  <a:r>
                    <a:rPr lang="ko-KR" altLang="en-US" sz="1200" dirty="0" smtClean="0">
                      <a:latin typeface="Rix고딕 B" pitchFamily="18" charset="-127"/>
                      <a:ea typeface="Rix고딕 B" pitchFamily="18" charset="-127"/>
                    </a:rPr>
                    <a:t>채팅내용</a:t>
                  </a:r>
                  <a:r>
                    <a:rPr lang="en-US" altLang="ko-KR" sz="1200" dirty="0" smtClean="0">
                      <a:latin typeface="Rix고딕 B" pitchFamily="18" charset="-127"/>
                      <a:ea typeface="Rix고딕 B" pitchFamily="18" charset="-127"/>
                    </a:rPr>
                    <a:t>)</a:t>
                  </a:r>
                  <a:endParaRPr lang="ko-KR" altLang="en-US" sz="1200" dirty="0">
                    <a:latin typeface="Rix고딕 B" pitchFamily="18" charset="-127"/>
                    <a:ea typeface="Rix고딕 B" pitchFamily="18" charset="-127"/>
                  </a:endParaRPr>
                </a:p>
              </p:txBody>
            </p:sp>
          </p:grpSp>
        </p:grpSp>
        <p:grpSp>
          <p:nvGrpSpPr>
            <p:cNvPr id="25" name="그룹 40"/>
            <p:cNvGrpSpPr/>
            <p:nvPr/>
          </p:nvGrpSpPr>
          <p:grpSpPr>
            <a:xfrm>
              <a:off x="5940152" y="3933072"/>
              <a:ext cx="1008112" cy="360024"/>
              <a:chOff x="5940152" y="3717032"/>
              <a:chExt cx="1008112" cy="360024"/>
            </a:xfrm>
          </p:grpSpPr>
          <p:sp>
            <p:nvSpPr>
              <p:cNvPr id="26" name="왼쪽 화살표 25"/>
              <p:cNvSpPr/>
              <p:nvPr/>
            </p:nvSpPr>
            <p:spPr>
              <a:xfrm>
                <a:off x="5940152" y="3933056"/>
                <a:ext cx="1008112" cy="144000"/>
              </a:xfrm>
              <a:prstGeom prst="leftArrow">
                <a:avLst/>
              </a:prstGeom>
              <a:solidFill>
                <a:srgbClr val="CFB2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158681" y="3717032"/>
                <a:ext cx="57105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Rix고딕 B" pitchFamily="18" charset="-127"/>
                    <a:ea typeface="Rix고딕 B" pitchFamily="18" charset="-127"/>
                  </a:rPr>
                  <a:t>Event</a:t>
                </a:r>
                <a:endParaRPr lang="ko-KR" altLang="en-US" sz="1200" dirty="0">
                  <a:latin typeface="Rix고딕 B" pitchFamily="18" charset="-127"/>
                  <a:ea typeface="Rix고딕 B" pitchFamily="18" charset="-127"/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611560" y="1610013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Rix고딕 B" pitchFamily="18" charset="-127"/>
                <a:ea typeface="Rix고딕 B" pitchFamily="18" charset="-127"/>
              </a:rPr>
              <a:t>시스템 구성도</a:t>
            </a:r>
            <a:endParaRPr lang="en-US" altLang="ko-KR" sz="1200" dirty="0">
              <a:latin typeface="Rix고딕 B" pitchFamily="18" charset="-127"/>
              <a:ea typeface="Rix고딕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534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Ⅲ. </a:t>
            </a:r>
            <a:r>
              <a:rPr lang="ko-KR" altLang="en-US" dirty="0" smtClean="0">
                <a:latin typeface="Rix고딕 B" pitchFamily="18" charset="-127"/>
                <a:ea typeface="Rix고딕 B" pitchFamily="18" charset="-127"/>
              </a:rPr>
              <a:t>시스템 구축</a:t>
            </a:r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(3/7)</a:t>
            </a:r>
            <a:endParaRPr lang="ko-KR" altLang="en-US" dirty="0"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286" y="108580"/>
            <a:ext cx="1402202" cy="512108"/>
          </a:xfrm>
          <a:prstGeom prst="rect">
            <a:avLst/>
          </a:prstGeom>
        </p:spPr>
      </p:pic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A4B5-AC79-438C-9AA8-145289DA9325}" type="datetime1">
              <a:rPr lang="ko-KR" altLang="en-US" smtClean="0"/>
              <a:pPr/>
              <a:t>2016-01-25</a:t>
            </a:fld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18EC76-5DE9-442C-A2DF-35DD06E9DA95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57158" y="2071678"/>
            <a:ext cx="8463314" cy="4237642"/>
          </a:xfrm>
          <a:prstGeom prst="roundRect">
            <a:avLst>
              <a:gd name="adj" fmla="val 33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1156682"/>
            <a:ext cx="2467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3.2 </a:t>
            </a:r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시스템 구성</a:t>
            </a:r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(2/6)</a:t>
            </a:r>
            <a:endParaRPr lang="en-US" altLang="ko-KR" sz="2000" b="1" dirty="0">
              <a:ln>
                <a:solidFill>
                  <a:schemeClr val="bg1">
                    <a:alpha val="55000"/>
                  </a:schemeClr>
                </a:solidFill>
              </a:ln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1610013"/>
            <a:ext cx="3744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Rix고딕 B" pitchFamily="18" charset="-127"/>
                <a:ea typeface="Rix고딕 B" pitchFamily="18" charset="-127"/>
              </a:rPr>
              <a:t>자료 흐름도</a:t>
            </a:r>
            <a:r>
              <a:rPr lang="en-US" altLang="ko-KR" sz="1600" dirty="0" smtClean="0">
                <a:latin typeface="Rix고딕 B" pitchFamily="18" charset="-127"/>
                <a:ea typeface="Rix고딕 B" pitchFamily="18" charset="-127"/>
              </a:rPr>
              <a:t>(</a:t>
            </a:r>
            <a:r>
              <a:rPr lang="en-US" altLang="ko-KR" sz="1600" dirty="0" err="1" smtClean="0">
                <a:latin typeface="Rix고딕 B" pitchFamily="18" charset="-127"/>
                <a:ea typeface="Rix고딕 B" pitchFamily="18" charset="-127"/>
              </a:rPr>
              <a:t>DFD:Data</a:t>
            </a:r>
            <a:r>
              <a:rPr lang="en-US" altLang="ko-KR" sz="1600" dirty="0" smtClean="0">
                <a:latin typeface="Rix고딕 B" pitchFamily="18" charset="-127"/>
                <a:ea typeface="Rix고딕 B" pitchFamily="18" charset="-127"/>
              </a:rPr>
              <a:t> Flow Diagram)</a:t>
            </a:r>
            <a:endParaRPr lang="en-US" altLang="ko-KR" sz="1200" dirty="0">
              <a:latin typeface="Rix고딕 B" pitchFamily="18" charset="-127"/>
              <a:ea typeface="Rix고딕 B" pitchFamily="18" charset="-127"/>
            </a:endParaRPr>
          </a:p>
        </p:txBody>
      </p:sp>
      <p:grpSp>
        <p:nvGrpSpPr>
          <p:cNvPr id="17" name="그룹 68"/>
          <p:cNvGrpSpPr/>
          <p:nvPr/>
        </p:nvGrpSpPr>
        <p:grpSpPr>
          <a:xfrm>
            <a:off x="3537286" y="2255684"/>
            <a:ext cx="1129416" cy="701278"/>
            <a:chOff x="3607261" y="2631524"/>
            <a:chExt cx="1129416" cy="701278"/>
          </a:xfrm>
        </p:grpSpPr>
        <p:sp>
          <p:nvSpPr>
            <p:cNvPr id="66" name="타원 7"/>
            <p:cNvSpPr/>
            <p:nvPr/>
          </p:nvSpPr>
          <p:spPr>
            <a:xfrm>
              <a:off x="3607261" y="2631524"/>
              <a:ext cx="1129416" cy="70127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67" name="TextBox 43"/>
            <p:cNvSpPr txBox="1"/>
            <p:nvPr/>
          </p:nvSpPr>
          <p:spPr>
            <a:xfrm>
              <a:off x="3695205" y="2843664"/>
              <a:ext cx="9535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Rix고딕 B" pitchFamily="18" charset="-127"/>
                  <a:ea typeface="Rix고딕 B" pitchFamily="18" charset="-127"/>
                </a:rPr>
                <a:t>채팅기능</a:t>
              </a:r>
              <a:endParaRPr lang="ko-KR" altLang="en-US" sz="1200" b="1" dirty="0">
                <a:latin typeface="Rix고딕 B" pitchFamily="18" charset="-127"/>
                <a:ea typeface="Rix고딕 B" pitchFamily="18" charset="-127"/>
              </a:endParaRPr>
            </a:p>
          </p:txBody>
        </p:sp>
      </p:grpSp>
      <p:grpSp>
        <p:nvGrpSpPr>
          <p:cNvPr id="21" name="그룹 74"/>
          <p:cNvGrpSpPr/>
          <p:nvPr/>
        </p:nvGrpSpPr>
        <p:grpSpPr>
          <a:xfrm>
            <a:off x="643158" y="3697620"/>
            <a:ext cx="917650" cy="561023"/>
            <a:chOff x="713133" y="3262675"/>
            <a:chExt cx="917650" cy="561023"/>
          </a:xfrm>
        </p:grpSpPr>
        <p:sp>
          <p:nvSpPr>
            <p:cNvPr id="64" name="직사각형 63"/>
            <p:cNvSpPr/>
            <p:nvPr/>
          </p:nvSpPr>
          <p:spPr>
            <a:xfrm>
              <a:off x="713133" y="3262675"/>
              <a:ext cx="917650" cy="5610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65" name="TextBox 10"/>
            <p:cNvSpPr txBox="1"/>
            <p:nvPr/>
          </p:nvSpPr>
          <p:spPr>
            <a:xfrm>
              <a:off x="854310" y="3402930"/>
              <a:ext cx="59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latin typeface="Rix고딕 B" pitchFamily="18" charset="-127"/>
                  <a:ea typeface="Rix고딕 B" pitchFamily="18" charset="-127"/>
                </a:rPr>
                <a:t>사용자</a:t>
              </a:r>
              <a:endParaRPr lang="ko-KR" altLang="en-US" sz="1200" b="1" dirty="0">
                <a:latin typeface="Rix고딕 B" pitchFamily="18" charset="-127"/>
                <a:ea typeface="Rix고딕 B" pitchFamily="18" charset="-127"/>
              </a:endParaRPr>
            </a:p>
          </p:txBody>
        </p:sp>
      </p:grpSp>
      <p:grpSp>
        <p:nvGrpSpPr>
          <p:cNvPr id="22" name="그룹 69"/>
          <p:cNvGrpSpPr/>
          <p:nvPr/>
        </p:nvGrpSpPr>
        <p:grpSpPr>
          <a:xfrm>
            <a:off x="3537286" y="3057769"/>
            <a:ext cx="1129416" cy="701278"/>
            <a:chOff x="3607261" y="3519810"/>
            <a:chExt cx="1129416" cy="701278"/>
          </a:xfrm>
        </p:grpSpPr>
        <p:sp>
          <p:nvSpPr>
            <p:cNvPr id="62" name="타원 61"/>
            <p:cNvSpPr/>
            <p:nvPr/>
          </p:nvSpPr>
          <p:spPr>
            <a:xfrm>
              <a:off x="3607261" y="3519810"/>
              <a:ext cx="1129416" cy="70127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695205" y="3731950"/>
              <a:ext cx="9535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Rix고딕 B" pitchFamily="18" charset="-127"/>
                  <a:ea typeface="Rix고딕 B" pitchFamily="18" charset="-127"/>
                </a:rPr>
                <a:t>회원가입</a:t>
              </a:r>
              <a:endParaRPr lang="ko-KR" altLang="en-US" sz="1200" b="1" dirty="0">
                <a:latin typeface="Rix고딕 B" pitchFamily="18" charset="-127"/>
                <a:ea typeface="Rix고딕 B" pitchFamily="18" charset="-127"/>
              </a:endParaRPr>
            </a:p>
          </p:txBody>
        </p:sp>
      </p:grpSp>
      <p:grpSp>
        <p:nvGrpSpPr>
          <p:cNvPr id="23" name="그룹 28"/>
          <p:cNvGrpSpPr/>
          <p:nvPr/>
        </p:nvGrpSpPr>
        <p:grpSpPr>
          <a:xfrm>
            <a:off x="7596336" y="2204864"/>
            <a:ext cx="953528" cy="558000"/>
            <a:chOff x="7287412" y="2780928"/>
            <a:chExt cx="953528" cy="558000"/>
          </a:xfrm>
        </p:grpSpPr>
        <p:grpSp>
          <p:nvGrpSpPr>
            <p:cNvPr id="58" name="그룹 33"/>
            <p:cNvGrpSpPr/>
            <p:nvPr/>
          </p:nvGrpSpPr>
          <p:grpSpPr>
            <a:xfrm>
              <a:off x="7290776" y="2780928"/>
              <a:ext cx="946800" cy="558000"/>
              <a:chOff x="7291474" y="2780928"/>
              <a:chExt cx="946800" cy="5580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7305351" y="2780928"/>
                <a:ext cx="917650" cy="55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Rix고딕 B" pitchFamily="18" charset="-127"/>
                  <a:ea typeface="Rix고딕 B" pitchFamily="18" charset="-127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7291474" y="2794953"/>
                <a:ext cx="946800" cy="532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Rix고딕 B" pitchFamily="18" charset="-127"/>
                  <a:ea typeface="Rix고딕 B" pitchFamily="18" charset="-127"/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7287412" y="2922854"/>
              <a:ext cx="9535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Rix고딕 B" pitchFamily="18" charset="-127"/>
                  <a:ea typeface="Rix고딕 B" pitchFamily="18" charset="-127"/>
                </a:rPr>
                <a:t>대화내용</a:t>
              </a:r>
              <a:endParaRPr lang="ko-KR" altLang="en-US" sz="1200" b="1" dirty="0">
                <a:latin typeface="Rix고딕 B" pitchFamily="18" charset="-127"/>
                <a:ea typeface="Rix고딕 B" pitchFamily="18" charset="-127"/>
              </a:endParaRPr>
            </a:p>
          </p:txBody>
        </p:sp>
      </p:grpSp>
      <p:grpSp>
        <p:nvGrpSpPr>
          <p:cNvPr id="24" name="그룹 70"/>
          <p:cNvGrpSpPr/>
          <p:nvPr/>
        </p:nvGrpSpPr>
        <p:grpSpPr>
          <a:xfrm>
            <a:off x="3537286" y="3859855"/>
            <a:ext cx="1129416" cy="701278"/>
            <a:chOff x="3635896" y="4063856"/>
            <a:chExt cx="1129416" cy="701278"/>
          </a:xfrm>
        </p:grpSpPr>
        <p:sp>
          <p:nvSpPr>
            <p:cNvPr id="56" name="타원 55"/>
            <p:cNvSpPr/>
            <p:nvPr/>
          </p:nvSpPr>
          <p:spPr>
            <a:xfrm>
              <a:off x="3635896" y="4063856"/>
              <a:ext cx="1129416" cy="70127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57" name="TextBox 35"/>
            <p:cNvSpPr txBox="1"/>
            <p:nvPr/>
          </p:nvSpPr>
          <p:spPr>
            <a:xfrm>
              <a:off x="3723840" y="4275996"/>
              <a:ext cx="9535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Rix고딕 B" pitchFamily="18" charset="-127"/>
                  <a:ea typeface="Rix고딕 B" pitchFamily="18" charset="-127"/>
                </a:rPr>
                <a:t>로그인</a:t>
              </a:r>
              <a:endParaRPr lang="ko-KR" altLang="en-US" sz="1200" b="1" dirty="0">
                <a:latin typeface="Rix고딕 B" pitchFamily="18" charset="-127"/>
                <a:ea typeface="Rix고딕 B" pitchFamily="18" charset="-127"/>
              </a:endParaRPr>
            </a:p>
          </p:txBody>
        </p:sp>
      </p:grpSp>
      <p:grpSp>
        <p:nvGrpSpPr>
          <p:cNvPr id="25" name="그룹 71"/>
          <p:cNvGrpSpPr/>
          <p:nvPr/>
        </p:nvGrpSpPr>
        <p:grpSpPr>
          <a:xfrm>
            <a:off x="3537286" y="4661941"/>
            <a:ext cx="1129416" cy="701278"/>
            <a:chOff x="3635896" y="4711928"/>
            <a:chExt cx="1129416" cy="701278"/>
          </a:xfrm>
        </p:grpSpPr>
        <p:sp>
          <p:nvSpPr>
            <p:cNvPr id="54" name="타원 53"/>
            <p:cNvSpPr/>
            <p:nvPr/>
          </p:nvSpPr>
          <p:spPr>
            <a:xfrm>
              <a:off x="3635896" y="4711928"/>
              <a:ext cx="1129416" cy="70127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23840" y="4924068"/>
              <a:ext cx="9535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Rix고딕 B" pitchFamily="18" charset="-127"/>
                  <a:ea typeface="Rix고딕 B" pitchFamily="18" charset="-127"/>
                </a:rPr>
                <a:t>로그아웃</a:t>
              </a:r>
              <a:endParaRPr lang="ko-KR" altLang="en-US" sz="1200" b="1" dirty="0">
                <a:latin typeface="Rix고딕 B" pitchFamily="18" charset="-127"/>
                <a:ea typeface="Rix고딕 B" pitchFamily="18" charset="-127"/>
              </a:endParaRPr>
            </a:p>
          </p:txBody>
        </p:sp>
      </p:grpSp>
      <p:cxnSp>
        <p:nvCxnSpPr>
          <p:cNvPr id="27" name="꺾인 연결선 40"/>
          <p:cNvCxnSpPr/>
          <p:nvPr/>
        </p:nvCxnSpPr>
        <p:spPr>
          <a:xfrm rot="10800000" flipV="1">
            <a:off x="981287" y="2606322"/>
            <a:ext cx="2556000" cy="1091297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86854" y="2332865"/>
            <a:ext cx="981359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Rix고딕 B" pitchFamily="18" charset="-127"/>
                <a:ea typeface="Rix고딕 B" pitchFamily="18" charset="-127"/>
              </a:rPr>
              <a:t>채팅기능 요청</a:t>
            </a:r>
            <a:endParaRPr lang="ko-KR" altLang="en-US" sz="1100" dirty="0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86854" y="2608182"/>
            <a:ext cx="981359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Rix고딕 B" pitchFamily="18" charset="-127"/>
                <a:ea typeface="Rix고딕 B" pitchFamily="18" charset="-127"/>
              </a:rPr>
              <a:t>채팅기능 제공</a:t>
            </a:r>
            <a:endParaRPr lang="ko-KR" altLang="en-US" sz="1100" dirty="0">
              <a:latin typeface="Rix고딕 B" pitchFamily="18" charset="-127"/>
              <a:ea typeface="Rix고딕 B" pitchFamily="18" charset="-127"/>
            </a:endParaRPr>
          </a:p>
        </p:txBody>
      </p:sp>
      <p:grpSp>
        <p:nvGrpSpPr>
          <p:cNvPr id="42" name="그룹 28"/>
          <p:cNvGrpSpPr/>
          <p:nvPr/>
        </p:nvGrpSpPr>
        <p:grpSpPr>
          <a:xfrm>
            <a:off x="7580945" y="4005064"/>
            <a:ext cx="953528" cy="558000"/>
            <a:chOff x="7287412" y="2780928"/>
            <a:chExt cx="953528" cy="558000"/>
          </a:xfrm>
        </p:grpSpPr>
        <p:grpSp>
          <p:nvGrpSpPr>
            <p:cNvPr id="50" name="그룹 33"/>
            <p:cNvGrpSpPr/>
            <p:nvPr/>
          </p:nvGrpSpPr>
          <p:grpSpPr>
            <a:xfrm>
              <a:off x="7290776" y="2780928"/>
              <a:ext cx="946800" cy="558000"/>
              <a:chOff x="7291474" y="2780928"/>
              <a:chExt cx="946800" cy="558000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7305351" y="2780928"/>
                <a:ext cx="917650" cy="55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Rix고딕 B" pitchFamily="18" charset="-127"/>
                  <a:ea typeface="Rix고딕 B" pitchFamily="18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291474" y="2794953"/>
                <a:ext cx="946800" cy="532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Rix고딕 B" pitchFamily="18" charset="-127"/>
                  <a:ea typeface="Rix고딕 B" pitchFamily="18" charset="-127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7287412" y="2922854"/>
              <a:ext cx="9535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Rix고딕 B" pitchFamily="18" charset="-127"/>
                  <a:ea typeface="Rix고딕 B" pitchFamily="18" charset="-127"/>
                </a:rPr>
                <a:t>회원정보</a:t>
              </a:r>
              <a:endParaRPr lang="ko-KR" altLang="en-US" sz="1200" b="1" dirty="0">
                <a:latin typeface="Rix고딕 B" pitchFamily="18" charset="-127"/>
                <a:ea typeface="Rix고딕 B" pitchFamily="18" charset="-127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701501" y="2132856"/>
            <a:ext cx="981359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Rix고딕 B" pitchFamily="18" charset="-127"/>
                <a:ea typeface="Rix고딕 B" pitchFamily="18" charset="-127"/>
              </a:rPr>
              <a:t>대화내용 조회</a:t>
            </a:r>
            <a:endParaRPr lang="ko-KR" altLang="en-US" sz="1100" dirty="0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537286" y="5464026"/>
            <a:ext cx="1129416" cy="70127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51832" y="5676166"/>
            <a:ext cx="953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latin typeface="Rix고딕 B" pitchFamily="18" charset="-127"/>
                <a:ea typeface="Rix고딕 B" pitchFamily="18" charset="-127"/>
              </a:rPr>
              <a:t>내정보</a:t>
            </a:r>
            <a:endParaRPr lang="ko-KR" altLang="en-US" sz="1200" b="1" dirty="0">
              <a:latin typeface="Rix고딕 B" pitchFamily="18" charset="-127"/>
              <a:ea typeface="Rix고딕 B" pitchFamily="18" charset="-127"/>
            </a:endParaRPr>
          </a:p>
        </p:txBody>
      </p:sp>
      <p:grpSp>
        <p:nvGrpSpPr>
          <p:cNvPr id="70" name="그룹 28"/>
          <p:cNvGrpSpPr/>
          <p:nvPr/>
        </p:nvGrpSpPr>
        <p:grpSpPr>
          <a:xfrm>
            <a:off x="7596336" y="2852936"/>
            <a:ext cx="953528" cy="558000"/>
            <a:chOff x="7287412" y="2780928"/>
            <a:chExt cx="953528" cy="558000"/>
          </a:xfrm>
        </p:grpSpPr>
        <p:grpSp>
          <p:nvGrpSpPr>
            <p:cNvPr id="71" name="그룹 33"/>
            <p:cNvGrpSpPr/>
            <p:nvPr/>
          </p:nvGrpSpPr>
          <p:grpSpPr>
            <a:xfrm>
              <a:off x="7290776" y="2780928"/>
              <a:ext cx="946800" cy="558000"/>
              <a:chOff x="7291474" y="2780928"/>
              <a:chExt cx="946800" cy="558000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7305351" y="2780928"/>
                <a:ext cx="917650" cy="55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Rix고딕 B" pitchFamily="18" charset="-127"/>
                  <a:ea typeface="Rix고딕 B" pitchFamily="18" charset="-127"/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7291474" y="2794953"/>
                <a:ext cx="946800" cy="532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Rix고딕 B" pitchFamily="18" charset="-127"/>
                  <a:ea typeface="Rix고딕 B" pitchFamily="18" charset="-127"/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7287412" y="2922854"/>
              <a:ext cx="9535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 smtClean="0">
                  <a:latin typeface="Rix고딕 B" pitchFamily="18" charset="-127"/>
                  <a:ea typeface="Rix고딕 B" pitchFamily="18" charset="-127"/>
                </a:rPr>
                <a:t>채팅방</a:t>
              </a:r>
              <a:r>
                <a:rPr lang="ko-KR" altLang="en-US" sz="1200" b="1" dirty="0" smtClean="0">
                  <a:latin typeface="Rix고딕 B" pitchFamily="18" charset="-127"/>
                  <a:ea typeface="Rix고딕 B" pitchFamily="18" charset="-127"/>
                </a:rPr>
                <a:t> 정보</a:t>
              </a:r>
              <a:endParaRPr lang="ko-KR" altLang="en-US" sz="1200" b="1" dirty="0">
                <a:latin typeface="Rix고딕 B" pitchFamily="18" charset="-127"/>
                <a:ea typeface="Rix고딕 B" pitchFamily="18" charset="-127"/>
              </a:endParaRPr>
            </a:p>
          </p:txBody>
        </p:sp>
      </p:grpSp>
      <p:cxnSp>
        <p:nvCxnSpPr>
          <p:cNvPr id="75" name="꺾인 연결선 40"/>
          <p:cNvCxnSpPr/>
          <p:nvPr/>
        </p:nvCxnSpPr>
        <p:spPr>
          <a:xfrm flipV="1">
            <a:off x="4666702" y="2420888"/>
            <a:ext cx="2916000" cy="0"/>
          </a:xfrm>
          <a:prstGeom prst="bentConnector3">
            <a:avLst>
              <a:gd name="adj1" fmla="val 69637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40"/>
          <p:cNvCxnSpPr/>
          <p:nvPr/>
        </p:nvCxnSpPr>
        <p:spPr>
          <a:xfrm>
            <a:off x="4666702" y="2708920"/>
            <a:ext cx="2952000" cy="360000"/>
          </a:xfrm>
          <a:prstGeom prst="bentConnector3">
            <a:avLst>
              <a:gd name="adj1" fmla="val 28478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701501" y="2420888"/>
            <a:ext cx="981359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Rix고딕 B" pitchFamily="18" charset="-127"/>
                <a:ea typeface="Rix고딕 B" pitchFamily="18" charset="-127"/>
              </a:rPr>
              <a:t>대화내용 반환</a:t>
            </a:r>
            <a:endParaRPr lang="ko-KR" altLang="en-US" sz="1100" dirty="0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894897" y="2780928"/>
            <a:ext cx="1144865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latin typeface="Rix고딕 B" pitchFamily="18" charset="-127"/>
                <a:ea typeface="Rix고딕 B" pitchFamily="18" charset="-127"/>
              </a:rPr>
              <a:t>채팅방</a:t>
            </a:r>
            <a:r>
              <a:rPr lang="ko-KR" altLang="en-US" sz="1100" dirty="0" smtClean="0">
                <a:latin typeface="Rix고딕 B" pitchFamily="18" charset="-127"/>
                <a:ea typeface="Rix고딕 B" pitchFamily="18" charset="-127"/>
              </a:rPr>
              <a:t> 정보 조회</a:t>
            </a:r>
            <a:endParaRPr lang="ko-KR" altLang="en-US" sz="1100" dirty="0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894897" y="3068960"/>
            <a:ext cx="1144865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latin typeface="Rix고딕 B" pitchFamily="18" charset="-127"/>
                <a:ea typeface="Rix고딕 B" pitchFamily="18" charset="-127"/>
              </a:rPr>
              <a:t>채팅방</a:t>
            </a:r>
            <a:r>
              <a:rPr lang="ko-KR" altLang="en-US" sz="1100" dirty="0" smtClean="0">
                <a:latin typeface="Rix고딕 B" pitchFamily="18" charset="-127"/>
                <a:ea typeface="Rix고딕 B" pitchFamily="18" charset="-127"/>
              </a:rPr>
              <a:t> 정보 반환</a:t>
            </a:r>
            <a:endParaRPr lang="ko-KR" altLang="en-US" sz="1100" dirty="0">
              <a:latin typeface="Rix고딕 B" pitchFamily="18" charset="-127"/>
              <a:ea typeface="Rix고딕 B" pitchFamily="18" charset="-127"/>
            </a:endParaRPr>
          </a:p>
        </p:txBody>
      </p:sp>
      <p:cxnSp>
        <p:nvCxnSpPr>
          <p:cNvPr id="88" name="꺾인 연결선 40"/>
          <p:cNvCxnSpPr>
            <a:endCxn id="64" idx="0"/>
          </p:cNvCxnSpPr>
          <p:nvPr/>
        </p:nvCxnSpPr>
        <p:spPr>
          <a:xfrm rot="10800000" flipV="1">
            <a:off x="1197287" y="3429038"/>
            <a:ext cx="2340000" cy="268581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40"/>
          <p:cNvCxnSpPr>
            <a:stCxn id="56" idx="2"/>
            <a:endCxn id="64" idx="3"/>
          </p:cNvCxnSpPr>
          <p:nvPr/>
        </p:nvCxnSpPr>
        <p:spPr>
          <a:xfrm rot="10800000">
            <a:off x="1557286" y="4210494"/>
            <a:ext cx="1980000" cy="0"/>
          </a:xfrm>
          <a:prstGeom prst="bentConnector3">
            <a:avLst>
              <a:gd name="adj1" fmla="val 17555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40"/>
          <p:cNvCxnSpPr>
            <a:stCxn id="54" idx="2"/>
            <a:endCxn id="64" idx="2"/>
          </p:cNvCxnSpPr>
          <p:nvPr/>
        </p:nvCxnSpPr>
        <p:spPr>
          <a:xfrm rot="10800000">
            <a:off x="1197286" y="4258644"/>
            <a:ext cx="2340000" cy="753937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40"/>
          <p:cNvCxnSpPr>
            <a:stCxn id="68" idx="2"/>
            <a:endCxn id="64" idx="2"/>
          </p:cNvCxnSpPr>
          <p:nvPr/>
        </p:nvCxnSpPr>
        <p:spPr>
          <a:xfrm rot="10800000">
            <a:off x="981287" y="4258643"/>
            <a:ext cx="2556000" cy="1556022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hape 111"/>
          <p:cNvCxnSpPr/>
          <p:nvPr/>
        </p:nvCxnSpPr>
        <p:spPr>
          <a:xfrm>
            <a:off x="4517806" y="3645024"/>
            <a:ext cx="3528000" cy="32400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40"/>
          <p:cNvCxnSpPr/>
          <p:nvPr/>
        </p:nvCxnSpPr>
        <p:spPr>
          <a:xfrm rot="10800000">
            <a:off x="4644010" y="4233788"/>
            <a:ext cx="2880319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40"/>
          <p:cNvCxnSpPr/>
          <p:nvPr/>
        </p:nvCxnSpPr>
        <p:spPr>
          <a:xfrm rot="5400000">
            <a:off x="5814407" y="3381889"/>
            <a:ext cx="1260000" cy="3600000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861394" y="3140968"/>
            <a:ext cx="981359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Rix고딕 B" pitchFamily="18" charset="-127"/>
                <a:ea typeface="Rix고딕 B" pitchFamily="18" charset="-127"/>
              </a:rPr>
              <a:t>회원가입 요청</a:t>
            </a:r>
            <a:endParaRPr lang="ko-KR" altLang="en-US" sz="1100" dirty="0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716322" y="3416285"/>
            <a:ext cx="1271502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Rix고딕 B" pitchFamily="18" charset="-127"/>
                <a:ea typeface="Rix고딕 B" pitchFamily="18" charset="-127"/>
              </a:rPr>
              <a:t>회원가입 완료 처리</a:t>
            </a:r>
            <a:endParaRPr lang="ko-KR" altLang="en-US" sz="1100" dirty="0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508104" y="3383414"/>
            <a:ext cx="981359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Rix고딕 B" pitchFamily="18" charset="-127"/>
                <a:ea typeface="Rix고딕 B" pitchFamily="18" charset="-127"/>
              </a:rPr>
              <a:t>입력정보 저장</a:t>
            </a:r>
            <a:endParaRPr lang="ko-KR" altLang="en-US" sz="1100" dirty="0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991654" y="3933056"/>
            <a:ext cx="1144865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Rix고딕 B" pitchFamily="18" charset="-127"/>
                <a:ea typeface="Rix고딕 B" pitchFamily="18" charset="-127"/>
              </a:rPr>
              <a:t>회원 로그인 요청</a:t>
            </a:r>
            <a:endParaRPr lang="ko-KR" altLang="en-US" sz="1100" dirty="0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136726" y="4208373"/>
            <a:ext cx="854721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Rix고딕 B" pitchFamily="18" charset="-127"/>
                <a:ea typeface="Rix고딕 B" pitchFamily="18" charset="-127"/>
              </a:rPr>
              <a:t>세션 로그인</a:t>
            </a:r>
            <a:endParaRPr lang="ko-KR" altLang="en-US" sz="1100" dirty="0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606865" y="3972193"/>
            <a:ext cx="981359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Rix고딕 B" pitchFamily="18" charset="-127"/>
                <a:ea typeface="Rix고딕 B" pitchFamily="18" charset="-127"/>
              </a:rPr>
              <a:t>회원정보 조회</a:t>
            </a:r>
            <a:endParaRPr lang="ko-KR" altLang="en-US" sz="1100" dirty="0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606865" y="4247510"/>
            <a:ext cx="981359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Rix고딕 B" pitchFamily="18" charset="-127"/>
                <a:ea typeface="Rix고딕 B" pitchFamily="18" charset="-127"/>
              </a:rPr>
              <a:t>회원정보 반환</a:t>
            </a:r>
            <a:endParaRPr lang="ko-KR" altLang="en-US" sz="1100" dirty="0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644314" y="4758343"/>
            <a:ext cx="1271502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Rix고딕 B" pitchFamily="18" charset="-127"/>
                <a:ea typeface="Rix고딕 B" pitchFamily="18" charset="-127"/>
              </a:rPr>
              <a:t>회원 로그아웃 요청</a:t>
            </a:r>
            <a:endParaRPr lang="ko-KR" altLang="en-US" sz="1100" dirty="0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789386" y="5033660"/>
            <a:ext cx="981359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Rix고딕 B" pitchFamily="18" charset="-127"/>
                <a:ea typeface="Rix고딕 B" pitchFamily="18" charset="-127"/>
              </a:rPr>
              <a:t>세션 로그아웃</a:t>
            </a:r>
            <a:endParaRPr lang="ko-KR" altLang="en-US" sz="1100" dirty="0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442336" y="5556369"/>
            <a:ext cx="1635384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latin typeface="Rix고딕 B" pitchFamily="18" charset="-127"/>
                <a:ea typeface="Rix고딕 B" pitchFamily="18" charset="-127"/>
              </a:rPr>
              <a:t>내정보</a:t>
            </a:r>
            <a:r>
              <a:rPr lang="ko-KR" altLang="en-US" sz="1100" dirty="0" smtClean="0">
                <a:latin typeface="Rix고딕 B" pitchFamily="18" charset="-127"/>
                <a:ea typeface="Rix고딕 B" pitchFamily="18" charset="-127"/>
              </a:rPr>
              <a:t> 보기 및</a:t>
            </a:r>
            <a:r>
              <a:rPr lang="en-US" altLang="ko-KR" sz="1100" dirty="0" smtClean="0">
                <a:latin typeface="Rix고딕 B" pitchFamily="18" charset="-127"/>
                <a:ea typeface="Rix고딕 B" pitchFamily="18" charset="-127"/>
              </a:rPr>
              <a:t> </a:t>
            </a:r>
            <a:r>
              <a:rPr lang="ko-KR" altLang="en-US" sz="1100" dirty="0" smtClean="0">
                <a:latin typeface="Rix고딕 B" pitchFamily="18" charset="-127"/>
                <a:ea typeface="Rix고딕 B" pitchFamily="18" charset="-127"/>
              </a:rPr>
              <a:t>수정 요청</a:t>
            </a:r>
            <a:endParaRPr lang="ko-KR" altLang="en-US" sz="1100" dirty="0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442336" y="5831686"/>
            <a:ext cx="1635384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latin typeface="Rix고딕 B" pitchFamily="18" charset="-127"/>
                <a:ea typeface="Rix고딕 B" pitchFamily="18" charset="-127"/>
              </a:rPr>
              <a:t>내정보</a:t>
            </a:r>
            <a:r>
              <a:rPr lang="ko-KR" altLang="en-US" sz="1100" dirty="0" smtClean="0">
                <a:latin typeface="Rix고딕 B" pitchFamily="18" charset="-127"/>
                <a:ea typeface="Rix고딕 B" pitchFamily="18" charset="-127"/>
              </a:rPr>
              <a:t> 보기</a:t>
            </a:r>
            <a:r>
              <a:rPr lang="en-US" altLang="ko-KR" sz="1100" dirty="0" smtClean="0">
                <a:latin typeface="Rix고딕 B" pitchFamily="18" charset="-127"/>
                <a:ea typeface="Rix고딕 B" pitchFamily="18" charset="-127"/>
              </a:rPr>
              <a:t> </a:t>
            </a:r>
            <a:r>
              <a:rPr lang="ko-KR" altLang="en-US" sz="1100" dirty="0" smtClean="0">
                <a:latin typeface="Rix고딕 B" pitchFamily="18" charset="-127"/>
                <a:ea typeface="Rix고딕 B" pitchFamily="18" charset="-127"/>
              </a:rPr>
              <a:t>및 수정 처리</a:t>
            </a:r>
            <a:endParaRPr lang="ko-KR" altLang="en-US" sz="1100" dirty="0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725184" y="5556369"/>
            <a:ext cx="1598515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latin typeface="Rix고딕 B" pitchFamily="18" charset="-127"/>
                <a:ea typeface="Rix고딕 B" pitchFamily="18" charset="-127"/>
              </a:rPr>
              <a:t>내정보</a:t>
            </a:r>
            <a:r>
              <a:rPr lang="ko-KR" altLang="en-US" sz="1100" dirty="0" smtClean="0">
                <a:latin typeface="Rix고딕 B" pitchFamily="18" charset="-127"/>
                <a:ea typeface="Rix고딕 B" pitchFamily="18" charset="-127"/>
              </a:rPr>
              <a:t> 조회 및 수정 요청</a:t>
            </a:r>
            <a:endParaRPr lang="ko-KR" altLang="en-US" sz="1100" dirty="0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80112" y="5831686"/>
            <a:ext cx="1888659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latin typeface="Rix고딕 B" pitchFamily="18" charset="-127"/>
                <a:ea typeface="Rix고딕 B" pitchFamily="18" charset="-127"/>
              </a:rPr>
              <a:t>내정보</a:t>
            </a:r>
            <a:r>
              <a:rPr lang="ko-KR" altLang="en-US" sz="1100" dirty="0" smtClean="0">
                <a:latin typeface="Rix고딕 B" pitchFamily="18" charset="-127"/>
                <a:ea typeface="Rix고딕 B" pitchFamily="18" charset="-127"/>
              </a:rPr>
              <a:t> 조회 및 수정 결과 반환</a:t>
            </a:r>
            <a:endParaRPr lang="ko-KR" altLang="en-US" sz="1100" dirty="0">
              <a:latin typeface="Rix고딕 B" pitchFamily="18" charset="-127"/>
              <a:ea typeface="Rix고딕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534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Ⅲ. </a:t>
            </a:r>
            <a:r>
              <a:rPr lang="ko-KR" altLang="en-US" dirty="0" smtClean="0">
                <a:latin typeface="Rix고딕 B" pitchFamily="18" charset="-127"/>
                <a:ea typeface="Rix고딕 B" pitchFamily="18" charset="-127"/>
              </a:rPr>
              <a:t>시스템 구축</a:t>
            </a:r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(4/7)</a:t>
            </a:r>
            <a:endParaRPr lang="ko-KR" altLang="en-US" dirty="0"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286" y="108580"/>
            <a:ext cx="1402202" cy="512108"/>
          </a:xfrm>
          <a:prstGeom prst="rect">
            <a:avLst/>
          </a:prstGeom>
        </p:spPr>
      </p:pic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A4B5-AC79-438C-9AA8-145289DA9325}" type="datetime1">
              <a:rPr lang="ko-KR" altLang="en-US" smtClean="0"/>
              <a:pPr/>
              <a:t>2016-01-25</a:t>
            </a:fld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18EC76-5DE9-442C-A2DF-35DD06E9DA9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7158" y="2071678"/>
            <a:ext cx="8358246" cy="23574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156682"/>
            <a:ext cx="2467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3.2 </a:t>
            </a:r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시스템 구성</a:t>
            </a:r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(3/6)</a:t>
            </a:r>
            <a:endParaRPr lang="en-US" altLang="ko-KR" sz="2000" b="1" dirty="0">
              <a:ln>
                <a:solidFill>
                  <a:schemeClr val="bg1">
                    <a:alpha val="55000"/>
                  </a:schemeClr>
                </a:solidFill>
              </a:ln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1857356" y="2786058"/>
            <a:ext cx="1800000" cy="216025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 rot="10800000">
            <a:off x="1841482" y="3143248"/>
            <a:ext cx="1800000" cy="216025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96112" y="2564904"/>
            <a:ext cx="129073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Rix고딕 B" pitchFamily="18" charset="-127"/>
                <a:ea typeface="Rix고딕 B" pitchFamily="18" charset="-127"/>
              </a:rPr>
              <a:t>실시간 채팅상황 요청</a:t>
            </a:r>
            <a:endParaRPr lang="ko-KR" altLang="en-US" sz="1000" dirty="0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68" y="3325655"/>
            <a:ext cx="91082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Rix고딕 B" pitchFamily="18" charset="-127"/>
                <a:ea typeface="Rix고딕 B" pitchFamily="18" charset="-127"/>
              </a:rPr>
              <a:t>대화내용 제공</a:t>
            </a:r>
            <a:endParaRPr lang="ko-KR" altLang="en-US" sz="1000" dirty="0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215652" y="2786058"/>
            <a:ext cx="1800000" cy="216025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43654" y="2539837"/>
            <a:ext cx="91082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Rix고딕 B" pitchFamily="18" charset="-127"/>
                <a:ea typeface="Rix고딕 B" pitchFamily="18" charset="-127"/>
              </a:rPr>
              <a:t>대화내용 조회</a:t>
            </a:r>
            <a:endParaRPr lang="ko-KR" altLang="en-US" sz="1000" dirty="0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5199067" y="3143249"/>
            <a:ext cx="1800000" cy="216025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43654" y="3325655"/>
            <a:ext cx="91082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Rix고딕 B" pitchFamily="18" charset="-127"/>
                <a:ea typeface="Rix고딕 B" pitchFamily="18" charset="-127"/>
              </a:rPr>
              <a:t>대화내용 반환</a:t>
            </a:r>
            <a:endParaRPr lang="en-US" altLang="ko-KR" sz="1000" dirty="0" smtClean="0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1560" y="1610013"/>
            <a:ext cx="2551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Rix고딕 B" pitchFamily="18" charset="-127"/>
                <a:ea typeface="Rix고딕 B" pitchFamily="18" charset="-127"/>
              </a:rPr>
              <a:t>배경도</a:t>
            </a:r>
            <a:r>
              <a:rPr lang="en-US" altLang="ko-KR" sz="1600" dirty="0" smtClean="0">
                <a:latin typeface="Rix고딕 B" pitchFamily="18" charset="-127"/>
                <a:ea typeface="Rix고딕 B" pitchFamily="18" charset="-127"/>
              </a:rPr>
              <a:t>(context diagram)</a:t>
            </a:r>
            <a:endParaRPr lang="en-US" altLang="ko-KR" sz="1200" dirty="0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2910" y="2786058"/>
            <a:ext cx="1071570" cy="785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3889" y="3010577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Rix고딕 B" pitchFamily="18" charset="-127"/>
                <a:ea typeface="Rix고딕 B" pitchFamily="18" charset="-127"/>
              </a:rPr>
              <a:t>사용자</a:t>
            </a:r>
            <a:endParaRPr lang="ko-KR" altLang="en-US" sz="1400" b="1" dirty="0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21" name="원통 20"/>
          <p:cNvSpPr/>
          <p:nvPr/>
        </p:nvSpPr>
        <p:spPr>
          <a:xfrm>
            <a:off x="7215206" y="2571744"/>
            <a:ext cx="1190505" cy="111316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55265" y="2989181"/>
            <a:ext cx="953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Rix고딕 B" pitchFamily="18" charset="-127"/>
                <a:ea typeface="Rix고딕 B" pitchFamily="18" charset="-127"/>
              </a:rPr>
              <a:t>대화내용</a:t>
            </a:r>
            <a:endParaRPr lang="en-US" altLang="ko-KR" sz="1400" b="1" dirty="0" smtClean="0">
              <a:latin typeface="Rix고딕 B" pitchFamily="18" charset="-127"/>
              <a:ea typeface="Rix고딕 B" pitchFamily="18" charset="-127"/>
            </a:endParaRPr>
          </a:p>
          <a:p>
            <a:pPr algn="ctr"/>
            <a:r>
              <a:rPr lang="en-US" altLang="ko-KR" sz="1400" b="1" dirty="0" smtClean="0">
                <a:latin typeface="Rix고딕 B" pitchFamily="18" charset="-127"/>
                <a:ea typeface="Rix고딕 B" pitchFamily="18" charset="-127"/>
              </a:rPr>
              <a:t>DB</a:t>
            </a:r>
            <a:endParaRPr lang="ko-KR" altLang="en-US" sz="1400" b="1" dirty="0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23" name="타원 7"/>
          <p:cNvSpPr/>
          <p:nvPr/>
        </p:nvSpPr>
        <p:spPr>
          <a:xfrm>
            <a:off x="3786323" y="2428868"/>
            <a:ext cx="1285884" cy="13615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50604" y="2955742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Rix고딕 B" pitchFamily="18" charset="-127"/>
                <a:ea typeface="Rix고딕 B" pitchFamily="18" charset="-127"/>
              </a:rPr>
              <a:t>채팅프로그램</a:t>
            </a:r>
            <a:endParaRPr lang="ko-KR" altLang="en-US" sz="1400" b="1" dirty="0">
              <a:latin typeface="Rix고딕 B" pitchFamily="18" charset="-127"/>
              <a:ea typeface="Rix고딕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534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Ⅲ. </a:t>
            </a:r>
            <a:r>
              <a:rPr lang="ko-KR" altLang="en-US" dirty="0" smtClean="0">
                <a:latin typeface="Rix고딕 B" pitchFamily="18" charset="-127"/>
                <a:ea typeface="Rix고딕 B" pitchFamily="18" charset="-127"/>
              </a:rPr>
              <a:t>시스템 구축</a:t>
            </a:r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(5/7)</a:t>
            </a:r>
            <a:endParaRPr lang="ko-KR" altLang="en-US" dirty="0"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286" y="108580"/>
            <a:ext cx="1402202" cy="512108"/>
          </a:xfrm>
          <a:prstGeom prst="rect">
            <a:avLst/>
          </a:prstGeom>
        </p:spPr>
      </p:pic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A4B5-AC79-438C-9AA8-145289DA9325}" type="datetime1">
              <a:rPr lang="ko-KR" altLang="en-US" smtClean="0"/>
              <a:pPr/>
              <a:t>2016-01-25</a:t>
            </a:fld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18EC76-5DE9-442C-A2DF-35DD06E9DA95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156682"/>
            <a:ext cx="2467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3.2 </a:t>
            </a:r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시스템 구성</a:t>
            </a:r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(4/6)</a:t>
            </a:r>
            <a:endParaRPr lang="en-US" altLang="ko-KR" sz="2000" b="1" dirty="0">
              <a:ln>
                <a:solidFill>
                  <a:schemeClr val="bg1">
                    <a:alpha val="55000"/>
                  </a:schemeClr>
                </a:solidFill>
              </a:ln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610013"/>
            <a:ext cx="4456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Rix고딕 B" pitchFamily="18" charset="-127"/>
                <a:ea typeface="Rix고딕 B" pitchFamily="18" charset="-127"/>
              </a:rPr>
              <a:t>자료 설계</a:t>
            </a:r>
            <a:r>
              <a:rPr lang="en-US" altLang="ko-KR" sz="1600" dirty="0" smtClean="0">
                <a:latin typeface="Rix고딕 B" pitchFamily="18" charset="-127"/>
                <a:ea typeface="Rix고딕 B" pitchFamily="18" charset="-127"/>
              </a:rPr>
              <a:t>(ERD: Entity Relationship Diagram)</a:t>
            </a:r>
            <a:endParaRPr lang="en-US" altLang="ko-KR" sz="1200" dirty="0"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1026" name="Picture 2" descr="C:\Users\성열\Desktop\131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00300" y="2132856"/>
            <a:ext cx="4343400" cy="3895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8534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모서리가 둥근 직사각형 82"/>
          <p:cNvSpPr/>
          <p:nvPr/>
        </p:nvSpPr>
        <p:spPr>
          <a:xfrm>
            <a:off x="179512" y="2071678"/>
            <a:ext cx="8535892" cy="3229530"/>
          </a:xfrm>
          <a:prstGeom prst="roundRect">
            <a:avLst>
              <a:gd name="adj" fmla="val 46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Ⅲ. </a:t>
            </a:r>
            <a:r>
              <a:rPr lang="ko-KR" altLang="en-US" dirty="0" smtClean="0">
                <a:latin typeface="Rix고딕 B" pitchFamily="18" charset="-127"/>
                <a:ea typeface="Rix고딕 B" pitchFamily="18" charset="-127"/>
              </a:rPr>
              <a:t>시스템 구축</a:t>
            </a:r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(6/7)</a:t>
            </a:r>
            <a:endParaRPr lang="ko-KR" altLang="en-US" dirty="0"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286" y="108580"/>
            <a:ext cx="1402202" cy="512108"/>
          </a:xfrm>
          <a:prstGeom prst="rect">
            <a:avLst/>
          </a:prstGeom>
        </p:spPr>
      </p:pic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A4B5-AC79-438C-9AA8-145289DA9325}" type="datetime1">
              <a:rPr lang="ko-KR" altLang="en-US" smtClean="0"/>
              <a:pPr/>
              <a:t>2016-01-25</a:t>
            </a:fld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18EC76-5DE9-442C-A2DF-35DD06E9DA9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1156682"/>
            <a:ext cx="2467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3.2 </a:t>
            </a:r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시스템 구성</a:t>
            </a:r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(5/6)</a:t>
            </a:r>
            <a:endParaRPr lang="en-US" altLang="ko-KR" sz="2000" b="1" dirty="0">
              <a:ln>
                <a:solidFill>
                  <a:schemeClr val="bg1">
                    <a:alpha val="55000"/>
                  </a:schemeClr>
                </a:solidFill>
              </a:ln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610013"/>
            <a:ext cx="25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Rix고딕 B" pitchFamily="18" charset="-127"/>
                <a:ea typeface="Rix고딕 B" pitchFamily="18" charset="-127"/>
              </a:rPr>
              <a:t>프로그램 구성도</a:t>
            </a:r>
            <a:r>
              <a:rPr lang="en-US" altLang="ko-KR" sz="1600" dirty="0" smtClean="0">
                <a:latin typeface="Rix고딕 B" pitchFamily="18" charset="-127"/>
                <a:ea typeface="Rix고딕 B" pitchFamily="18" charset="-127"/>
              </a:rPr>
              <a:t>(</a:t>
            </a:r>
            <a:r>
              <a:rPr lang="ko-KR" altLang="en-US" sz="1600" dirty="0" smtClean="0">
                <a:latin typeface="Rix고딕 B" pitchFamily="18" charset="-127"/>
                <a:ea typeface="Rix고딕 B" pitchFamily="18" charset="-127"/>
              </a:rPr>
              <a:t>구조차트</a:t>
            </a:r>
            <a:r>
              <a:rPr lang="en-US" altLang="ko-KR" sz="1600" dirty="0" smtClean="0">
                <a:latin typeface="Rix고딕 B" pitchFamily="18" charset="-127"/>
                <a:ea typeface="Rix고딕 B" pitchFamily="18" charset="-127"/>
              </a:rPr>
              <a:t>)</a:t>
            </a:r>
            <a:endParaRPr lang="en-US" altLang="ko-KR" sz="1200" dirty="0">
              <a:latin typeface="Rix고딕 B" pitchFamily="18" charset="-127"/>
              <a:ea typeface="Rix고딕 B" pitchFamily="18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631034" y="2564904"/>
            <a:ext cx="7632848" cy="1800201"/>
            <a:chOff x="827584" y="2564904"/>
            <a:chExt cx="7632848" cy="1800201"/>
          </a:xfrm>
        </p:grpSpPr>
        <p:grpSp>
          <p:nvGrpSpPr>
            <p:cNvPr id="10" name="그룹 30"/>
            <p:cNvGrpSpPr/>
            <p:nvPr/>
          </p:nvGrpSpPr>
          <p:grpSpPr>
            <a:xfrm>
              <a:off x="3923928" y="2564904"/>
              <a:ext cx="1368000" cy="576064"/>
              <a:chOff x="3571868" y="2281432"/>
              <a:chExt cx="1368000" cy="576064"/>
            </a:xfrm>
          </p:grpSpPr>
          <p:sp>
            <p:nvSpPr>
              <p:cNvPr id="45" name="직사각형 9"/>
              <p:cNvSpPr/>
              <p:nvPr/>
            </p:nvSpPr>
            <p:spPr>
              <a:xfrm>
                <a:off x="3571868" y="2281432"/>
                <a:ext cx="1368000" cy="5760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Rix고딕 B" pitchFamily="18" charset="-127"/>
                  <a:ea typeface="Rix고딕 B" pitchFamily="18" charset="-127"/>
                </a:endParaRPr>
              </a:p>
            </p:txBody>
          </p:sp>
          <p:sp>
            <p:nvSpPr>
              <p:cNvPr id="46" name="TextBox 10"/>
              <p:cNvSpPr txBox="1"/>
              <p:nvPr/>
            </p:nvSpPr>
            <p:spPr>
              <a:xfrm>
                <a:off x="3729121" y="2338632"/>
                <a:ext cx="1053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Rix고딕 B" pitchFamily="18" charset="-127"/>
                    <a:ea typeface="Rix고딕 B" pitchFamily="18" charset="-127"/>
                  </a:rPr>
                  <a:t>0</a:t>
                </a:r>
              </a:p>
              <a:p>
                <a:pPr algn="ctr"/>
                <a:r>
                  <a:rPr lang="ko-KR" altLang="en-US" sz="1200" b="1" dirty="0" smtClean="0">
                    <a:latin typeface="Rix고딕 B" pitchFamily="18" charset="-127"/>
                    <a:ea typeface="Rix고딕 B" pitchFamily="18" charset="-127"/>
                  </a:rPr>
                  <a:t>채팅 프로그램</a:t>
                </a:r>
                <a:endParaRPr lang="ko-KR" altLang="en-US" sz="1200" b="1" dirty="0">
                  <a:latin typeface="Rix고딕 B" pitchFamily="18" charset="-127"/>
                  <a:ea typeface="Rix고딕 B" pitchFamily="18" charset="-127"/>
                </a:endParaRPr>
              </a:p>
            </p:txBody>
          </p:sp>
        </p:grpSp>
        <p:cxnSp>
          <p:nvCxnSpPr>
            <p:cNvPr id="16" name="꺾인 연결선 42"/>
            <p:cNvCxnSpPr>
              <a:stCxn id="45" idx="2"/>
              <a:endCxn id="63" idx="0"/>
            </p:cNvCxnSpPr>
            <p:nvPr/>
          </p:nvCxnSpPr>
          <p:spPr>
            <a:xfrm rot="5400000">
              <a:off x="2667170" y="1848282"/>
              <a:ext cx="648072" cy="32334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45" idx="2"/>
              <a:endCxn id="52" idx="0"/>
            </p:cNvCxnSpPr>
            <p:nvPr/>
          </p:nvCxnSpPr>
          <p:spPr>
            <a:xfrm rot="5400000">
              <a:off x="3495262" y="2676374"/>
              <a:ext cx="648072" cy="157726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45" idx="2"/>
              <a:endCxn id="54" idx="0"/>
            </p:cNvCxnSpPr>
            <p:nvPr/>
          </p:nvCxnSpPr>
          <p:spPr>
            <a:xfrm rot="16200000" flipH="1">
              <a:off x="4287350" y="3461546"/>
              <a:ext cx="648072" cy="691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45" idx="2"/>
              <a:endCxn id="57" idx="0"/>
            </p:cNvCxnSpPr>
            <p:nvPr/>
          </p:nvCxnSpPr>
          <p:spPr>
            <a:xfrm rot="16200000" flipH="1">
              <a:off x="5112022" y="2636874"/>
              <a:ext cx="648072" cy="165626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>
              <a:stCxn id="45" idx="2"/>
              <a:endCxn id="60" idx="0"/>
            </p:cNvCxnSpPr>
            <p:nvPr/>
          </p:nvCxnSpPr>
          <p:spPr>
            <a:xfrm rot="16200000" flipH="1">
              <a:off x="5936694" y="1812202"/>
              <a:ext cx="648073" cy="330560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그룹 50"/>
            <p:cNvGrpSpPr/>
            <p:nvPr/>
          </p:nvGrpSpPr>
          <p:grpSpPr>
            <a:xfrm>
              <a:off x="2483768" y="3789040"/>
              <a:ext cx="1093800" cy="576064"/>
              <a:chOff x="2843808" y="3789040"/>
              <a:chExt cx="1093800" cy="576064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843808" y="3789040"/>
                <a:ext cx="1093800" cy="5760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Rix고딕 B" pitchFamily="18" charset="-127"/>
                  <a:ea typeface="Rix고딕 B" pitchFamily="18" charset="-127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903867" y="3846240"/>
                <a:ext cx="9736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Rix고딕 B" pitchFamily="18" charset="-127"/>
                    <a:ea typeface="Rix고딕 B" pitchFamily="18" charset="-127"/>
                  </a:rPr>
                  <a:t>2.0</a:t>
                </a:r>
              </a:p>
              <a:p>
                <a:pPr algn="ctr"/>
                <a:r>
                  <a:rPr lang="ko-KR" altLang="en-US" sz="1200" b="1" dirty="0" smtClean="0">
                    <a:latin typeface="Rix고딕 B" pitchFamily="18" charset="-127"/>
                    <a:ea typeface="Rix고딕 B" pitchFamily="18" charset="-127"/>
                  </a:rPr>
                  <a:t>회원가입</a:t>
                </a:r>
                <a:endParaRPr lang="ko-KR" altLang="en-US" sz="1200" b="1" dirty="0">
                  <a:latin typeface="Rix고딕 B" pitchFamily="18" charset="-127"/>
                  <a:ea typeface="Rix고딕 B" pitchFamily="18" charset="-127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4067944" y="3789040"/>
              <a:ext cx="1093800" cy="576064"/>
              <a:chOff x="4067944" y="3789040"/>
              <a:chExt cx="1093800" cy="576064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4067944" y="3789040"/>
                <a:ext cx="1093800" cy="5760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Rix고딕 B" pitchFamily="18" charset="-127"/>
                  <a:ea typeface="Rix고딕 B" pitchFamily="18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128005" y="3846241"/>
                <a:ext cx="9736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Rix고딕 B" pitchFamily="18" charset="-127"/>
                    <a:ea typeface="Rix고딕 B" pitchFamily="18" charset="-127"/>
                  </a:rPr>
                  <a:t>3.0</a:t>
                </a:r>
              </a:p>
              <a:p>
                <a:pPr algn="ctr"/>
                <a:r>
                  <a:rPr lang="ko-KR" altLang="en-US" sz="1200" b="1" dirty="0" smtClean="0">
                    <a:latin typeface="Rix고딕 B" pitchFamily="18" charset="-127"/>
                    <a:ea typeface="Rix고딕 B" pitchFamily="18" charset="-127"/>
                  </a:rPr>
                  <a:t>로그인</a:t>
                </a:r>
                <a:endParaRPr lang="ko-KR" altLang="en-US" sz="1200" b="1" dirty="0">
                  <a:latin typeface="Rix고딕 B" pitchFamily="18" charset="-127"/>
                  <a:ea typeface="Rix고딕 B" pitchFamily="18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5652120" y="3789040"/>
              <a:ext cx="1224136" cy="576064"/>
              <a:chOff x="5436096" y="3789040"/>
              <a:chExt cx="1224136" cy="576064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5436096" y="3789040"/>
                <a:ext cx="1224136" cy="5760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Rix고딕 B" pitchFamily="18" charset="-127"/>
                  <a:ea typeface="Rix고딕 B" pitchFamily="18" charset="-127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503314" y="3846240"/>
                <a:ext cx="1089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Rix고딕 B" pitchFamily="18" charset="-127"/>
                    <a:ea typeface="Rix고딕 B" pitchFamily="18" charset="-127"/>
                  </a:rPr>
                  <a:t>4.0</a:t>
                </a:r>
              </a:p>
              <a:p>
                <a:pPr algn="ctr"/>
                <a:r>
                  <a:rPr lang="ko-KR" altLang="en-US" sz="1200" b="1" dirty="0" smtClean="0">
                    <a:latin typeface="Rix고딕 B" pitchFamily="18" charset="-127"/>
                    <a:ea typeface="Rix고딕 B" pitchFamily="18" charset="-127"/>
                  </a:rPr>
                  <a:t>로그아웃</a:t>
                </a:r>
                <a:endParaRPr lang="ko-KR" altLang="en-US" sz="1200" b="1" dirty="0">
                  <a:latin typeface="Rix고딕 B" pitchFamily="18" charset="-127"/>
                  <a:ea typeface="Rix고딕 B" pitchFamily="18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7366632" y="3789041"/>
              <a:ext cx="1093800" cy="576064"/>
              <a:chOff x="7366632" y="3789041"/>
              <a:chExt cx="1093800" cy="576064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7366632" y="3789041"/>
                <a:ext cx="1093800" cy="5760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Rix고딕 B" pitchFamily="18" charset="-127"/>
                  <a:ea typeface="Rix고딕 B" pitchFamily="18" charset="-127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426693" y="3846241"/>
                <a:ext cx="9736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Rix고딕 B" pitchFamily="18" charset="-127"/>
                    <a:ea typeface="Rix고딕 B" pitchFamily="18" charset="-127"/>
                  </a:rPr>
                  <a:t>5.0</a:t>
                </a:r>
              </a:p>
              <a:p>
                <a:pPr algn="ctr"/>
                <a:r>
                  <a:rPr lang="ko-KR" altLang="en-US" sz="1200" b="1" dirty="0" err="1" smtClean="0">
                    <a:latin typeface="Rix고딕 B" pitchFamily="18" charset="-127"/>
                    <a:ea typeface="Rix고딕 B" pitchFamily="18" charset="-127"/>
                  </a:rPr>
                  <a:t>내정보</a:t>
                </a:r>
                <a:endParaRPr lang="ko-KR" altLang="en-US" sz="1200" b="1" dirty="0">
                  <a:latin typeface="Rix고딕 B" pitchFamily="18" charset="-127"/>
                  <a:ea typeface="Rix고딕 B" pitchFamily="18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827584" y="3789040"/>
              <a:ext cx="1093800" cy="576064"/>
              <a:chOff x="827584" y="3789040"/>
              <a:chExt cx="1093800" cy="576064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827584" y="3789040"/>
                <a:ext cx="1093800" cy="5760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Rix고딕 B" pitchFamily="18" charset="-127"/>
                  <a:ea typeface="Rix고딕 B" pitchFamily="18" charset="-127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87643" y="3846241"/>
                <a:ext cx="9736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Rix고딕 B" pitchFamily="18" charset="-127"/>
                    <a:ea typeface="Rix고딕 B" pitchFamily="18" charset="-127"/>
                  </a:rPr>
                  <a:t>1.0</a:t>
                </a:r>
              </a:p>
              <a:p>
                <a:pPr algn="ctr"/>
                <a:r>
                  <a:rPr lang="ko-KR" altLang="en-US" sz="1200" b="1" dirty="0" smtClean="0">
                    <a:latin typeface="Rix고딕 B" pitchFamily="18" charset="-127"/>
                    <a:ea typeface="Rix고딕 B" pitchFamily="18" charset="-127"/>
                  </a:rPr>
                  <a:t>채팅기능</a:t>
                </a:r>
                <a:endParaRPr lang="ko-KR" altLang="en-US" sz="1200" b="1" dirty="0">
                  <a:latin typeface="Rix고딕 B" pitchFamily="18" charset="-127"/>
                  <a:ea typeface="Rix고딕 B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8534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Ⅲ. </a:t>
            </a:r>
            <a:r>
              <a:rPr lang="ko-KR" altLang="en-US" dirty="0" smtClean="0">
                <a:latin typeface="Rix고딕 B" pitchFamily="18" charset="-127"/>
                <a:ea typeface="Rix고딕 B" pitchFamily="18" charset="-127"/>
              </a:rPr>
              <a:t>시스템 구축</a:t>
            </a:r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(7/7)</a:t>
            </a:r>
            <a:endParaRPr lang="ko-KR" altLang="en-US" dirty="0"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286" y="108580"/>
            <a:ext cx="1402202" cy="512108"/>
          </a:xfrm>
          <a:prstGeom prst="rect">
            <a:avLst/>
          </a:prstGeom>
        </p:spPr>
      </p:pic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A4B5-AC79-438C-9AA8-145289DA9325}" type="datetime1">
              <a:rPr lang="ko-KR" altLang="en-US" smtClean="0"/>
              <a:pPr/>
              <a:t>2016-01-25</a:t>
            </a:fld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18EC76-5DE9-442C-A2DF-35DD06E9DA95}" type="slidenum">
              <a:rPr lang="ko-KR" altLang="en-US" smtClean="0"/>
              <a:pPr/>
              <a:t>19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9882060"/>
              </p:ext>
            </p:extLst>
          </p:nvPr>
        </p:nvGraphicFramePr>
        <p:xfrm>
          <a:off x="642910" y="1978287"/>
          <a:ext cx="7358115" cy="4187016"/>
        </p:xfrm>
        <a:graphic>
          <a:graphicData uri="http://schemas.openxmlformats.org/drawingml/2006/table">
            <a:tbl>
              <a:tblPr/>
              <a:tblGrid>
                <a:gridCol w="1110850"/>
                <a:gridCol w="5175694"/>
                <a:gridCol w="1071571"/>
              </a:tblGrid>
              <a:tr h="2326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모듈번호</a:t>
                      </a:r>
                      <a:endParaRPr lang="ko-KR" alt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설</a:t>
                      </a:r>
                      <a:r>
                        <a:rPr lang="ko-KR" altLang="en-US" sz="1400" kern="0" spc="-70" baseline="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  명</a:t>
                      </a:r>
                      <a:endParaRPr lang="ko-KR" altLang="en-US" sz="1400" kern="0" spc="-70" dirty="0" smtClean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비  고</a:t>
                      </a:r>
                      <a:endParaRPr lang="ko-KR" alt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26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0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채팅 프로그램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1.0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채팅기능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1.1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메시지 전송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1.2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메시지 수신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1.3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 err="1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채팅방</a:t>
                      </a:r>
                      <a:r>
                        <a:rPr lang="ko-KR" alt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 개설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1.4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 err="1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채팅방</a:t>
                      </a:r>
                      <a:r>
                        <a:rPr lang="ko-KR" alt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 리스트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1.5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 err="1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채팅방</a:t>
                      </a:r>
                      <a:r>
                        <a:rPr lang="ko-KR" alt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 입장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1.6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 err="1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채팅방</a:t>
                      </a:r>
                      <a:r>
                        <a:rPr lang="ko-KR" alt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 삭제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2.0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회원가입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3.0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로그인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3.1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회원 로그인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3.2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아이디 찾기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3.3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비밀번호 찾기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4.0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로그아웃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5.0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 err="1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내정보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5.1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 err="1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내정보</a:t>
                      </a:r>
                      <a:r>
                        <a:rPr lang="ko-KR" alt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 보기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5.2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 err="1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내정보</a:t>
                      </a:r>
                      <a:r>
                        <a:rPr lang="ko-KR" alt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 수정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647731" y="2187050"/>
            <a:ext cx="73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1560" y="1514778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Rix고딕 B" pitchFamily="18" charset="-127"/>
                <a:ea typeface="Rix고딕 B" pitchFamily="18" charset="-127"/>
              </a:rPr>
              <a:t>모듈 개요도</a:t>
            </a:r>
            <a:endParaRPr lang="en-US" altLang="ko-KR" sz="1200" dirty="0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156682"/>
            <a:ext cx="2467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3.2 </a:t>
            </a:r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시스템 구성</a:t>
            </a:r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(6/6)</a:t>
            </a:r>
            <a:endParaRPr lang="en-US" altLang="ko-KR" sz="2000" b="1" dirty="0">
              <a:ln>
                <a:solidFill>
                  <a:schemeClr val="bg1">
                    <a:alpha val="55000"/>
                  </a:schemeClr>
                </a:solidFill>
              </a:ln>
              <a:latin typeface="Rix고딕 B" pitchFamily="18" charset="-127"/>
              <a:ea typeface="Rix고딕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534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Rix고딕 B" pitchFamily="18" charset="-127"/>
                <a:ea typeface="Rix고딕 B" pitchFamily="18" charset="-127"/>
              </a:rPr>
              <a:t>목차</a:t>
            </a:r>
            <a:endParaRPr lang="ko-KR" altLang="en-US" dirty="0"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286" y="108580"/>
            <a:ext cx="1402202" cy="512108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2775172" y="1597708"/>
            <a:ext cx="3741044" cy="625246"/>
            <a:chOff x="2775172" y="1597708"/>
            <a:chExt cx="3741044" cy="625246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3131840" y="1669716"/>
              <a:ext cx="3384376" cy="45771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ix고딕 B" pitchFamily="18" charset="-127"/>
                  <a:ea typeface="Rix고딕 B" pitchFamily="18" charset="-127"/>
                </a:rPr>
                <a:t>서론</a:t>
              </a:r>
              <a:endParaRPr lang="ko-KR" altLang="en-US" spc="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2775172" y="1597708"/>
              <a:ext cx="668309" cy="62524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ix고딕 B" pitchFamily="18" charset="-127"/>
                  <a:ea typeface="Rix고딕 B" pitchFamily="18" charset="-127"/>
                </a:rPr>
                <a:t>Ⅰ</a:t>
              </a:r>
              <a:endParaRPr lang="ko-KR" altLang="en-US" sz="2000" dirty="0">
                <a:latin typeface="Rix고딕 B" pitchFamily="18" charset="-127"/>
                <a:ea typeface="Rix고딕 B" pitchFamily="18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775172" y="2399286"/>
            <a:ext cx="3741044" cy="625246"/>
            <a:chOff x="2775172" y="2389796"/>
            <a:chExt cx="3741044" cy="625246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131840" y="2461804"/>
              <a:ext cx="3384376" cy="45771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ix고딕 B" pitchFamily="18" charset="-127"/>
                  <a:ea typeface="Rix고딕 B" pitchFamily="18" charset="-127"/>
                </a:rPr>
                <a:t>배경지식</a:t>
              </a:r>
              <a:endParaRPr lang="ko-KR" altLang="en-US" spc="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2775172" y="2389796"/>
              <a:ext cx="668309" cy="62524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ix고딕 B" pitchFamily="18" charset="-127"/>
                  <a:ea typeface="Rix고딕 B" pitchFamily="18" charset="-127"/>
                </a:rPr>
                <a:t>Ⅱ</a:t>
              </a:r>
              <a:endParaRPr lang="ko-KR" altLang="en-US" sz="2000" dirty="0">
                <a:latin typeface="Rix고딕 B" pitchFamily="18" charset="-127"/>
                <a:ea typeface="Rix고딕 B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775172" y="3200863"/>
            <a:ext cx="3741044" cy="625246"/>
            <a:chOff x="2775172" y="3204710"/>
            <a:chExt cx="3741044" cy="625246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3131840" y="3276718"/>
              <a:ext cx="3384376" cy="45771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ix고딕 B" pitchFamily="18" charset="-127"/>
                  <a:ea typeface="Rix고딕 B" pitchFamily="18" charset="-127"/>
                </a:rPr>
                <a:t>시스템 구축</a:t>
              </a:r>
              <a:endParaRPr lang="ko-KR" altLang="en-US" spc="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2775172" y="3204710"/>
              <a:ext cx="668309" cy="62524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ix고딕 B" pitchFamily="18" charset="-127"/>
                  <a:ea typeface="Rix고딕 B" pitchFamily="18" charset="-127"/>
                </a:rPr>
                <a:t>Ⅲ</a:t>
              </a:r>
              <a:endParaRPr lang="ko-KR" altLang="en-US" sz="2000" dirty="0">
                <a:latin typeface="Rix고딕 B" pitchFamily="18" charset="-127"/>
                <a:ea typeface="Rix고딕 B" pitchFamily="18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775172" y="4002440"/>
            <a:ext cx="3741044" cy="625246"/>
            <a:chOff x="2775172" y="4018200"/>
            <a:chExt cx="3741044" cy="625246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3131840" y="4090208"/>
              <a:ext cx="3384376" cy="45771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ix고딕 B" pitchFamily="18" charset="-127"/>
                  <a:ea typeface="Rix고딕 B" pitchFamily="18" charset="-127"/>
                </a:rPr>
                <a:t>실행</a:t>
              </a:r>
              <a:endParaRPr lang="ko-KR" altLang="en-US" spc="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775172" y="4018200"/>
              <a:ext cx="668309" cy="62524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ix고딕 B" pitchFamily="18" charset="-127"/>
                  <a:ea typeface="Rix고딕 B" pitchFamily="18" charset="-127"/>
                </a:rPr>
                <a:t>Ⅳ</a:t>
              </a:r>
              <a:endParaRPr lang="ko-KR" altLang="en-US" sz="2000" dirty="0">
                <a:latin typeface="Rix고딕 B" pitchFamily="18" charset="-127"/>
                <a:ea typeface="Rix고딕 B" pitchFamily="18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772661" y="4804018"/>
            <a:ext cx="3741044" cy="625246"/>
            <a:chOff x="2772661" y="4804018"/>
            <a:chExt cx="3741044" cy="625246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129329" y="4876026"/>
              <a:ext cx="3384376" cy="45771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ix고딕 B" pitchFamily="18" charset="-127"/>
                  <a:ea typeface="Rix고딕 B" pitchFamily="18" charset="-127"/>
                </a:rPr>
                <a:t>결론</a:t>
              </a:r>
              <a:endParaRPr lang="ko-KR" altLang="en-US" spc="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772661" y="4804018"/>
              <a:ext cx="668309" cy="62524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ix고딕 B" pitchFamily="18" charset="-127"/>
                  <a:ea typeface="Rix고딕 B" pitchFamily="18" charset="-127"/>
                </a:rPr>
                <a:t>Ⅴ</a:t>
              </a:r>
              <a:endParaRPr lang="ko-KR" altLang="en-US" sz="2000" dirty="0">
                <a:latin typeface="Rix고딕 B" pitchFamily="18" charset="-127"/>
                <a:ea typeface="Rix고딕 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9904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286" y="108580"/>
            <a:ext cx="1402202" cy="51210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" y="6360677"/>
            <a:ext cx="9159874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624" y="2348880"/>
            <a:ext cx="10583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5400" b="1" dirty="0" smtClean="0">
                <a:ln w="0"/>
                <a:solidFill>
                  <a:srgbClr val="002060"/>
                </a:solidFill>
                <a:latin typeface="Rix고딕 B" pitchFamily="18" charset="-127"/>
                <a:ea typeface="Rix고딕 B" pitchFamily="18" charset="-127"/>
              </a:rPr>
              <a:t>Ⅳ.</a:t>
            </a:r>
            <a:endParaRPr lang="ko-KR" altLang="en-US" sz="5400" b="1" dirty="0">
              <a:solidFill>
                <a:srgbClr val="002060"/>
              </a:solidFill>
              <a:latin typeface="Rix고딕 B" pitchFamily="18" charset="-127"/>
              <a:ea typeface="Rix고딕 B" pitchFamily="18" charset="-127"/>
            </a:endParaRPr>
          </a:p>
          <a:p>
            <a:endParaRPr lang="ko-KR" altLang="en-US" sz="5400" b="1" dirty="0">
              <a:solidFill>
                <a:srgbClr val="002060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6901" y="2348880"/>
            <a:ext cx="16882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600" dirty="0">
                <a:ln w="0"/>
                <a:solidFill>
                  <a:srgbClr val="002060"/>
                </a:solidFill>
                <a:latin typeface="Rix고딕 B" pitchFamily="18" charset="-127"/>
                <a:ea typeface="Rix고딕 B" pitchFamily="18" charset="-127"/>
              </a:rPr>
              <a:t> </a:t>
            </a:r>
            <a:r>
              <a:rPr lang="ko-KR" altLang="en-US" sz="4800" b="1" spc="600" dirty="0" smtClean="0">
                <a:ln w="0"/>
                <a:solidFill>
                  <a:srgbClr val="002060"/>
                </a:solidFill>
                <a:latin typeface="Rix고딕 B" pitchFamily="18" charset="-127"/>
                <a:ea typeface="Rix고딕 B" pitchFamily="18" charset="-127"/>
              </a:rPr>
              <a:t>실행</a:t>
            </a:r>
            <a:endParaRPr lang="ko-KR" altLang="en-US" sz="4800" b="1" dirty="0">
              <a:solidFill>
                <a:srgbClr val="002060"/>
              </a:solidFill>
              <a:latin typeface="Rix고딕 B" pitchFamily="18" charset="-127"/>
              <a:ea typeface="Rix고딕 B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3645024"/>
            <a:ext cx="915987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6979" y="4262446"/>
            <a:ext cx="2074607" cy="42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Rix고딕 B" pitchFamily="18" charset="-127"/>
                <a:ea typeface="Rix고딕 B" pitchFamily="18" charset="-127"/>
              </a:rPr>
              <a:t>4.1 </a:t>
            </a:r>
            <a:r>
              <a:rPr lang="ko-KR" altLang="en-US" sz="1600" dirty="0" smtClean="0">
                <a:latin typeface="Rix고딕 B" pitchFamily="18" charset="-127"/>
                <a:ea typeface="Rix고딕 B" pitchFamily="18" charset="-127"/>
              </a:rPr>
              <a:t>어플리케이션 화면</a:t>
            </a:r>
            <a:endParaRPr lang="en-US" altLang="ko-KR" sz="1600" dirty="0" smtClean="0">
              <a:latin typeface="Rix고딕 B" pitchFamily="18" charset="-127"/>
              <a:ea typeface="Rix고딕 B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23251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24744"/>
            <a:ext cx="5235611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Ⅳ. </a:t>
            </a:r>
            <a:r>
              <a:rPr lang="ko-KR" altLang="en-US" dirty="0" smtClean="0">
                <a:latin typeface="Rix고딕 B" pitchFamily="18" charset="-127"/>
                <a:ea typeface="Rix고딕 B" pitchFamily="18" charset="-127"/>
              </a:rPr>
              <a:t>실행</a:t>
            </a:r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(1/6)</a:t>
            </a:r>
            <a:endParaRPr lang="ko-KR" altLang="en-US" dirty="0"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286" y="108580"/>
            <a:ext cx="1402202" cy="512108"/>
          </a:xfrm>
          <a:prstGeom prst="rect">
            <a:avLst/>
          </a:prstGeom>
        </p:spPr>
      </p:pic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A4B5-AC79-438C-9AA8-145289DA9325}" type="datetime1">
              <a:rPr lang="ko-KR" altLang="en-US" smtClean="0"/>
              <a:pPr/>
              <a:t>2016-01-25</a:t>
            </a:fld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18EC76-5DE9-442C-A2DF-35DD06E9DA95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112" y="3140968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</a:pPr>
            <a:r>
              <a:rPr lang="ko-KR" altLang="en-US" sz="1200" dirty="0" smtClean="0">
                <a:latin typeface="Rix고딕 B" pitchFamily="18" charset="-127"/>
                <a:ea typeface="Rix고딕 B" pitchFamily="18" charset="-127"/>
              </a:rPr>
              <a:t>메인 페이지 </a:t>
            </a:r>
            <a:r>
              <a:rPr lang="en-US" altLang="ko-KR" sz="1200" dirty="0" smtClean="0">
                <a:latin typeface="Rix고딕 B" pitchFamily="18" charset="-127"/>
                <a:ea typeface="Rix고딕 B" pitchFamily="18" charset="-127"/>
              </a:rPr>
              <a:t>– </a:t>
            </a:r>
            <a:r>
              <a:rPr lang="ko-KR" altLang="en-US" sz="1200" dirty="0" err="1" smtClean="0">
                <a:latin typeface="Rix고딕 B" pitchFamily="18" charset="-127"/>
                <a:ea typeface="Rix고딕 B" pitchFamily="18" charset="-127"/>
              </a:rPr>
              <a:t>비로그인</a:t>
            </a:r>
            <a:r>
              <a:rPr lang="ko-KR" altLang="en-US" sz="1200" dirty="0" smtClean="0">
                <a:latin typeface="Rix고딕 B" pitchFamily="18" charset="-127"/>
                <a:ea typeface="Rix고딕 B" pitchFamily="18" charset="-127"/>
              </a:rPr>
              <a:t> 상태</a:t>
            </a:r>
            <a:endParaRPr lang="en-US" altLang="ko-KR" sz="1200" dirty="0" smtClean="0"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3645024"/>
            <a:ext cx="5243344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580112" y="56516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</a:pPr>
            <a:r>
              <a:rPr lang="ko-KR" altLang="en-US" sz="1200" dirty="0" smtClean="0">
                <a:latin typeface="Rix고딕 B" pitchFamily="18" charset="-127"/>
                <a:ea typeface="Rix고딕 B" pitchFamily="18" charset="-127"/>
              </a:rPr>
              <a:t>메인 페이지 </a:t>
            </a:r>
            <a:r>
              <a:rPr lang="en-US" altLang="ko-KR" sz="1200" dirty="0" smtClean="0">
                <a:latin typeface="Rix고딕 B" pitchFamily="18" charset="-127"/>
                <a:ea typeface="Rix고딕 B" pitchFamily="18" charset="-127"/>
              </a:rPr>
              <a:t>– </a:t>
            </a:r>
            <a:r>
              <a:rPr lang="ko-KR" altLang="en-US" sz="1200" dirty="0" smtClean="0">
                <a:latin typeface="Rix고딕 B" pitchFamily="18" charset="-127"/>
                <a:ea typeface="Rix고딕 B" pitchFamily="18" charset="-127"/>
              </a:rPr>
              <a:t>로그인 상태</a:t>
            </a:r>
            <a:endParaRPr lang="en-US" altLang="ko-KR" sz="1200" dirty="0" smtClean="0">
              <a:latin typeface="Rix고딕 B" pitchFamily="18" charset="-127"/>
              <a:ea typeface="Rix고딕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534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Ⅳ. </a:t>
            </a:r>
            <a:r>
              <a:rPr lang="ko-KR" altLang="en-US" dirty="0" smtClean="0">
                <a:latin typeface="Rix고딕 B" pitchFamily="18" charset="-127"/>
                <a:ea typeface="Rix고딕 B" pitchFamily="18" charset="-127"/>
              </a:rPr>
              <a:t>실행</a:t>
            </a:r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(2/6)</a:t>
            </a:r>
            <a:endParaRPr lang="ko-KR" altLang="en-US" dirty="0"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286" y="108580"/>
            <a:ext cx="1402202" cy="512108"/>
          </a:xfrm>
          <a:prstGeom prst="rect">
            <a:avLst/>
          </a:prstGeom>
        </p:spPr>
      </p:pic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A4B5-AC79-438C-9AA8-145289DA9325}" type="datetime1">
              <a:rPr lang="ko-KR" altLang="en-US" smtClean="0"/>
              <a:pPr/>
              <a:t>2016-01-25</a:t>
            </a:fld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18EC76-5DE9-442C-A2DF-35DD06E9DA95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112" y="3140968"/>
            <a:ext cx="1189749" cy="342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</a:pPr>
            <a:r>
              <a:rPr lang="ko-KR" altLang="en-US" sz="1200" dirty="0" smtClean="0">
                <a:latin typeface="Rix고딕 B" pitchFamily="18" charset="-127"/>
                <a:ea typeface="Rix고딕 B" pitchFamily="18" charset="-127"/>
              </a:rPr>
              <a:t>회원가입 페이지</a:t>
            </a:r>
            <a:endParaRPr lang="en-US" altLang="ko-KR" sz="1200" dirty="0" smtClean="0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112" y="565169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</a:pPr>
            <a:r>
              <a:rPr lang="ko-KR" altLang="en-US" sz="1200" dirty="0" smtClean="0">
                <a:latin typeface="Rix고딕 B" pitchFamily="18" charset="-127"/>
                <a:ea typeface="Rix고딕 B" pitchFamily="18" charset="-127"/>
              </a:rPr>
              <a:t>회원가입 완료 페이지</a:t>
            </a:r>
            <a:endParaRPr lang="en-US" altLang="ko-KR" sz="1200" dirty="0" smtClean="0"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2000" y="1134300"/>
            <a:ext cx="5235611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3646800"/>
            <a:ext cx="5239835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8534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8573" y="1107049"/>
            <a:ext cx="5246854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Ⅳ. </a:t>
            </a:r>
            <a:r>
              <a:rPr lang="ko-KR" altLang="en-US" dirty="0" smtClean="0">
                <a:latin typeface="Rix고딕 B" pitchFamily="18" charset="-127"/>
                <a:ea typeface="Rix고딕 B" pitchFamily="18" charset="-127"/>
              </a:rPr>
              <a:t>실행</a:t>
            </a:r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(3/6)</a:t>
            </a:r>
            <a:endParaRPr lang="ko-KR" altLang="en-US" dirty="0"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286" y="108580"/>
            <a:ext cx="1402202" cy="512108"/>
          </a:xfrm>
          <a:prstGeom prst="rect">
            <a:avLst/>
          </a:prstGeom>
        </p:spPr>
      </p:pic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A4B5-AC79-438C-9AA8-145289DA9325}" type="datetime1">
              <a:rPr lang="ko-KR" altLang="en-US" smtClean="0"/>
              <a:pPr/>
              <a:t>2016-01-25</a:t>
            </a:fld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18EC76-5DE9-442C-A2DF-35DD06E9DA95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46055" y="341970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</a:pPr>
            <a:r>
              <a:rPr lang="ko-KR" altLang="en-US" sz="1200" dirty="0" smtClean="0">
                <a:latin typeface="Rix고딕 B" pitchFamily="18" charset="-127"/>
                <a:ea typeface="Rix고딕 B" pitchFamily="18" charset="-127"/>
              </a:rPr>
              <a:t>로그인 페이지</a:t>
            </a:r>
            <a:endParaRPr lang="en-US" altLang="ko-KR" sz="1200" dirty="0" smtClean="0">
              <a:latin typeface="Rix고딕 B" pitchFamily="18" charset="-127"/>
              <a:ea typeface="Rix고딕 B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691680" y="3864116"/>
            <a:ext cx="5760640" cy="2176020"/>
            <a:chOff x="2123728" y="3864116"/>
            <a:chExt cx="5760640" cy="2176020"/>
          </a:xfrm>
        </p:grpSpPr>
        <p:sp>
          <p:nvSpPr>
            <p:cNvPr id="15" name="TextBox 14"/>
            <p:cNvSpPr txBox="1"/>
            <p:nvPr/>
          </p:nvSpPr>
          <p:spPr>
            <a:xfrm>
              <a:off x="2822816" y="5661248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</a:pPr>
              <a:r>
                <a:rPr lang="ko-KR" altLang="en-US" sz="1200" dirty="0" smtClean="0">
                  <a:latin typeface="Rix고딕 B" pitchFamily="18" charset="-127"/>
                  <a:ea typeface="Rix고딕 B" pitchFamily="18" charset="-127"/>
                </a:rPr>
                <a:t>아이디 찾기 팝업</a:t>
              </a:r>
              <a:endParaRPr lang="en-US" altLang="ko-KR" sz="1200" dirty="0" smtClean="0">
                <a:latin typeface="Rix고딕 B" pitchFamily="18" charset="-127"/>
                <a:ea typeface="Rix고딕 B" pitchFamily="18" charset="-127"/>
              </a:endParaRPr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23728" y="3864116"/>
              <a:ext cx="2628000" cy="1869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56368" y="3864116"/>
              <a:ext cx="2628000" cy="1869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5886527" y="5670804"/>
              <a:ext cx="136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</a:pPr>
              <a:r>
                <a:rPr lang="ko-KR" altLang="en-US" sz="1200" dirty="0" smtClean="0">
                  <a:latin typeface="Rix고딕 B" pitchFamily="18" charset="-127"/>
                  <a:ea typeface="Rix고딕 B" pitchFamily="18" charset="-127"/>
                </a:rPr>
                <a:t>비밀번호 찾기 팝업</a:t>
              </a:r>
              <a:endParaRPr lang="en-US" altLang="ko-KR" sz="1200" dirty="0" smtClean="0">
                <a:latin typeface="Rix고딕 B" pitchFamily="18" charset="-127"/>
                <a:ea typeface="Rix고딕 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8534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Ⅳ. </a:t>
            </a:r>
            <a:r>
              <a:rPr lang="ko-KR" altLang="en-US" dirty="0" smtClean="0">
                <a:latin typeface="Rix고딕 B" pitchFamily="18" charset="-127"/>
                <a:ea typeface="Rix고딕 B" pitchFamily="18" charset="-127"/>
              </a:rPr>
              <a:t>실행</a:t>
            </a:r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(4/6)</a:t>
            </a:r>
            <a:endParaRPr lang="ko-KR" altLang="en-US" dirty="0"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286" y="108580"/>
            <a:ext cx="1402202" cy="512108"/>
          </a:xfrm>
          <a:prstGeom prst="rect">
            <a:avLst/>
          </a:prstGeom>
        </p:spPr>
      </p:pic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A4B5-AC79-438C-9AA8-145289DA9325}" type="datetime1">
              <a:rPr lang="ko-KR" altLang="en-US" smtClean="0"/>
              <a:pPr/>
              <a:t>2016-01-25</a:t>
            </a:fld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18EC76-5DE9-442C-A2DF-35DD06E9DA95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112" y="314096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</a:pPr>
            <a:r>
              <a:rPr lang="ko-KR" altLang="en-US" sz="1200" dirty="0" err="1" smtClean="0">
                <a:latin typeface="Rix고딕 B" pitchFamily="18" charset="-127"/>
                <a:ea typeface="Rix고딕 B" pitchFamily="18" charset="-127"/>
              </a:rPr>
              <a:t>채팅방</a:t>
            </a:r>
            <a:r>
              <a:rPr lang="ko-KR" altLang="en-US" sz="1200" dirty="0" smtClean="0">
                <a:latin typeface="Rix고딕 B" pitchFamily="18" charset="-127"/>
                <a:ea typeface="Rix고딕 B" pitchFamily="18" charset="-127"/>
              </a:rPr>
              <a:t> 리스트 페이지</a:t>
            </a:r>
            <a:endParaRPr lang="en-US" altLang="ko-KR" sz="1200" dirty="0" smtClean="0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94947" y="558924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</a:pPr>
            <a:r>
              <a:rPr lang="ko-KR" altLang="en-US" sz="1200" dirty="0" smtClean="0">
                <a:latin typeface="Rix고딕 B" pitchFamily="18" charset="-127"/>
                <a:ea typeface="Rix고딕 B" pitchFamily="18" charset="-127"/>
              </a:rPr>
              <a:t>방 개설 팝업</a:t>
            </a:r>
            <a:endParaRPr lang="en-US" altLang="ko-KR" sz="1200" dirty="0" smtClean="0"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2000" y="1107049"/>
            <a:ext cx="5235611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58000" y="3717032"/>
            <a:ext cx="2628000" cy="186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8534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Ⅳ. </a:t>
            </a:r>
            <a:r>
              <a:rPr lang="ko-KR" altLang="en-US" dirty="0" smtClean="0">
                <a:latin typeface="Rix고딕 B" pitchFamily="18" charset="-127"/>
                <a:ea typeface="Rix고딕 B" pitchFamily="18" charset="-127"/>
              </a:rPr>
              <a:t>실행</a:t>
            </a:r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(5/6)</a:t>
            </a:r>
            <a:endParaRPr lang="ko-KR" altLang="en-US" dirty="0"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286" y="108580"/>
            <a:ext cx="1402202" cy="512108"/>
          </a:xfrm>
          <a:prstGeom prst="rect">
            <a:avLst/>
          </a:prstGeom>
        </p:spPr>
      </p:pic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A4B5-AC79-438C-9AA8-145289DA9325}" type="datetime1">
              <a:rPr lang="ko-KR" altLang="en-US" smtClean="0"/>
              <a:pPr/>
              <a:t>2016-01-25</a:t>
            </a:fld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18EC76-5DE9-442C-A2DF-35DD06E9DA95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2000" y="2241000"/>
            <a:ext cx="4233754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42932" y="4643844"/>
            <a:ext cx="1051891" cy="342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</a:pPr>
            <a:r>
              <a:rPr lang="ko-KR" altLang="en-US" sz="1200" dirty="0" err="1" smtClean="0">
                <a:latin typeface="Rix고딕 B" pitchFamily="18" charset="-127"/>
                <a:ea typeface="Rix고딕 B" pitchFamily="18" charset="-127"/>
              </a:rPr>
              <a:t>채팅방</a:t>
            </a:r>
            <a:r>
              <a:rPr lang="ko-KR" altLang="en-US" sz="1200" dirty="0" smtClean="0">
                <a:latin typeface="Rix고딕 B" pitchFamily="18" charset="-127"/>
                <a:ea typeface="Rix고딕 B" pitchFamily="18" charset="-127"/>
              </a:rPr>
              <a:t> 페이지</a:t>
            </a:r>
            <a:endParaRPr lang="en-US" altLang="ko-KR" sz="1200" dirty="0" smtClean="0"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20374" y="2241000"/>
            <a:ext cx="4228090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771042" y="4643844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</a:pPr>
            <a:r>
              <a:rPr lang="ko-KR" altLang="en-US" sz="1200" dirty="0" err="1" smtClean="0">
                <a:latin typeface="Rix고딕 B" pitchFamily="18" charset="-127"/>
                <a:ea typeface="Rix고딕 B" pitchFamily="18" charset="-127"/>
              </a:rPr>
              <a:t>채팅방</a:t>
            </a:r>
            <a:r>
              <a:rPr lang="ko-KR" altLang="en-US" sz="1200" dirty="0" smtClean="0">
                <a:latin typeface="Rix고딕 B" pitchFamily="18" charset="-127"/>
                <a:ea typeface="Rix고딕 B" pitchFamily="18" charset="-127"/>
              </a:rPr>
              <a:t> 페이지</a:t>
            </a:r>
            <a:r>
              <a:rPr lang="en-US" altLang="ko-KR" sz="1200" dirty="0" smtClean="0">
                <a:latin typeface="Rix고딕 B" pitchFamily="18" charset="-127"/>
                <a:ea typeface="Rix고딕 B" pitchFamily="18" charset="-127"/>
              </a:rPr>
              <a:t>-</a:t>
            </a:r>
            <a:r>
              <a:rPr lang="ko-KR" altLang="en-US" sz="1200" dirty="0" smtClean="0">
                <a:latin typeface="Rix고딕 B" pitchFamily="18" charset="-127"/>
                <a:ea typeface="Rix고딕 B" pitchFamily="18" charset="-127"/>
              </a:rPr>
              <a:t>방 </a:t>
            </a:r>
            <a:r>
              <a:rPr lang="ko-KR" altLang="en-US" sz="1200" dirty="0" err="1" smtClean="0">
                <a:latin typeface="Rix고딕 B" pitchFamily="18" charset="-127"/>
                <a:ea typeface="Rix고딕 B" pitchFamily="18" charset="-127"/>
              </a:rPr>
              <a:t>삭제시</a:t>
            </a:r>
            <a:endParaRPr lang="en-US" altLang="ko-KR" sz="1200" dirty="0" smtClean="0">
              <a:latin typeface="Rix고딕 B" pitchFamily="18" charset="-127"/>
              <a:ea typeface="Rix고딕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534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Ⅳ. </a:t>
            </a:r>
            <a:r>
              <a:rPr lang="ko-KR" altLang="en-US" dirty="0" smtClean="0">
                <a:latin typeface="Rix고딕 B" pitchFamily="18" charset="-127"/>
                <a:ea typeface="Rix고딕 B" pitchFamily="18" charset="-127"/>
              </a:rPr>
              <a:t>실행</a:t>
            </a:r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(6/6)</a:t>
            </a:r>
            <a:endParaRPr lang="ko-KR" altLang="en-US" dirty="0"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286" y="108580"/>
            <a:ext cx="1402202" cy="512108"/>
          </a:xfrm>
          <a:prstGeom prst="rect">
            <a:avLst/>
          </a:prstGeom>
        </p:spPr>
      </p:pic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A4B5-AC79-438C-9AA8-145289DA9325}" type="datetime1">
              <a:rPr lang="ko-KR" altLang="en-US" smtClean="0"/>
              <a:pPr/>
              <a:t>2016-01-25</a:t>
            </a:fld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18EC76-5DE9-442C-A2DF-35DD06E9DA95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112" y="3140968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</a:pPr>
            <a:r>
              <a:rPr lang="ko-KR" altLang="en-US" sz="1200" dirty="0" err="1" smtClean="0">
                <a:latin typeface="Rix고딕 B" pitchFamily="18" charset="-127"/>
                <a:ea typeface="Rix고딕 B" pitchFamily="18" charset="-127"/>
              </a:rPr>
              <a:t>내정보</a:t>
            </a:r>
            <a:r>
              <a:rPr lang="ko-KR" altLang="en-US" sz="1200" dirty="0" smtClean="0">
                <a:latin typeface="Rix고딕 B" pitchFamily="18" charset="-127"/>
                <a:ea typeface="Rix고딕 B" pitchFamily="18" charset="-127"/>
              </a:rPr>
              <a:t> 보기 및 수정</a:t>
            </a:r>
            <a:endParaRPr lang="en-US" altLang="ko-KR" sz="1200" dirty="0" smtClean="0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48483" y="583317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</a:pPr>
            <a:r>
              <a:rPr lang="ko-KR" altLang="en-US" sz="1200" dirty="0" smtClean="0">
                <a:latin typeface="Rix고딕 B" pitchFamily="18" charset="-127"/>
                <a:ea typeface="Rix고딕 B" pitchFamily="18" charset="-127"/>
              </a:rPr>
              <a:t>비밀번호 변경 팝업</a:t>
            </a:r>
            <a:endParaRPr lang="en-US" altLang="ko-KR" sz="1200" dirty="0" smtClean="0"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108800"/>
            <a:ext cx="5262400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3530698"/>
            <a:ext cx="2625304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3789040"/>
            <a:ext cx="36861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5889142" y="5589240"/>
            <a:ext cx="1051891" cy="342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</a:pPr>
            <a:r>
              <a:rPr lang="ko-KR" altLang="en-US" sz="1200" dirty="0" smtClean="0">
                <a:latin typeface="Rix고딕 B" pitchFamily="18" charset="-127"/>
                <a:ea typeface="Rix고딕 B" pitchFamily="18" charset="-127"/>
              </a:rPr>
              <a:t>로그아웃 팝업</a:t>
            </a:r>
            <a:endParaRPr lang="en-US" altLang="ko-KR" sz="1200" dirty="0" smtClean="0">
              <a:latin typeface="Rix고딕 B" pitchFamily="18" charset="-127"/>
              <a:ea typeface="Rix고딕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534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286" y="108580"/>
            <a:ext cx="1402202" cy="51210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" y="6360677"/>
            <a:ext cx="9159874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624" y="2348880"/>
            <a:ext cx="10005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5400" b="1" dirty="0" smtClean="0">
                <a:ln w="0"/>
                <a:solidFill>
                  <a:srgbClr val="002060"/>
                </a:solidFill>
                <a:latin typeface="Rix고딕 B" pitchFamily="18" charset="-127"/>
                <a:ea typeface="Rix고딕 B" pitchFamily="18" charset="-127"/>
              </a:rPr>
              <a:t>Ⅴ.</a:t>
            </a:r>
            <a:endParaRPr lang="ko-KR" altLang="en-US" sz="5400" b="1" dirty="0">
              <a:solidFill>
                <a:srgbClr val="002060"/>
              </a:solidFill>
              <a:latin typeface="Rix고딕 B" pitchFamily="18" charset="-127"/>
              <a:ea typeface="Rix고딕 B" pitchFamily="18" charset="-127"/>
            </a:endParaRPr>
          </a:p>
          <a:p>
            <a:endParaRPr lang="ko-KR" altLang="en-US" sz="5400" b="1" dirty="0">
              <a:solidFill>
                <a:srgbClr val="002060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6901" y="2348880"/>
            <a:ext cx="16882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600" dirty="0">
                <a:ln w="0"/>
                <a:solidFill>
                  <a:srgbClr val="002060"/>
                </a:solidFill>
                <a:latin typeface="Rix고딕 B" pitchFamily="18" charset="-127"/>
                <a:ea typeface="Rix고딕 B" pitchFamily="18" charset="-127"/>
              </a:rPr>
              <a:t> </a:t>
            </a:r>
            <a:r>
              <a:rPr lang="ko-KR" altLang="en-US" sz="4800" b="1" spc="600" dirty="0" smtClean="0">
                <a:ln w="0"/>
                <a:solidFill>
                  <a:srgbClr val="002060"/>
                </a:solidFill>
                <a:latin typeface="Rix고딕 B" pitchFamily="18" charset="-127"/>
                <a:ea typeface="Rix고딕 B" pitchFamily="18" charset="-127"/>
              </a:rPr>
              <a:t>결론</a:t>
            </a:r>
            <a:endParaRPr lang="ko-KR" altLang="en-US" sz="4800" b="1" dirty="0">
              <a:solidFill>
                <a:srgbClr val="002060"/>
              </a:solidFill>
              <a:latin typeface="Rix고딕 B" pitchFamily="18" charset="-127"/>
              <a:ea typeface="Rix고딕 B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3645024"/>
            <a:ext cx="915987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6979" y="4262446"/>
            <a:ext cx="1337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Rix고딕 B" pitchFamily="18" charset="-127"/>
                <a:ea typeface="Rix고딕 B" pitchFamily="18" charset="-127"/>
              </a:rPr>
              <a:t>5.1 </a:t>
            </a:r>
            <a:r>
              <a:rPr lang="ko-KR" altLang="en-US" sz="1600" dirty="0" smtClean="0">
                <a:latin typeface="Rix고딕 B" pitchFamily="18" charset="-127"/>
                <a:ea typeface="Rix고딕 B" pitchFamily="18" charset="-127"/>
              </a:rPr>
              <a:t>결론</a:t>
            </a:r>
            <a:endParaRPr lang="en-US" altLang="ko-KR" sz="1600" dirty="0" smtClean="0">
              <a:latin typeface="Rix고딕 B" pitchFamily="18" charset="-127"/>
              <a:ea typeface="Rix고딕 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Rix고딕 B" pitchFamily="18" charset="-127"/>
                <a:ea typeface="Rix고딕 B" pitchFamily="18" charset="-127"/>
              </a:rPr>
              <a:t>5.2</a:t>
            </a:r>
            <a:r>
              <a:rPr lang="en-US" altLang="ko-KR" sz="1600" dirty="0" smtClean="0">
                <a:latin typeface="Rix고딕 B" pitchFamily="18" charset="-127"/>
                <a:ea typeface="Rix고딕 B" pitchFamily="18" charset="-127"/>
              </a:rPr>
              <a:t> </a:t>
            </a:r>
            <a:r>
              <a:rPr lang="ko-KR" altLang="en-US" sz="1600" dirty="0" smtClean="0">
                <a:latin typeface="Rix고딕 B" pitchFamily="18" charset="-127"/>
                <a:ea typeface="Rix고딕 B" pitchFamily="18" charset="-127"/>
              </a:rPr>
              <a:t>향후 계획</a:t>
            </a:r>
            <a:endParaRPr lang="en-US" altLang="ko-KR" sz="1600" dirty="0" smtClean="0">
              <a:latin typeface="Rix고딕 B" pitchFamily="18" charset="-127"/>
              <a:ea typeface="Rix고딕 B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23251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Ⅴ. </a:t>
            </a:r>
            <a:r>
              <a:rPr lang="ko-KR" altLang="en-US" dirty="0" smtClean="0">
                <a:latin typeface="Rix고딕 B" pitchFamily="18" charset="-127"/>
                <a:ea typeface="Rix고딕 B" pitchFamily="18" charset="-127"/>
              </a:rPr>
              <a:t>결론</a:t>
            </a:r>
            <a:endParaRPr lang="ko-KR" altLang="en-US" dirty="0"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286" y="108580"/>
            <a:ext cx="1402202" cy="512108"/>
          </a:xfrm>
          <a:prstGeom prst="rect">
            <a:avLst/>
          </a:prstGeom>
        </p:spPr>
      </p:pic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A4B5-AC79-438C-9AA8-145289DA9325}" type="datetime1">
              <a:rPr lang="ko-KR" altLang="en-US" smtClean="0"/>
              <a:pPr/>
              <a:t>2016-01-25</a:t>
            </a:fld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18EC76-5DE9-442C-A2DF-35DD06E9DA95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33417" y="1052736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5.1 </a:t>
            </a:r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결론</a:t>
            </a:r>
            <a:endParaRPr lang="ko-KR" altLang="en-US" sz="2000" b="1" dirty="0">
              <a:ln>
                <a:solidFill>
                  <a:schemeClr val="bg1">
                    <a:alpha val="55000"/>
                  </a:schemeClr>
                </a:solidFill>
              </a:ln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7561" y="1467941"/>
            <a:ext cx="7459093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Rix고딕 B" pitchFamily="18" charset="-127"/>
                <a:ea typeface="Rix고딕 B" pitchFamily="18" charset="-127"/>
              </a:rPr>
              <a:t>디렉토리</a:t>
            </a:r>
            <a:r>
              <a:rPr lang="ko-KR" altLang="en-US" sz="1400" dirty="0" smtClean="0">
                <a:latin typeface="Rix고딕 B" pitchFamily="18" charset="-127"/>
                <a:ea typeface="Rix고딕 B" pitchFamily="18" charset="-127"/>
              </a:rPr>
              <a:t> 구조가 짜임새 있지 않게 정렬되어 있어 이 부분을 개선하기 위해 </a:t>
            </a:r>
            <a:r>
              <a:rPr lang="ko-KR" altLang="en-US" sz="1400" dirty="0" smtClean="0">
                <a:solidFill>
                  <a:srgbClr val="FF0000"/>
                </a:solidFill>
                <a:latin typeface="Rix고딕 B" pitchFamily="18" charset="-127"/>
                <a:ea typeface="Rix고딕 B" pitchFamily="18" charset="-127"/>
              </a:rPr>
              <a:t>구조를 명확하게 분리함</a:t>
            </a:r>
            <a:endParaRPr lang="en-US" altLang="ko-KR" sz="1400" dirty="0" smtClean="0">
              <a:solidFill>
                <a:srgbClr val="FF0000"/>
              </a:solidFill>
              <a:latin typeface="Rix고딕 B" pitchFamily="18" charset="-127"/>
              <a:ea typeface="Rix고딕 B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F0000"/>
                </a:solidFill>
                <a:latin typeface="Rix고딕 B" pitchFamily="18" charset="-127"/>
                <a:ea typeface="Rix고딕 B" pitchFamily="18" charset="-127"/>
              </a:rPr>
              <a:t>중복코드를 제거</a:t>
            </a:r>
            <a:r>
              <a:rPr lang="ko-KR" altLang="en-US" sz="1400" dirty="0" smtClean="0">
                <a:latin typeface="Rix고딕 B" pitchFamily="18" charset="-127"/>
                <a:ea typeface="Rix고딕 B" pitchFamily="18" charset="-127"/>
              </a:rPr>
              <a:t>함으로써 </a:t>
            </a:r>
            <a:r>
              <a:rPr lang="en-US" altLang="ko-KR" sz="1400" dirty="0" smtClean="0">
                <a:solidFill>
                  <a:srgbClr val="FF0000"/>
                </a:solidFill>
                <a:latin typeface="Rix고딕 B" pitchFamily="18" charset="-127"/>
                <a:ea typeface="Rix고딕 B" pitchFamily="18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Rix고딕 B" pitchFamily="18" charset="-127"/>
                <a:ea typeface="Rix고딕 B" pitchFamily="18" charset="-127"/>
              </a:rPr>
              <a:t>차 </a:t>
            </a:r>
            <a:r>
              <a:rPr lang="ko-KR" altLang="en-US" sz="1400" dirty="0" err="1" smtClean="0">
                <a:solidFill>
                  <a:srgbClr val="FF0000"/>
                </a:solidFill>
                <a:latin typeface="Rix고딕 B" pitchFamily="18" charset="-127"/>
                <a:ea typeface="Rix고딕 B" pitchFamily="18" charset="-127"/>
              </a:rPr>
              <a:t>리팩토링</a:t>
            </a:r>
            <a:r>
              <a:rPr lang="ko-KR" altLang="en-US" sz="1400" dirty="0" smtClean="0">
                <a:solidFill>
                  <a:srgbClr val="FF0000"/>
                </a:solidFill>
                <a:latin typeface="Rix고딕 B" pitchFamily="18" charset="-127"/>
                <a:ea typeface="Rix고딕 B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Rix고딕 B" pitchFamily="18" charset="-127"/>
                <a:ea typeface="Rix고딕 B" pitchFamily="18" charset="-127"/>
              </a:rPr>
              <a:t>완료</a:t>
            </a:r>
            <a:endParaRPr lang="en-US" altLang="ko-KR" sz="1400" dirty="0" smtClean="0">
              <a:solidFill>
                <a:srgbClr val="FF0000"/>
              </a:solidFill>
              <a:latin typeface="Rix고딕 B" pitchFamily="18" charset="-127"/>
              <a:ea typeface="Rix고딕 B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Rix고딕 B" pitchFamily="18" charset="-127"/>
                <a:ea typeface="Rix고딕 B" pitchFamily="18" charset="-127"/>
              </a:rPr>
              <a:t>각각의 클래스에서 너무 많은 </a:t>
            </a:r>
            <a:r>
              <a:rPr lang="ko-KR" altLang="en-US" sz="1400" dirty="0" err="1" smtClean="0">
                <a:latin typeface="Rix고딕 B" pitchFamily="18" charset="-127"/>
                <a:ea typeface="Rix고딕 B" pitchFamily="18" charset="-127"/>
              </a:rPr>
              <a:t>로직을</a:t>
            </a:r>
            <a:r>
              <a:rPr lang="ko-KR" altLang="en-US" sz="1400" dirty="0" smtClean="0">
                <a:latin typeface="Rix고딕 B" pitchFamily="18" charset="-127"/>
                <a:ea typeface="Rix고딕 B" pitchFamily="18" charset="-127"/>
              </a:rPr>
              <a:t> 수행하는 문제점이 있어</a:t>
            </a:r>
            <a:r>
              <a:rPr lang="en-US" altLang="ko-KR" sz="1400" dirty="0" smtClean="0">
                <a:latin typeface="Rix고딕 B" pitchFamily="18" charset="-127"/>
                <a:ea typeface="Rix고딕 B" pitchFamily="18" charset="-127"/>
              </a:rPr>
              <a:t/>
            </a:r>
            <a:br>
              <a:rPr lang="en-US" altLang="ko-KR" sz="1400" dirty="0" smtClean="0">
                <a:latin typeface="Rix고딕 B" pitchFamily="18" charset="-127"/>
                <a:ea typeface="Rix고딕 B" pitchFamily="18" charset="-127"/>
              </a:rPr>
            </a:br>
            <a:r>
              <a:rPr lang="ko-KR" altLang="en-US" sz="1400" dirty="0" smtClean="0">
                <a:latin typeface="Rix고딕 B" pitchFamily="18" charset="-127"/>
                <a:ea typeface="Rix고딕 B" pitchFamily="18" charset="-127"/>
              </a:rPr>
              <a:t>이 부분을 개선하기 위해 </a:t>
            </a:r>
            <a:r>
              <a:rPr lang="ko-KR" altLang="en-US" sz="1400" dirty="0" smtClean="0">
                <a:solidFill>
                  <a:srgbClr val="FF0000"/>
                </a:solidFill>
                <a:latin typeface="Rix고딕 B" pitchFamily="18" charset="-127"/>
                <a:ea typeface="Rix고딕 B" pitchFamily="18" charset="-127"/>
              </a:rPr>
              <a:t>각각의 클래스를 세분화하여</a:t>
            </a:r>
            <a:r>
              <a:rPr lang="en-US" altLang="ko-KR" sz="1400" dirty="0" smtClean="0">
                <a:solidFill>
                  <a:srgbClr val="FF0000"/>
                </a:solidFill>
                <a:latin typeface="Rix고딕 B" pitchFamily="18" charset="-127"/>
                <a:ea typeface="Rix고딕 B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Rix고딕 B" pitchFamily="18" charset="-127"/>
                <a:ea typeface="Rix고딕 B" pitchFamily="18" charset="-127"/>
              </a:rPr>
              <a:t>모듈화</a:t>
            </a:r>
            <a:r>
              <a:rPr lang="ko-KR" altLang="en-US" sz="1400" dirty="0" smtClean="0">
                <a:latin typeface="Rix고딕 B" pitchFamily="18" charset="-127"/>
                <a:ea typeface="Rix고딕 B" pitchFamily="18" charset="-127"/>
              </a:rPr>
              <a:t>함으로써 </a:t>
            </a:r>
            <a:r>
              <a:rPr lang="en-US" altLang="ko-KR" sz="1400" dirty="0" smtClean="0">
                <a:solidFill>
                  <a:srgbClr val="FF0000"/>
                </a:solidFill>
                <a:latin typeface="Rix고딕 B" pitchFamily="18" charset="-127"/>
                <a:ea typeface="Rix고딕 B" pitchFamily="18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Rix고딕 B" pitchFamily="18" charset="-127"/>
                <a:ea typeface="Rix고딕 B" pitchFamily="18" charset="-127"/>
              </a:rPr>
              <a:t>차 </a:t>
            </a:r>
            <a:r>
              <a:rPr lang="ko-KR" altLang="en-US" sz="1400" dirty="0" err="1" smtClean="0">
                <a:solidFill>
                  <a:srgbClr val="FF0000"/>
                </a:solidFill>
                <a:latin typeface="Rix고딕 B" pitchFamily="18" charset="-127"/>
                <a:ea typeface="Rix고딕 B" pitchFamily="18" charset="-127"/>
              </a:rPr>
              <a:t>리팩토링</a:t>
            </a:r>
            <a:r>
              <a:rPr lang="ko-KR" altLang="en-US" sz="1400" dirty="0" smtClean="0">
                <a:solidFill>
                  <a:srgbClr val="FF0000"/>
                </a:solidFill>
                <a:latin typeface="Rix고딕 B" pitchFamily="18" charset="-127"/>
                <a:ea typeface="Rix고딕 B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Rix고딕 B" pitchFamily="18" charset="-127"/>
                <a:ea typeface="Rix고딕 B" pitchFamily="18" charset="-127"/>
              </a:rPr>
              <a:t>완료</a:t>
            </a:r>
            <a:endParaRPr lang="en-US" altLang="ko-KR" sz="1400" dirty="0" smtClean="0">
              <a:solidFill>
                <a:srgbClr val="FF0000"/>
              </a:solidFill>
              <a:latin typeface="Rix고딕 B" pitchFamily="18" charset="-127"/>
              <a:ea typeface="Rix고딕 B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Rix고딕 B" pitchFamily="18" charset="-127"/>
                <a:ea typeface="Rix고딕 B" pitchFamily="18" charset="-127"/>
              </a:rPr>
              <a:t>과거 스프링 프레임워크 기반의 전자정부 프레임워크를 공부하던 당시 </a:t>
            </a:r>
            <a:r>
              <a:rPr lang="ko-KR" altLang="en-US" sz="1400" dirty="0" err="1" smtClean="0">
                <a:solidFill>
                  <a:srgbClr val="FF0000"/>
                </a:solidFill>
                <a:latin typeface="Rix고딕 B" pitchFamily="18" charset="-127"/>
                <a:ea typeface="Rix고딕 B" pitchFamily="18" charset="-127"/>
              </a:rPr>
              <a:t>인터셉터</a:t>
            </a:r>
            <a:r>
              <a:rPr lang="ko-KR" altLang="en-US" sz="1400" dirty="0" err="1" smtClean="0">
                <a:latin typeface="Rix고딕 B" pitchFamily="18" charset="-127"/>
                <a:ea typeface="Rix고딕 B" pitchFamily="18" charset="-127"/>
              </a:rPr>
              <a:t>에</a:t>
            </a:r>
            <a:r>
              <a:rPr lang="ko-KR" altLang="en-US" sz="1400" dirty="0" smtClean="0">
                <a:latin typeface="Rix고딕 B" pitchFamily="18" charset="-127"/>
                <a:ea typeface="Rix고딕 B" pitchFamily="18" charset="-127"/>
              </a:rPr>
              <a:t> 대해 자세하게</a:t>
            </a:r>
            <a:r>
              <a:rPr lang="en-US" altLang="ko-KR" sz="1400" dirty="0" smtClean="0">
                <a:latin typeface="Rix고딕 B" pitchFamily="18" charset="-127"/>
                <a:ea typeface="Rix고딕 B" pitchFamily="18" charset="-127"/>
              </a:rPr>
              <a:t/>
            </a:r>
            <a:br>
              <a:rPr lang="en-US" altLang="ko-KR" sz="1400" dirty="0" smtClean="0">
                <a:latin typeface="Rix고딕 B" pitchFamily="18" charset="-127"/>
                <a:ea typeface="Rix고딕 B" pitchFamily="18" charset="-127"/>
              </a:rPr>
            </a:br>
            <a:r>
              <a:rPr lang="ko-KR" altLang="en-US" sz="1400" dirty="0" smtClean="0">
                <a:latin typeface="Rix고딕 B" pitchFamily="18" charset="-127"/>
                <a:ea typeface="Rix고딕 B" pitchFamily="18" charset="-127"/>
              </a:rPr>
              <a:t>모르고 사용하였으나 이번 프로젝트를 통해 확실하게 공부할 수 있었음</a:t>
            </a:r>
            <a:endParaRPr lang="en-US" altLang="ko-KR" sz="1400" dirty="0" smtClean="0">
              <a:latin typeface="Rix고딕 B" pitchFamily="18" charset="-127"/>
              <a:ea typeface="Rix고딕 B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  <a:latin typeface="Rix고딕 B" pitchFamily="18" charset="-127"/>
                <a:ea typeface="Rix고딕 B" pitchFamily="18" charset="-127"/>
              </a:rPr>
              <a:t>MVC </a:t>
            </a:r>
            <a:r>
              <a:rPr lang="ko-KR" altLang="en-US" sz="1400" dirty="0" smtClean="0">
                <a:solidFill>
                  <a:srgbClr val="FF0000"/>
                </a:solidFill>
                <a:latin typeface="Rix고딕 B" pitchFamily="18" charset="-127"/>
                <a:ea typeface="Rix고딕 B" pitchFamily="18" charset="-127"/>
              </a:rPr>
              <a:t>패턴을 적용</a:t>
            </a:r>
            <a:r>
              <a:rPr lang="ko-KR" altLang="en-US" sz="1400" dirty="0" smtClean="0">
                <a:latin typeface="Rix고딕 B" pitchFamily="18" charset="-127"/>
                <a:ea typeface="Rix고딕 B" pitchFamily="18" charset="-127"/>
              </a:rPr>
              <a:t>한 웹 어플리케이션 제작 완료</a:t>
            </a:r>
            <a:endParaRPr lang="en-US" altLang="ko-KR" sz="1400" dirty="0" smtClean="0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9466" y="4398497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5.2 </a:t>
            </a:r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향후 계획</a:t>
            </a:r>
            <a:endParaRPr lang="ko-KR" altLang="en-US" sz="2000" b="1" dirty="0">
              <a:ln>
                <a:solidFill>
                  <a:schemeClr val="bg1">
                    <a:alpha val="55000"/>
                  </a:schemeClr>
                </a:solidFill>
              </a:ln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3610" y="4813702"/>
            <a:ext cx="47420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Rix고딕 B" pitchFamily="18" charset="-127"/>
                <a:ea typeface="Rix고딕 B" pitchFamily="18" charset="-127"/>
              </a:rPr>
              <a:t>향후 프로젝트에 대해서는 지도교수님과 상의 후 진행할 예정</a:t>
            </a:r>
            <a:endParaRPr lang="en-US" altLang="ko-KR" sz="1400" dirty="0" smtClean="0">
              <a:latin typeface="Rix고딕 B" pitchFamily="18" charset="-127"/>
              <a:ea typeface="Rix고딕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534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286" y="108580"/>
            <a:ext cx="1402202" cy="51210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" y="6360677"/>
            <a:ext cx="9159874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1272" y="2875002"/>
            <a:ext cx="274145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Rix고딕 B" pitchFamily="18" charset="-127"/>
                <a:ea typeface="Rix고딕 B" pitchFamily="18" charset="-127"/>
              </a:rPr>
              <a:t>Q&amp;A</a:t>
            </a:r>
            <a:endParaRPr lang="ko-KR" alt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Rix고딕 B" pitchFamily="18" charset="-127"/>
              <a:ea typeface="Rix고딕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9332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286" y="108580"/>
            <a:ext cx="1402202" cy="5121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87624" y="2348880"/>
            <a:ext cx="10583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5400" b="1" dirty="0">
                <a:ln w="0"/>
                <a:solidFill>
                  <a:srgbClr val="002060"/>
                </a:solidFill>
                <a:latin typeface="Rix고딕 B" pitchFamily="18" charset="-127"/>
                <a:ea typeface="Rix고딕 B" pitchFamily="18" charset="-127"/>
              </a:rPr>
              <a:t>Ⅰ.</a:t>
            </a:r>
            <a:endParaRPr lang="ko-KR" altLang="en-US" sz="5400" b="1" dirty="0">
              <a:solidFill>
                <a:srgbClr val="002060"/>
              </a:solidFill>
              <a:latin typeface="Rix고딕 B" pitchFamily="18" charset="-127"/>
              <a:ea typeface="Rix고딕 B" pitchFamily="18" charset="-127"/>
            </a:endParaRPr>
          </a:p>
          <a:p>
            <a:endParaRPr lang="ko-KR" altLang="en-US" sz="5400" b="1" dirty="0">
              <a:solidFill>
                <a:srgbClr val="002060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6901" y="2348880"/>
            <a:ext cx="16882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600" dirty="0">
                <a:ln w="0"/>
                <a:solidFill>
                  <a:srgbClr val="002060"/>
                </a:solidFill>
                <a:latin typeface="Rix고딕 B" pitchFamily="18" charset="-127"/>
                <a:ea typeface="Rix고딕 B" pitchFamily="18" charset="-127"/>
              </a:rPr>
              <a:t> 서론</a:t>
            </a:r>
            <a:endParaRPr lang="ko-KR" altLang="en-US" sz="4800" b="1" dirty="0">
              <a:solidFill>
                <a:srgbClr val="002060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088" y="4221088"/>
            <a:ext cx="20537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Rix고딕 B" pitchFamily="18" charset="-127"/>
                <a:ea typeface="Rix고딕 B" pitchFamily="18" charset="-127"/>
              </a:rPr>
              <a:t>1.1 </a:t>
            </a:r>
            <a:r>
              <a:rPr lang="ko-KR" altLang="en-US" sz="1600" dirty="0" smtClean="0">
                <a:latin typeface="Rix고딕 B" pitchFamily="18" charset="-127"/>
                <a:ea typeface="Rix고딕 B" pitchFamily="18" charset="-127"/>
              </a:rPr>
              <a:t>배경</a:t>
            </a:r>
            <a:endParaRPr lang="en-US" altLang="ko-KR" sz="1600" dirty="0">
              <a:latin typeface="Rix고딕 B" pitchFamily="18" charset="-127"/>
              <a:ea typeface="Rix고딕 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Rix고딕 B" pitchFamily="18" charset="-127"/>
                <a:ea typeface="Rix고딕 B" pitchFamily="18" charset="-127"/>
              </a:rPr>
              <a:t>1.2</a:t>
            </a:r>
            <a:r>
              <a:rPr lang="en-US" altLang="ko-KR" sz="1600" dirty="0" smtClean="0">
                <a:latin typeface="Rix고딕 B" pitchFamily="18" charset="-127"/>
                <a:ea typeface="Rix고딕 B" pitchFamily="18" charset="-127"/>
              </a:rPr>
              <a:t> </a:t>
            </a:r>
            <a:r>
              <a:rPr lang="ko-KR" altLang="en-US" sz="1600" dirty="0" smtClean="0">
                <a:latin typeface="Rix고딕 B" pitchFamily="18" charset="-127"/>
                <a:ea typeface="Rix고딕 B" pitchFamily="18" charset="-127"/>
              </a:rPr>
              <a:t>주요 기능 및 범위</a:t>
            </a:r>
            <a:endParaRPr lang="en-US" altLang="ko-KR" sz="1600" dirty="0" smtClean="0">
              <a:latin typeface="Rix고딕 B" pitchFamily="18" charset="-127"/>
              <a:ea typeface="Rix고딕 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Rix고딕 B" pitchFamily="18" charset="-127"/>
                <a:ea typeface="Rix고딕 B" pitchFamily="18" charset="-127"/>
              </a:rPr>
              <a:t>1.3 </a:t>
            </a:r>
            <a:r>
              <a:rPr lang="ko-KR" altLang="en-US" sz="1600" dirty="0" smtClean="0">
                <a:latin typeface="Rix고딕 B" pitchFamily="18" charset="-127"/>
                <a:ea typeface="Rix고딕 B" pitchFamily="18" charset="-127"/>
              </a:rPr>
              <a:t>추진일정</a:t>
            </a:r>
            <a:endParaRPr lang="en-US" altLang="ko-KR" sz="1600" dirty="0" smtClean="0">
              <a:latin typeface="Rix고딕 B" pitchFamily="18" charset="-127"/>
              <a:ea typeface="Rix고딕 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Rix고딕 B" pitchFamily="18" charset="-127"/>
                <a:ea typeface="Rix고딕 B" pitchFamily="18" charset="-127"/>
              </a:rPr>
              <a:t>1.4 </a:t>
            </a:r>
            <a:r>
              <a:rPr lang="ko-KR" altLang="en-US" sz="1600" dirty="0" smtClean="0">
                <a:latin typeface="Rix고딕 B" pitchFamily="18" charset="-127"/>
                <a:ea typeface="Rix고딕 B" pitchFamily="18" charset="-127"/>
              </a:rPr>
              <a:t>연구원 편성</a:t>
            </a:r>
            <a:endParaRPr lang="ko-KR" altLang="en-US" sz="1600" dirty="0">
              <a:latin typeface="Rix고딕 B" pitchFamily="18" charset="-127"/>
              <a:ea typeface="Rix고딕 B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3645024"/>
            <a:ext cx="915987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11260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Ⅰ. </a:t>
            </a:r>
            <a:r>
              <a:rPr lang="ko-KR" altLang="en-US" dirty="0" smtClean="0">
                <a:latin typeface="Rix고딕 B" pitchFamily="18" charset="-127"/>
                <a:ea typeface="Rix고딕 B" pitchFamily="18" charset="-127"/>
              </a:rPr>
              <a:t>서론</a:t>
            </a:r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(1/3)</a:t>
            </a:r>
            <a:endParaRPr lang="ko-KR" altLang="en-US" dirty="0"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286" y="108580"/>
            <a:ext cx="1402202" cy="5121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1600" y="193242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A4B5-AC79-438C-9AA8-145289DA9325}" type="datetime1">
              <a:rPr lang="ko-KR" altLang="en-US" smtClean="0"/>
              <a:pPr/>
              <a:t>2016-01-25</a:t>
            </a:fld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18EC76-5DE9-442C-A2DF-35DD06E9DA9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7561" y="1556792"/>
            <a:ext cx="5435912" cy="590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Rix고딕 B" pitchFamily="18" charset="-127"/>
                <a:ea typeface="Rix고딕 B" pitchFamily="18" charset="-127"/>
              </a:rPr>
              <a:t> </a:t>
            </a:r>
            <a:r>
              <a:rPr lang="en-US" altLang="ko-KR" sz="1400" dirty="0" smtClean="0">
                <a:latin typeface="Rix고딕 B" pitchFamily="18" charset="-127"/>
                <a:ea typeface="Rix고딕 B" pitchFamily="18" charset="-127"/>
              </a:rPr>
              <a:t>Spring Framework </a:t>
            </a:r>
            <a:r>
              <a:rPr lang="ko-KR" altLang="en-US" sz="1400" dirty="0" smtClean="0">
                <a:latin typeface="Rix고딕 B" pitchFamily="18" charset="-127"/>
                <a:ea typeface="Rix고딕 B" pitchFamily="18" charset="-127"/>
              </a:rPr>
              <a:t>기반의 웹 프로젝트 개발을 익히고자 함</a:t>
            </a:r>
          </a:p>
          <a:p>
            <a:pPr marL="171450" indent="-1714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Rix고딕 B" pitchFamily="18" charset="-127"/>
                <a:ea typeface="Rix고딕 B" pitchFamily="18" charset="-127"/>
              </a:rPr>
              <a:t> </a:t>
            </a:r>
            <a:r>
              <a:rPr lang="en-US" altLang="ko-KR" sz="1400" dirty="0" smtClean="0">
                <a:latin typeface="Rix고딕 B" pitchFamily="18" charset="-127"/>
                <a:ea typeface="Rix고딕 B" pitchFamily="18" charset="-127"/>
              </a:rPr>
              <a:t>Ajax Polling </a:t>
            </a:r>
            <a:r>
              <a:rPr lang="ko-KR" altLang="en-US" sz="1400" dirty="0" smtClean="0">
                <a:latin typeface="Rix고딕 B" pitchFamily="18" charset="-127"/>
                <a:ea typeface="Rix고딕 B" pitchFamily="18" charset="-127"/>
              </a:rPr>
              <a:t>기법을 이용하여 실시간 채팅 프로그램을 구현하고자 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6111" y="115668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1.1 </a:t>
            </a:r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배경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9882060"/>
              </p:ext>
            </p:extLst>
          </p:nvPr>
        </p:nvGraphicFramePr>
        <p:xfrm>
          <a:off x="642910" y="2636913"/>
          <a:ext cx="7358116" cy="3553244"/>
        </p:xfrm>
        <a:graphic>
          <a:graphicData uri="http://schemas.openxmlformats.org/drawingml/2006/table">
            <a:tbl>
              <a:tblPr/>
              <a:tblGrid>
                <a:gridCol w="1110850"/>
                <a:gridCol w="952157"/>
                <a:gridCol w="3666283"/>
                <a:gridCol w="864097"/>
                <a:gridCol w="764729"/>
              </a:tblGrid>
              <a:tr h="3139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주요기능</a:t>
                      </a:r>
                      <a:endParaRPr lang="ko-KR" alt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상세기능</a:t>
                      </a:r>
                      <a:endParaRPr lang="ko-KR" alt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설</a:t>
                      </a:r>
                      <a:r>
                        <a:rPr lang="ko-KR" altLang="en-US" sz="1400" kern="0" spc="-70" baseline="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  명</a:t>
                      </a:r>
                      <a:endParaRPr lang="ko-KR" alt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개발현황</a:t>
                      </a:r>
                      <a:endParaRPr lang="ko-KR" alt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비고</a:t>
                      </a:r>
                      <a:endParaRPr lang="ko-KR" alt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49174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채팅기능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메시지 전송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메시지 내용을 입력 받아 서버로 전송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개발완료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1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메시지 수신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err="1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폴링</a:t>
                      </a: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 기법을 사용하여 서버로부터 메시지 수신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개발완료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1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err="1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채팅방</a:t>
                      </a: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 개설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입장 가능한 </a:t>
                      </a:r>
                      <a:r>
                        <a:rPr lang="ko-KR" altLang="en-US" sz="1200" kern="0" spc="-70" dirty="0" err="1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채팅방</a:t>
                      </a:r>
                      <a:r>
                        <a:rPr lang="ko-KR" altLang="en-US" sz="1200" kern="0" spc="-70" baseline="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 개설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개발완료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기능 추가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1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err="1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채팅방</a:t>
                      </a: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 리스트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현재 개설된 </a:t>
                      </a:r>
                      <a:r>
                        <a:rPr lang="ko-KR" altLang="en-US" sz="1200" kern="0" spc="-70" dirty="0" err="1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채팅방</a:t>
                      </a: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 리스트</a:t>
                      </a:r>
                      <a:r>
                        <a:rPr lang="ko-KR" altLang="en-US" sz="1200" kern="0" spc="-70" baseline="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 출력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개발완료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기능 추가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1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err="1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채팅방</a:t>
                      </a:r>
                      <a:r>
                        <a:rPr lang="ko-KR" altLang="en-US" sz="1200" kern="0" spc="-70" baseline="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 입장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입장할 </a:t>
                      </a:r>
                      <a:r>
                        <a:rPr lang="ko-KR" altLang="en-US" sz="1200" kern="0" spc="-70" dirty="0" err="1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채팅방</a:t>
                      </a: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 선택 후 </a:t>
                      </a:r>
                      <a:r>
                        <a:rPr lang="ko-KR" altLang="en-US" sz="1200" kern="0" spc="-70" dirty="0" err="1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채팅방</a:t>
                      </a: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 입장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개발완료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기능 추가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1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err="1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채팅방</a:t>
                      </a: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 삭제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baseline="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현재 입장한 </a:t>
                      </a:r>
                      <a:r>
                        <a:rPr lang="ko-KR" altLang="en-US" sz="1200" kern="0" spc="-70" baseline="0" dirty="0" err="1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채팅방</a:t>
                      </a:r>
                      <a:r>
                        <a:rPr lang="ko-KR" altLang="en-US" sz="1200" kern="0" spc="-70" baseline="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 삭제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개발완료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기능 추가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1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회원가입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baseline="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신규 회원가입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baseline="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신규 회원정보를 입력 받아 회원가입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개발완료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17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로그인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baseline="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  <a:cs typeface="+mn-cs"/>
                        </a:rPr>
                        <a:t>회원 로그인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baseline="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  <a:cs typeface="+mn-cs"/>
                        </a:rPr>
                        <a:t>아이디와 비밀번호를 입력 받아 사이트 접속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개발완료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70" baseline="0" dirty="0" smtClean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1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baseline="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  <a:cs typeface="+mn-cs"/>
                        </a:rPr>
                        <a:t>아이디 찾기</a:t>
                      </a:r>
                      <a:endParaRPr lang="en-US" sz="1200" kern="0" spc="-70" baseline="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baseline="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  <a:cs typeface="+mn-cs"/>
                        </a:rPr>
                        <a:t>기존 회원일 경우 아이디 찾기 기능 제공</a:t>
                      </a:r>
                      <a:endParaRPr lang="en-US" sz="1200" kern="0" spc="-70" baseline="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개발완료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-70" baseline="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1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baseline="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비밀번호 찾기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baseline="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기존 회원일 경우 비밀번호 찾기 기능 제공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개발완료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1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  <a:cs typeface="+mn-cs"/>
                        </a:rPr>
                        <a:t>로그아웃</a:t>
                      </a:r>
                      <a:endParaRPr lang="en-US" altLang="ko-KR" sz="1400" kern="0" spc="-70" dirty="0" smtClean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회원 로그아웃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로그인한 회원의 로그아웃 기능 제공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개발완료</a:t>
                      </a:r>
                      <a:endParaRPr lang="en-US" altLang="ko-KR" sz="1200" kern="0" spc="-70" dirty="0" smtClean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기능 추가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17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 err="1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내정보</a:t>
                      </a:r>
                      <a:endParaRPr lang="en-US" sz="14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>
                          <a:latin typeface="Rix고딕 B" pitchFamily="18" charset="-127"/>
                          <a:ea typeface="Rix고딕 B" pitchFamily="18" charset="-127"/>
                        </a:rPr>
                        <a:t>내정보</a:t>
                      </a:r>
                      <a:r>
                        <a:rPr lang="ko-KR" altLang="en-US" sz="1200" dirty="0" smtClean="0">
                          <a:latin typeface="Rix고딕 B" pitchFamily="18" charset="-127"/>
                          <a:ea typeface="Rix고딕 B" pitchFamily="18" charset="-127"/>
                        </a:rPr>
                        <a:t> 보기</a:t>
                      </a:r>
                      <a:endParaRPr lang="ko-KR" altLang="en-US" sz="1200" dirty="0"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Rix고딕 B" pitchFamily="18" charset="-127"/>
                          <a:ea typeface="Rix고딕 B" pitchFamily="18" charset="-127"/>
                        </a:rPr>
                        <a:t>로그인한 회원 정보 출력</a:t>
                      </a:r>
                      <a:endParaRPr lang="ko-KR" altLang="en-US" sz="1200" dirty="0"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개발완료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1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aseline="0" dirty="0" err="1" smtClean="0">
                          <a:latin typeface="Rix고딕 B" pitchFamily="18" charset="-127"/>
                          <a:ea typeface="Rix고딕 B" pitchFamily="18" charset="-127"/>
                        </a:rPr>
                        <a:t>내정보</a:t>
                      </a:r>
                      <a:r>
                        <a:rPr lang="ko-KR" altLang="en-US" sz="1200" baseline="0" dirty="0" smtClean="0">
                          <a:latin typeface="Rix고딕 B" pitchFamily="18" charset="-127"/>
                          <a:ea typeface="Rix고딕 B" pitchFamily="18" charset="-127"/>
                        </a:rPr>
                        <a:t> 수정</a:t>
                      </a:r>
                      <a:endParaRPr lang="ko-KR" altLang="en-US" sz="1200" dirty="0"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Rix고딕 B" pitchFamily="18" charset="-127"/>
                          <a:ea typeface="Rix고딕 B" pitchFamily="18" charset="-127"/>
                        </a:rPr>
                        <a:t>로그인한 회원</a:t>
                      </a:r>
                      <a:r>
                        <a:rPr lang="ko-KR" altLang="en-US" sz="1200" baseline="0" dirty="0" smtClean="0">
                          <a:latin typeface="Rix고딕 B" pitchFamily="18" charset="-127"/>
                          <a:ea typeface="Rix고딕 B" pitchFamily="18" charset="-127"/>
                        </a:rPr>
                        <a:t> 정보 수정</a:t>
                      </a:r>
                      <a:endParaRPr lang="ko-KR" altLang="en-US" sz="1200" dirty="0"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개발완료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95200" y="2267580"/>
            <a:ext cx="2230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1.2 </a:t>
            </a:r>
            <a:r>
              <a:rPr lang="ko-KR" altLang="en-US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주요 기능 및 범위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47731" y="2924944"/>
            <a:ext cx="73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8534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Ⅰ. </a:t>
            </a:r>
            <a:r>
              <a:rPr lang="ko-KR" altLang="en-US" dirty="0" smtClean="0">
                <a:latin typeface="Rix고딕 B" pitchFamily="18" charset="-127"/>
                <a:ea typeface="Rix고딕 B" pitchFamily="18" charset="-127"/>
              </a:rPr>
              <a:t>서론</a:t>
            </a:r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(2/3)</a:t>
            </a:r>
            <a:endParaRPr lang="ko-KR" altLang="en-US" dirty="0"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286" y="108580"/>
            <a:ext cx="1402202" cy="512108"/>
          </a:xfrm>
          <a:prstGeom prst="rect">
            <a:avLst/>
          </a:prstGeom>
        </p:spPr>
      </p:pic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A4B5-AC79-438C-9AA8-145289DA9325}" type="datetime1">
              <a:rPr lang="ko-KR" altLang="en-US" smtClean="0"/>
              <a:pPr/>
              <a:t>2016-01-25</a:t>
            </a:fld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18EC76-5DE9-442C-A2DF-35DD06E9DA9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71600" y="193242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5200" y="1000108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1.3 </a:t>
            </a:r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추진일정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3528" y="1484784"/>
            <a:ext cx="8424936" cy="2952328"/>
          </a:xfrm>
          <a:prstGeom prst="roundRect">
            <a:avLst>
              <a:gd name="adj" fmla="val 3422"/>
            </a:avLst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3568" y="1590380"/>
            <a:ext cx="7776864" cy="288032"/>
          </a:xfrm>
          <a:prstGeom prst="roundRect">
            <a:avLst/>
          </a:prstGeom>
          <a:solidFill>
            <a:srgbClr val="0A56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83568" y="2132856"/>
            <a:ext cx="1368152" cy="2160240"/>
          </a:xfrm>
          <a:prstGeom prst="roundRect">
            <a:avLst>
              <a:gd name="adj" fmla="val 54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33"/>
          <p:cNvGrpSpPr/>
          <p:nvPr/>
        </p:nvGrpSpPr>
        <p:grpSpPr>
          <a:xfrm>
            <a:off x="585235" y="1544053"/>
            <a:ext cx="8018333" cy="2758875"/>
            <a:chOff x="-196070" y="1870225"/>
            <a:chExt cx="8806629" cy="2758875"/>
          </a:xfrm>
        </p:grpSpPr>
        <p:sp>
          <p:nvSpPr>
            <p:cNvPr id="22" name="TextBox 21"/>
            <p:cNvSpPr txBox="1"/>
            <p:nvPr/>
          </p:nvSpPr>
          <p:spPr>
            <a:xfrm>
              <a:off x="1210332" y="1870225"/>
              <a:ext cx="695788" cy="342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bg1"/>
                  </a:solidFill>
                  <a:latin typeface="Rix고딕 EB" pitchFamily="18" charset="-127"/>
                  <a:ea typeface="Rix고딕 EB" pitchFamily="18" charset="-127"/>
                </a:rPr>
                <a:t>01/05</a:t>
              </a:r>
              <a:endParaRPr lang="en-US" altLang="ko-KR" sz="1200" dirty="0">
                <a:solidFill>
                  <a:schemeClr val="bg1"/>
                </a:solidFill>
                <a:latin typeface="Rix고딕 EB" pitchFamily="18" charset="-127"/>
                <a:ea typeface="Rix고딕 EB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66991" y="1870225"/>
              <a:ext cx="695788" cy="342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bg1"/>
                  </a:solidFill>
                  <a:latin typeface="Rix고딕 EB" pitchFamily="18" charset="-127"/>
                  <a:ea typeface="Rix고딕 EB" pitchFamily="18" charset="-127"/>
                </a:rPr>
                <a:t>01/12</a:t>
              </a:r>
              <a:endParaRPr lang="en-US" altLang="ko-KR" sz="1200" dirty="0">
                <a:solidFill>
                  <a:schemeClr val="bg1"/>
                </a:solidFill>
                <a:latin typeface="Rix고딕 EB" pitchFamily="18" charset="-127"/>
                <a:ea typeface="Rix고딕 EB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23650" y="1870225"/>
              <a:ext cx="695788" cy="342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bg1"/>
                  </a:solidFill>
                  <a:latin typeface="Rix고딕 EB" pitchFamily="18" charset="-127"/>
                  <a:ea typeface="Rix고딕 EB" pitchFamily="18" charset="-127"/>
                </a:rPr>
                <a:t>01/19</a:t>
              </a:r>
              <a:endParaRPr lang="en-US" altLang="ko-KR" sz="1200" dirty="0">
                <a:solidFill>
                  <a:schemeClr val="bg1"/>
                </a:solidFill>
                <a:latin typeface="Rix고딕 EB" pitchFamily="18" charset="-127"/>
                <a:ea typeface="Rix고딕 EB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80310" y="1870225"/>
              <a:ext cx="695788" cy="342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bg1"/>
                  </a:solidFill>
                  <a:latin typeface="Rix고딕 EB" pitchFamily="18" charset="-127"/>
                  <a:ea typeface="Rix고딕 EB" pitchFamily="18" charset="-127"/>
                </a:rPr>
                <a:t>01/26</a:t>
              </a:r>
              <a:endParaRPr lang="en-US" altLang="ko-KR" sz="1200" dirty="0">
                <a:solidFill>
                  <a:schemeClr val="bg1"/>
                </a:solidFill>
                <a:latin typeface="Rix고딕 EB" pitchFamily="18" charset="-127"/>
                <a:ea typeface="Rix고딕 EB" pitchFamily="18" charset="-127"/>
              </a:endParaRPr>
            </a:p>
          </p:txBody>
        </p:sp>
        <p:grpSp>
          <p:nvGrpSpPr>
            <p:cNvPr id="26" name="그룹 33"/>
            <p:cNvGrpSpPr/>
            <p:nvPr/>
          </p:nvGrpSpPr>
          <p:grpSpPr>
            <a:xfrm>
              <a:off x="-196070" y="2217100"/>
              <a:ext cx="8806629" cy="2412000"/>
              <a:chOff x="-196070" y="2217100"/>
              <a:chExt cx="8806629" cy="2412000"/>
            </a:xfrm>
          </p:grpSpPr>
          <p:sp>
            <p:nvSpPr>
              <p:cNvPr id="27" name="타원 12"/>
              <p:cNvSpPr/>
              <p:nvPr/>
            </p:nvSpPr>
            <p:spPr>
              <a:xfrm>
                <a:off x="-196070" y="2312888"/>
                <a:ext cx="108000" cy="108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화살표 연결선 27"/>
              <p:cNvCxnSpPr/>
              <p:nvPr/>
            </p:nvCxnSpPr>
            <p:spPr>
              <a:xfrm flipV="1">
                <a:off x="-88070" y="2347525"/>
                <a:ext cx="8698629" cy="19363"/>
              </a:xfrm>
              <a:prstGeom prst="straightConnector1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1547663" y="2217100"/>
                <a:ext cx="0" cy="2412000"/>
              </a:xfrm>
              <a:prstGeom prst="line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587891" y="2217100"/>
                <a:ext cx="0" cy="2412000"/>
              </a:xfrm>
              <a:prstGeom prst="line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5628118" y="2217100"/>
                <a:ext cx="0" cy="2412000"/>
              </a:xfrm>
              <a:prstGeom prst="line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7668344" y="2217100"/>
                <a:ext cx="0" cy="2412000"/>
              </a:xfrm>
              <a:prstGeom prst="line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직사각형 32"/>
          <p:cNvSpPr/>
          <p:nvPr/>
        </p:nvSpPr>
        <p:spPr>
          <a:xfrm>
            <a:off x="2174582" y="2250968"/>
            <a:ext cx="2973482" cy="288032"/>
          </a:xfrm>
          <a:prstGeom prst="rect">
            <a:avLst/>
          </a:prstGeom>
          <a:solidFill>
            <a:srgbClr val="0A5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635896" y="2653488"/>
            <a:ext cx="2232248" cy="288032"/>
          </a:xfrm>
          <a:prstGeom prst="rect">
            <a:avLst/>
          </a:prstGeom>
          <a:solidFill>
            <a:srgbClr val="0A5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732240" y="3861048"/>
            <a:ext cx="1007904" cy="288032"/>
          </a:xfrm>
          <a:prstGeom prst="rect">
            <a:avLst/>
          </a:prstGeom>
          <a:solidFill>
            <a:srgbClr val="0A5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83568" y="2204864"/>
          <a:ext cx="1391816" cy="19736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91816"/>
              </a:tblGrid>
              <a:tr h="3947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Rix고딕 B" pitchFamily="18" charset="-127"/>
                          <a:ea typeface="Rix고딕 B" pitchFamily="18" charset="-127"/>
                        </a:rPr>
                        <a:t>채팅기능</a:t>
                      </a:r>
                      <a:endParaRPr lang="ko-KR" altLang="en-US" b="0" dirty="0"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47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Rix고딕 B" pitchFamily="18" charset="-127"/>
                          <a:ea typeface="Rix고딕 B" pitchFamily="18" charset="-127"/>
                        </a:rPr>
                        <a:t>회원가입</a:t>
                      </a:r>
                      <a:endParaRPr lang="ko-KR" altLang="en-US" b="0" dirty="0"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47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Rix고딕 B" pitchFamily="18" charset="-127"/>
                          <a:ea typeface="Rix고딕 B" pitchFamily="18" charset="-127"/>
                        </a:rPr>
                        <a:t>로그인</a:t>
                      </a:r>
                      <a:endParaRPr lang="en-US" altLang="ko-KR" b="0" dirty="0" smtClean="0"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47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Rix고딕 B" pitchFamily="18" charset="-127"/>
                          <a:ea typeface="Rix고딕 B" pitchFamily="18" charset="-127"/>
                        </a:rPr>
                        <a:t>로그아웃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47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latin typeface="Rix고딕 B" pitchFamily="18" charset="-127"/>
                          <a:ea typeface="Rix고딕 B" pitchFamily="18" charset="-127"/>
                        </a:rPr>
                        <a:t>내정보</a:t>
                      </a:r>
                      <a:endParaRPr lang="ko-KR" altLang="en-US" b="0" dirty="0"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5220072" y="3056008"/>
            <a:ext cx="2520280" cy="288032"/>
          </a:xfrm>
          <a:prstGeom prst="rect">
            <a:avLst/>
          </a:prstGeom>
          <a:solidFill>
            <a:srgbClr val="0A5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220072" y="3458528"/>
            <a:ext cx="2520280" cy="288032"/>
          </a:xfrm>
          <a:prstGeom prst="rect">
            <a:avLst/>
          </a:prstGeom>
          <a:solidFill>
            <a:srgbClr val="0A5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8534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Ⅰ. </a:t>
            </a:r>
            <a:r>
              <a:rPr lang="ko-KR" altLang="en-US" dirty="0" smtClean="0">
                <a:latin typeface="Rix고딕 B" pitchFamily="18" charset="-127"/>
                <a:ea typeface="Rix고딕 B" pitchFamily="18" charset="-127"/>
              </a:rPr>
              <a:t>서론</a:t>
            </a:r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(3/3)</a:t>
            </a:r>
            <a:endParaRPr lang="ko-KR" altLang="en-US" dirty="0"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286" y="108580"/>
            <a:ext cx="1402202" cy="512108"/>
          </a:xfrm>
          <a:prstGeom prst="rect">
            <a:avLst/>
          </a:prstGeom>
        </p:spPr>
      </p:pic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A4B5-AC79-438C-9AA8-145289DA9325}" type="datetime1">
              <a:rPr lang="ko-KR" altLang="en-US" smtClean="0"/>
              <a:pPr/>
              <a:t>2016-01-25</a:t>
            </a:fld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18EC76-5DE9-442C-A2DF-35DD06E9DA9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00034" y="1928802"/>
            <a:ext cx="8072494" cy="2214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5200" y="1000800"/>
            <a:ext cx="185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1.4 </a:t>
            </a:r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연구원 편성</a:t>
            </a:r>
            <a:endParaRPr lang="ko-KR" altLang="en-US" sz="2000" b="1" dirty="0">
              <a:ln>
                <a:solidFill>
                  <a:schemeClr val="bg1">
                    <a:alpha val="55000"/>
                  </a:schemeClr>
                </a:solidFill>
              </a:ln>
              <a:latin typeface="Rix고딕 B" pitchFamily="18" charset="-127"/>
              <a:ea typeface="Rix고딕 B" pitchFamily="18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9882060"/>
              </p:ext>
            </p:extLst>
          </p:nvPr>
        </p:nvGraphicFramePr>
        <p:xfrm>
          <a:off x="642910" y="4714003"/>
          <a:ext cx="7858180" cy="1216152"/>
        </p:xfrm>
        <a:graphic>
          <a:graphicData uri="http://schemas.openxmlformats.org/drawingml/2006/table">
            <a:tbl>
              <a:tblPr/>
              <a:tblGrid>
                <a:gridCol w="1258762"/>
                <a:gridCol w="1169741"/>
                <a:gridCol w="971401"/>
                <a:gridCol w="1234489"/>
                <a:gridCol w="1813728"/>
                <a:gridCol w="756436"/>
                <a:gridCol w="653623"/>
              </a:tblGrid>
              <a:tr h="16109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No</a:t>
                      </a:r>
                      <a:endParaRPr lang="ko-KR" altLang="en-US" sz="11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역할구분</a:t>
                      </a:r>
                      <a:endParaRPr lang="ko-KR" altLang="en-US" sz="11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70" baseline="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성  명</a:t>
                      </a:r>
                      <a:endParaRPr lang="ko-KR" altLang="en-US" sz="11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소속정보</a:t>
                      </a:r>
                      <a:endParaRPr lang="ko-KR" altLang="en-US" sz="10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-7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직위</a:t>
                      </a:r>
                      <a:endParaRPr lang="ko-KR" altLang="en-US" sz="11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참여율</a:t>
                      </a:r>
                      <a:endParaRPr lang="ko-KR" altLang="en-US" sz="11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632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소속기관</a:t>
                      </a:r>
                      <a:endParaRPr lang="ko-KR" altLang="en-US" sz="10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부서</a:t>
                      </a:r>
                      <a:endParaRPr lang="ko-KR" altLang="en-US" sz="10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91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1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70" baseline="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총괄책임자</a:t>
                      </a:r>
                      <a:endParaRPr lang="en-US" sz="105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 baseline="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박석천</a:t>
                      </a:r>
                      <a:endParaRPr lang="en-US" sz="10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 dirty="0" err="1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가천대학교</a:t>
                      </a:r>
                      <a:endParaRPr lang="en-US" sz="10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 dirty="0" err="1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모바일소프트웨어학과</a:t>
                      </a:r>
                      <a:endParaRPr lang="en-US" sz="10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교수</a:t>
                      </a:r>
                      <a:endParaRPr lang="en-US" sz="10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1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2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대학원생</a:t>
                      </a:r>
                      <a:endParaRPr lang="en-US" sz="105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조나래</a:t>
                      </a:r>
                      <a:endParaRPr lang="en-US" sz="10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 baseline="0" dirty="0" err="1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가천대학교</a:t>
                      </a:r>
                      <a:endParaRPr lang="en-US" sz="10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 dirty="0" err="1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모바일소프트웨어학과</a:t>
                      </a:r>
                      <a:endParaRPr lang="en-US" sz="10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 dirty="0" smtClean="0">
                          <a:solidFill>
                            <a:srgbClr val="000000"/>
                          </a:solidFill>
                          <a:effectLst/>
                          <a:latin typeface="Rix고딕 B" pitchFamily="18" charset="-127"/>
                          <a:ea typeface="Rix고딕 B" pitchFamily="18" charset="-127"/>
                        </a:rPr>
                        <a:t>석사과정</a:t>
                      </a:r>
                      <a:endParaRPr lang="en-US" sz="10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-70" dirty="0">
                        <a:solidFill>
                          <a:srgbClr val="000000"/>
                        </a:solidFill>
                        <a:effectLst/>
                        <a:latin typeface="Rix고딕 B" pitchFamily="18" charset="-127"/>
                        <a:ea typeface="Rix고딕 B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611560" y="4252338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Rix고딕 B" pitchFamily="18" charset="-127"/>
                <a:ea typeface="Rix고딕 B" pitchFamily="18" charset="-127"/>
              </a:rPr>
              <a:t>참여 연구원 </a:t>
            </a:r>
            <a:r>
              <a:rPr lang="ko-KR" altLang="en-US" sz="1600" dirty="0" err="1" smtClean="0">
                <a:latin typeface="Rix고딕 B" pitchFamily="18" charset="-127"/>
                <a:ea typeface="Rix고딕 B" pitchFamily="18" charset="-127"/>
              </a:rPr>
              <a:t>인적사항</a:t>
            </a:r>
            <a:endParaRPr lang="en-US" altLang="ko-KR" sz="1200" dirty="0">
              <a:latin typeface="Rix고딕 B" pitchFamily="18" charset="-127"/>
              <a:ea typeface="Rix고딕 B" pitchFamily="18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647731" y="5243525"/>
            <a:ext cx="784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48" idx="2"/>
            <a:endCxn id="52" idx="0"/>
          </p:cNvCxnSpPr>
          <p:nvPr/>
        </p:nvCxnSpPr>
        <p:spPr>
          <a:xfrm rot="5400000">
            <a:off x="3309828" y="1758086"/>
            <a:ext cx="209754" cy="2471755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48" idx="2"/>
            <a:endCxn id="56" idx="0"/>
          </p:cNvCxnSpPr>
          <p:nvPr/>
        </p:nvCxnSpPr>
        <p:spPr>
          <a:xfrm rot="5400000">
            <a:off x="4546123" y="2986401"/>
            <a:ext cx="201774" cy="7144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332" y="150017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Rix고딕 B" pitchFamily="18" charset="-127"/>
                <a:ea typeface="Rix고딕 B" pitchFamily="18" charset="-127"/>
              </a:rPr>
              <a:t>연구원 편성표</a:t>
            </a:r>
            <a:endParaRPr lang="en-US" altLang="ko-KR" sz="1200" dirty="0">
              <a:latin typeface="Rix고딕 B" pitchFamily="18" charset="-127"/>
              <a:ea typeface="Rix고딕 B" pitchFamily="18" charset="-127"/>
            </a:endParaRPr>
          </a:p>
        </p:txBody>
      </p:sp>
      <p:grpSp>
        <p:nvGrpSpPr>
          <p:cNvPr id="47" name="그룹 30"/>
          <p:cNvGrpSpPr/>
          <p:nvPr/>
        </p:nvGrpSpPr>
        <p:grpSpPr>
          <a:xfrm>
            <a:off x="3543293" y="2090728"/>
            <a:ext cx="2214578" cy="798358"/>
            <a:chOff x="3210304" y="2090728"/>
            <a:chExt cx="2214578" cy="798358"/>
          </a:xfrm>
        </p:grpSpPr>
        <p:sp>
          <p:nvSpPr>
            <p:cNvPr id="48" name="직사각형 9"/>
            <p:cNvSpPr/>
            <p:nvPr/>
          </p:nvSpPr>
          <p:spPr>
            <a:xfrm>
              <a:off x="3210304" y="2090728"/>
              <a:ext cx="2214578" cy="79835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49" name="TextBox 10"/>
            <p:cNvSpPr txBox="1"/>
            <p:nvPr/>
          </p:nvSpPr>
          <p:spPr>
            <a:xfrm>
              <a:off x="3822173" y="2509871"/>
              <a:ext cx="964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Rix고딕 B" pitchFamily="18" charset="-127"/>
                  <a:ea typeface="Rix고딕 B" pitchFamily="18" charset="-127"/>
                </a:rPr>
                <a:t>박석천</a:t>
              </a:r>
              <a:endParaRPr lang="ko-KR" altLang="en-US" sz="1400" dirty="0"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3260403" y="2163444"/>
              <a:ext cx="2097415" cy="297014"/>
            </a:xfrm>
            <a:prstGeom prst="roundRect">
              <a:avLst/>
            </a:prstGeom>
            <a:solidFill>
              <a:srgbClr val="0A56A0"/>
            </a:solidFill>
            <a:ln>
              <a:noFill/>
            </a:ln>
            <a:effectLst>
              <a:outerShdw blurRad="40000" dist="20000" dir="5400000" rotWithShape="0">
                <a:srgbClr val="000000">
                  <a:alpha val="79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Rix고딕 EB" pitchFamily="18" charset="-127"/>
                  <a:ea typeface="Rix고딕 EB" pitchFamily="18" charset="-127"/>
                </a:rPr>
                <a:t>총괄</a:t>
              </a:r>
              <a:endParaRPr lang="ko-KR" altLang="en-US" sz="1400" dirty="0">
                <a:solidFill>
                  <a:schemeClr val="bg1"/>
                </a:solidFill>
                <a:latin typeface="Rix고딕 EB" pitchFamily="18" charset="-127"/>
                <a:ea typeface="Rix고딕 EB" pitchFamily="18" charset="-127"/>
              </a:endParaRPr>
            </a:p>
          </p:txBody>
        </p:sp>
      </p:grpSp>
      <p:grpSp>
        <p:nvGrpSpPr>
          <p:cNvPr id="51" name="그룹 25"/>
          <p:cNvGrpSpPr/>
          <p:nvPr/>
        </p:nvGrpSpPr>
        <p:grpSpPr>
          <a:xfrm>
            <a:off x="1071538" y="3098840"/>
            <a:ext cx="2214578" cy="798358"/>
            <a:chOff x="2000232" y="3098840"/>
            <a:chExt cx="2214578" cy="798358"/>
          </a:xfrm>
        </p:grpSpPr>
        <p:sp>
          <p:nvSpPr>
            <p:cNvPr id="52" name="직사각형 51"/>
            <p:cNvSpPr/>
            <p:nvPr/>
          </p:nvSpPr>
          <p:spPr>
            <a:xfrm>
              <a:off x="2000232" y="3098840"/>
              <a:ext cx="2214578" cy="79835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21833" y="3532028"/>
              <a:ext cx="1971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Rix고딕 B" pitchFamily="18" charset="-127"/>
                  <a:ea typeface="Rix고딕 B" pitchFamily="18" charset="-127"/>
                </a:rPr>
                <a:t>조나래</a:t>
              </a:r>
              <a:endParaRPr lang="ko-KR" altLang="en-US" sz="1400" dirty="0"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2057382" y="3174838"/>
              <a:ext cx="2097415" cy="297014"/>
            </a:xfrm>
            <a:prstGeom prst="roundRect">
              <a:avLst/>
            </a:prstGeom>
            <a:solidFill>
              <a:srgbClr val="0A56A0"/>
            </a:solidFill>
            <a:ln>
              <a:noFill/>
            </a:ln>
            <a:effectLst>
              <a:outerShdw blurRad="40000" dist="20000" dir="5400000" rotWithShape="0">
                <a:srgbClr val="000000">
                  <a:alpha val="79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Rix고딕 EB" pitchFamily="18" charset="-127"/>
                  <a:ea typeface="Rix고딕 EB" pitchFamily="18" charset="-127"/>
                </a:rPr>
                <a:t>기획</a:t>
              </a:r>
              <a:endParaRPr lang="ko-KR" altLang="en-US" sz="1400" dirty="0">
                <a:solidFill>
                  <a:schemeClr val="bg1"/>
                </a:solidFill>
                <a:latin typeface="Rix고딕 EB" pitchFamily="18" charset="-127"/>
                <a:ea typeface="Rix고딕 EB" pitchFamily="18" charset="-127"/>
              </a:endParaRPr>
            </a:p>
          </p:txBody>
        </p:sp>
      </p:grpSp>
      <p:grpSp>
        <p:nvGrpSpPr>
          <p:cNvPr id="55" name="그룹 28"/>
          <p:cNvGrpSpPr/>
          <p:nvPr/>
        </p:nvGrpSpPr>
        <p:grpSpPr>
          <a:xfrm>
            <a:off x="3536149" y="3090860"/>
            <a:ext cx="2214578" cy="798358"/>
            <a:chOff x="4572000" y="3090860"/>
            <a:chExt cx="2214578" cy="798358"/>
          </a:xfrm>
        </p:grpSpPr>
        <p:sp>
          <p:nvSpPr>
            <p:cNvPr id="56" name="직사각형 55"/>
            <p:cNvSpPr/>
            <p:nvPr/>
          </p:nvSpPr>
          <p:spPr>
            <a:xfrm>
              <a:off x="4572000" y="3090860"/>
              <a:ext cx="2214578" cy="79835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93601" y="3532028"/>
              <a:ext cx="1971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Rix고딕 B" pitchFamily="18" charset="-127"/>
                  <a:ea typeface="Rix고딕 B" pitchFamily="18" charset="-127"/>
                </a:rPr>
                <a:t>조나래</a:t>
              </a:r>
              <a:endParaRPr lang="ko-KR" altLang="en-US" sz="1400" dirty="0"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4643438" y="3163576"/>
              <a:ext cx="2097415" cy="297014"/>
            </a:xfrm>
            <a:prstGeom prst="roundRect">
              <a:avLst/>
            </a:prstGeom>
            <a:solidFill>
              <a:srgbClr val="0A56A0"/>
            </a:solidFill>
            <a:ln>
              <a:noFill/>
            </a:ln>
            <a:effectLst>
              <a:outerShdw blurRad="40000" dist="20000" dir="5400000" rotWithShape="0">
                <a:srgbClr val="000000">
                  <a:alpha val="79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Rix고딕 EB" pitchFamily="18" charset="-127"/>
                  <a:ea typeface="Rix고딕 EB" pitchFamily="18" charset="-127"/>
                </a:rPr>
                <a:t>개발</a:t>
              </a:r>
              <a:endParaRPr lang="ko-KR" altLang="en-US" sz="1400" dirty="0">
                <a:solidFill>
                  <a:schemeClr val="bg1"/>
                </a:solidFill>
                <a:latin typeface="Rix고딕 EB" pitchFamily="18" charset="-127"/>
                <a:ea typeface="Rix고딕 EB" pitchFamily="18" charset="-127"/>
              </a:endParaRPr>
            </a:p>
          </p:txBody>
        </p:sp>
      </p:grpSp>
      <p:grpSp>
        <p:nvGrpSpPr>
          <p:cNvPr id="59" name="그룹 38"/>
          <p:cNvGrpSpPr/>
          <p:nvPr/>
        </p:nvGrpSpPr>
        <p:grpSpPr>
          <a:xfrm>
            <a:off x="6000760" y="3100385"/>
            <a:ext cx="2214578" cy="798358"/>
            <a:chOff x="6000760" y="3100385"/>
            <a:chExt cx="2214578" cy="798358"/>
          </a:xfrm>
        </p:grpSpPr>
        <p:sp>
          <p:nvSpPr>
            <p:cNvPr id="60" name="직사각형 59"/>
            <p:cNvSpPr/>
            <p:nvPr/>
          </p:nvSpPr>
          <p:spPr>
            <a:xfrm>
              <a:off x="6000760" y="3100385"/>
              <a:ext cx="2214578" cy="79835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6072198" y="3173101"/>
              <a:ext cx="2097415" cy="297014"/>
            </a:xfrm>
            <a:prstGeom prst="roundRect">
              <a:avLst/>
            </a:prstGeom>
            <a:solidFill>
              <a:srgbClr val="0A56A0"/>
            </a:solidFill>
            <a:ln>
              <a:noFill/>
            </a:ln>
            <a:effectLst>
              <a:outerShdw blurRad="40000" dist="20000" dir="5400000" rotWithShape="0">
                <a:srgbClr val="000000">
                  <a:alpha val="79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Rix고딕 EB" pitchFamily="18" charset="-127"/>
                  <a:ea typeface="Rix고딕 EB" pitchFamily="18" charset="-127"/>
                </a:rPr>
                <a:t>디자인</a:t>
              </a:r>
              <a:endParaRPr lang="ko-KR" altLang="en-US" sz="1400" dirty="0">
                <a:solidFill>
                  <a:schemeClr val="bg1"/>
                </a:solidFill>
                <a:latin typeface="Rix고딕 EB" pitchFamily="18" charset="-127"/>
                <a:ea typeface="Rix고딕 EB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143636" y="3530801"/>
              <a:ext cx="1971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Rix고딕 B" pitchFamily="18" charset="-127"/>
                  <a:ea typeface="Rix고딕 B" pitchFamily="18" charset="-127"/>
                </a:rPr>
                <a:t>조나래</a:t>
              </a:r>
              <a:endParaRPr lang="ko-KR" altLang="en-US" sz="1400" dirty="0">
                <a:latin typeface="Rix고딕 B" pitchFamily="18" charset="-127"/>
                <a:ea typeface="Rix고딕 B" pitchFamily="18" charset="-127"/>
              </a:endParaRPr>
            </a:p>
          </p:txBody>
        </p:sp>
      </p:grpSp>
      <p:cxnSp>
        <p:nvCxnSpPr>
          <p:cNvPr id="63" name="꺾인 연결선 62"/>
          <p:cNvCxnSpPr>
            <a:stCxn id="48" idx="2"/>
            <a:endCxn id="60" idx="0"/>
          </p:cNvCxnSpPr>
          <p:nvPr/>
        </p:nvCxnSpPr>
        <p:spPr>
          <a:xfrm rot="16200000" flipH="1">
            <a:off x="5773666" y="1766001"/>
            <a:ext cx="211299" cy="2457467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8534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286" y="108580"/>
            <a:ext cx="1402202" cy="51210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" y="6360677"/>
            <a:ext cx="9159874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624" y="2348880"/>
            <a:ext cx="10583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5400" b="1" dirty="0" smtClean="0">
                <a:ln w="0"/>
                <a:solidFill>
                  <a:srgbClr val="002060"/>
                </a:solidFill>
                <a:latin typeface="Rix고딕 B" pitchFamily="18" charset="-127"/>
                <a:ea typeface="Rix고딕 B" pitchFamily="18" charset="-127"/>
              </a:rPr>
              <a:t>Ⅱ.</a:t>
            </a:r>
            <a:endParaRPr lang="ko-KR" altLang="en-US" sz="5400" b="1" dirty="0">
              <a:solidFill>
                <a:srgbClr val="002060"/>
              </a:solidFill>
              <a:latin typeface="Rix고딕 B" pitchFamily="18" charset="-127"/>
              <a:ea typeface="Rix고딕 B" pitchFamily="18" charset="-127"/>
            </a:endParaRPr>
          </a:p>
          <a:p>
            <a:endParaRPr lang="ko-KR" altLang="en-US" sz="5400" b="1" dirty="0">
              <a:solidFill>
                <a:srgbClr val="002060"/>
              </a:solidFill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6901" y="2348880"/>
            <a:ext cx="2951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600" dirty="0">
                <a:ln w="0"/>
                <a:solidFill>
                  <a:srgbClr val="002060"/>
                </a:solidFill>
                <a:latin typeface="Rix고딕 B" pitchFamily="18" charset="-127"/>
                <a:ea typeface="Rix고딕 B" pitchFamily="18" charset="-127"/>
              </a:rPr>
              <a:t> </a:t>
            </a:r>
            <a:r>
              <a:rPr lang="ko-KR" altLang="en-US" sz="4800" b="1" spc="600" dirty="0" smtClean="0">
                <a:ln w="0"/>
                <a:solidFill>
                  <a:srgbClr val="002060"/>
                </a:solidFill>
                <a:latin typeface="Rix고딕 B" pitchFamily="18" charset="-127"/>
                <a:ea typeface="Rix고딕 B" pitchFamily="18" charset="-127"/>
              </a:rPr>
              <a:t>배경지식</a:t>
            </a:r>
            <a:endParaRPr lang="ko-KR" altLang="en-US" sz="4800" b="1" dirty="0">
              <a:solidFill>
                <a:srgbClr val="002060"/>
              </a:solidFill>
              <a:latin typeface="Rix고딕 B" pitchFamily="18" charset="-127"/>
              <a:ea typeface="Rix고딕 B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3645024"/>
            <a:ext cx="915987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64088" y="4221088"/>
            <a:ext cx="1282723" cy="42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Rix고딕 B" pitchFamily="18" charset="-127"/>
                <a:ea typeface="Rix고딕 B" pitchFamily="18" charset="-127"/>
              </a:rPr>
              <a:t>2.1 </a:t>
            </a:r>
            <a:r>
              <a:rPr lang="ko-KR" altLang="en-US" sz="1600" dirty="0" smtClean="0">
                <a:latin typeface="Rix고딕 B" pitchFamily="18" charset="-127"/>
                <a:ea typeface="Rix고딕 B" pitchFamily="18" charset="-127"/>
              </a:rPr>
              <a:t>관련지식</a:t>
            </a:r>
            <a:endParaRPr lang="ko-KR" altLang="en-US" sz="1600" dirty="0">
              <a:latin typeface="Rix고딕 B" pitchFamily="18" charset="-127"/>
              <a:ea typeface="Rix고딕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567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Ⅱ. </a:t>
            </a:r>
            <a:r>
              <a:rPr lang="ko-KR" altLang="en-US" dirty="0" smtClean="0">
                <a:latin typeface="Rix고딕 B" pitchFamily="18" charset="-127"/>
                <a:ea typeface="Rix고딕 B" pitchFamily="18" charset="-127"/>
              </a:rPr>
              <a:t>배경지식</a:t>
            </a:r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(1/4)</a:t>
            </a:r>
            <a:endParaRPr lang="ko-KR" altLang="en-US" dirty="0"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286" y="108580"/>
            <a:ext cx="1402202" cy="512108"/>
          </a:xfrm>
          <a:prstGeom prst="rect">
            <a:avLst/>
          </a:prstGeom>
        </p:spPr>
      </p:pic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A4B5-AC79-438C-9AA8-145289DA9325}" type="datetime1">
              <a:rPr lang="ko-KR" altLang="en-US" smtClean="0"/>
              <a:pPr/>
              <a:t>2016-01-25</a:t>
            </a:fld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18EC76-5DE9-442C-A2DF-35DD06E9DA9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33417" y="1052736"/>
            <a:ext cx="2167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2.1 </a:t>
            </a:r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관련지식</a:t>
            </a:r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(1/4)</a:t>
            </a:r>
            <a:endParaRPr lang="ko-KR" altLang="en-US" sz="2000" b="1" dirty="0" smtClean="0">
              <a:ln>
                <a:solidFill>
                  <a:schemeClr val="bg1">
                    <a:alpha val="55000"/>
                  </a:schemeClr>
                </a:solidFill>
              </a:ln>
              <a:latin typeface="Rix고딕 B" pitchFamily="18" charset="-127"/>
              <a:ea typeface="Rix고딕 B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91246" y="1434262"/>
            <a:ext cx="6353614" cy="1672446"/>
            <a:chOff x="491246" y="1434262"/>
            <a:chExt cx="6353614" cy="1672446"/>
          </a:xfrm>
        </p:grpSpPr>
        <p:sp>
          <p:nvSpPr>
            <p:cNvPr id="18" name="TextBox 17"/>
            <p:cNvSpPr txBox="1"/>
            <p:nvPr/>
          </p:nvSpPr>
          <p:spPr>
            <a:xfrm>
              <a:off x="557561" y="1844824"/>
              <a:ext cx="6287299" cy="1261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latin typeface="Rix고딕 B" pitchFamily="18" charset="-127"/>
                  <a:ea typeface="Rix고딕 B" pitchFamily="18" charset="-127"/>
                </a:rPr>
                <a:t>객체 지향적 프로그래밍 언어</a:t>
              </a:r>
              <a:r>
                <a:rPr lang="en-US" altLang="ko-KR" sz="1400" dirty="0" smtClean="0">
                  <a:latin typeface="Rix고딕 B" pitchFamily="18" charset="-127"/>
                  <a:ea typeface="Rix고딕 B" pitchFamily="18" charset="-127"/>
                </a:rPr>
                <a:t/>
              </a:r>
              <a:br>
                <a:rPr lang="en-US" altLang="ko-KR" sz="1400" dirty="0" smtClean="0">
                  <a:latin typeface="Rix고딕 B" pitchFamily="18" charset="-127"/>
                  <a:ea typeface="Rix고딕 B" pitchFamily="18" charset="-127"/>
                </a:rPr>
              </a:br>
              <a:r>
                <a:rPr lang="en-US" altLang="ko-KR" sz="1200" dirty="0" smtClean="0">
                  <a:latin typeface="Rix고딕 B" pitchFamily="18" charset="-127"/>
                  <a:ea typeface="Rix고딕 B" pitchFamily="18" charset="-127"/>
                </a:rPr>
                <a:t>- </a:t>
              </a:r>
              <a:r>
                <a:rPr lang="ko-KR" altLang="en-US" sz="1200" dirty="0" smtClean="0">
                  <a:latin typeface="Rix고딕 B" pitchFamily="18" charset="-127"/>
                  <a:ea typeface="Rix고딕 B" pitchFamily="18" charset="-127"/>
                </a:rPr>
                <a:t> 소프트웨어를 객체지향 방식으로 설계한 후 객체 지향의 특성</a:t>
              </a:r>
              <a:r>
                <a:rPr lang="en-US" altLang="ko-KR" sz="1200" dirty="0" smtClean="0">
                  <a:latin typeface="Rix고딕 B" pitchFamily="18" charset="-127"/>
                  <a:ea typeface="Rix고딕 B" pitchFamily="18" charset="-127"/>
                </a:rPr>
                <a:t>(</a:t>
              </a:r>
              <a:r>
                <a:rPr lang="ko-KR" altLang="en-US" sz="1200" dirty="0" smtClean="0">
                  <a:latin typeface="Rix고딕 B" pitchFamily="18" charset="-127"/>
                  <a:ea typeface="Rix고딕 B" pitchFamily="18" charset="-127"/>
                </a:rPr>
                <a:t>클래스</a:t>
              </a:r>
              <a:r>
                <a:rPr lang="en-US" altLang="ko-KR" sz="1200" dirty="0" smtClean="0">
                  <a:latin typeface="Rix고딕 B" pitchFamily="18" charset="-127"/>
                  <a:ea typeface="Rix고딕 B" pitchFamily="18" charset="-127"/>
                </a:rPr>
                <a:t>, </a:t>
              </a:r>
              <a:r>
                <a:rPr lang="ko-KR" altLang="en-US" sz="1200" dirty="0" smtClean="0">
                  <a:latin typeface="Rix고딕 B" pitchFamily="18" charset="-127"/>
                  <a:ea typeface="Rix고딕 B" pitchFamily="18" charset="-127"/>
                </a:rPr>
                <a:t>객체</a:t>
              </a:r>
              <a:r>
                <a:rPr lang="en-US" altLang="ko-KR" sz="1200" dirty="0" smtClean="0">
                  <a:latin typeface="Rix고딕 B" pitchFamily="18" charset="-127"/>
                  <a:ea typeface="Rix고딕 B" pitchFamily="18" charset="-127"/>
                </a:rPr>
                <a:t>, </a:t>
              </a:r>
              <a:r>
                <a:rPr lang="ko-KR" altLang="en-US" sz="1200" dirty="0" smtClean="0">
                  <a:latin typeface="Rix고딕 B" pitchFamily="18" charset="-127"/>
                  <a:ea typeface="Rix고딕 B" pitchFamily="18" charset="-127"/>
                </a:rPr>
                <a:t>상속</a:t>
              </a:r>
              <a:r>
                <a:rPr lang="en-US" altLang="ko-KR" sz="1200" dirty="0" smtClean="0">
                  <a:latin typeface="Rix고딕 B" pitchFamily="18" charset="-127"/>
                  <a:ea typeface="Rix고딕 B" pitchFamily="18" charset="-127"/>
                </a:rPr>
                <a:t>, </a:t>
              </a:r>
              <a:r>
                <a:rPr lang="ko-KR" altLang="en-US" sz="1200" dirty="0" smtClean="0">
                  <a:latin typeface="Rix고딕 B" pitchFamily="18" charset="-127"/>
                  <a:ea typeface="Rix고딕 B" pitchFamily="18" charset="-127"/>
                </a:rPr>
                <a:t>추상화 등</a:t>
              </a:r>
              <a:r>
                <a:rPr lang="en-US" altLang="ko-KR" sz="1200" dirty="0" smtClean="0">
                  <a:latin typeface="Rix고딕 B" pitchFamily="18" charset="-127"/>
                  <a:ea typeface="Rix고딕 B" pitchFamily="18" charset="-127"/>
                </a:rPr>
                <a:t>)</a:t>
              </a:r>
              <a:r>
                <a:rPr lang="ko-KR" altLang="en-US" sz="1200" dirty="0" smtClean="0">
                  <a:latin typeface="Rix고딕 B" pitchFamily="18" charset="-127"/>
                  <a:ea typeface="Rix고딕 B" pitchFamily="18" charset="-127"/>
                </a:rPr>
                <a:t>을</a:t>
              </a:r>
              <a:r>
                <a:rPr lang="en-US" altLang="ko-KR" sz="1200" dirty="0" smtClean="0">
                  <a:latin typeface="Rix고딕 B" pitchFamily="18" charset="-127"/>
                  <a:ea typeface="Rix고딕 B" pitchFamily="18" charset="-127"/>
                </a:rPr>
                <a:t/>
              </a:r>
              <a:br>
                <a:rPr lang="en-US" altLang="ko-KR" sz="1200" dirty="0" smtClean="0">
                  <a:latin typeface="Rix고딕 B" pitchFamily="18" charset="-127"/>
                  <a:ea typeface="Rix고딕 B" pitchFamily="18" charset="-127"/>
                </a:rPr>
              </a:br>
              <a:r>
                <a:rPr lang="en-US" altLang="ko-KR" sz="1200" dirty="0" smtClean="0">
                  <a:latin typeface="Rix고딕 B" pitchFamily="18" charset="-127"/>
                  <a:ea typeface="Rix고딕 B" pitchFamily="18" charset="-127"/>
                </a:rPr>
                <a:t>   </a:t>
              </a:r>
              <a:r>
                <a:rPr lang="ko-KR" altLang="en-US" sz="1200" dirty="0" smtClean="0">
                  <a:latin typeface="Rix고딕 B" pitchFamily="18" charset="-127"/>
                  <a:ea typeface="Rix고딕 B" pitchFamily="18" charset="-127"/>
                </a:rPr>
                <a:t>잘 나타내어 구현하는데 사용되는 컴퓨터 프로그래밍 언어</a:t>
              </a:r>
              <a:endParaRPr lang="en-US" altLang="ko-KR" sz="1200" dirty="0" smtClean="0">
                <a:latin typeface="Rix고딕 B" pitchFamily="18" charset="-127"/>
                <a:ea typeface="Rix고딕 B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 smtClean="0">
                <a:latin typeface="Rix고딕 B" pitchFamily="18" charset="-127"/>
                <a:ea typeface="Rix고딕 B" pitchFamily="18" charset="-127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solidFill>
                    <a:srgbClr val="000000"/>
                  </a:solidFill>
                  <a:latin typeface="Rix고딕 B" pitchFamily="18" charset="-127"/>
                  <a:ea typeface="Rix고딕 B" pitchFamily="18" charset="-127"/>
                </a:rPr>
                <a:t>C/C++</a:t>
              </a:r>
              <a:r>
                <a:rPr lang="ko-KR" altLang="en-US" sz="1400" dirty="0" smtClean="0">
                  <a:solidFill>
                    <a:srgbClr val="000000"/>
                  </a:solidFill>
                  <a:latin typeface="Rix고딕 B" pitchFamily="18" charset="-127"/>
                  <a:ea typeface="Rix고딕 B" pitchFamily="18" charset="-127"/>
                </a:rPr>
                <a:t>에 비해 간략하고 쉬우며 네트워크 기능의 구현이 용이</a:t>
              </a:r>
              <a:r>
                <a:rPr lang="en-US" altLang="ko-KR" sz="1400" dirty="0" smtClean="0">
                  <a:solidFill>
                    <a:srgbClr val="000000"/>
                  </a:solidFill>
                  <a:latin typeface="Rix고딕 B" pitchFamily="18" charset="-127"/>
                  <a:ea typeface="Rix고딕 B" pitchFamily="18" charset="-127"/>
                </a:rPr>
                <a:t/>
              </a:r>
              <a:br>
                <a:rPr lang="en-US" altLang="ko-KR" sz="1400" dirty="0" smtClean="0">
                  <a:solidFill>
                    <a:srgbClr val="000000"/>
                  </a:solidFill>
                  <a:latin typeface="Rix고딕 B" pitchFamily="18" charset="-127"/>
                  <a:ea typeface="Rix고딕 B" pitchFamily="18" charset="-127"/>
                </a:rPr>
              </a:br>
              <a:r>
                <a:rPr lang="en-US" altLang="ko-KR" sz="1200" dirty="0" smtClean="0">
                  <a:solidFill>
                    <a:srgbClr val="000000"/>
                  </a:solidFill>
                  <a:latin typeface="Rix고딕 B" pitchFamily="18" charset="-127"/>
                  <a:ea typeface="Rix고딕 B" pitchFamily="18" charset="-127"/>
                </a:rPr>
                <a:t>- </a:t>
              </a:r>
              <a:r>
                <a:rPr lang="ko-KR" altLang="en-US" sz="1200" dirty="0" smtClean="0">
                  <a:solidFill>
                    <a:srgbClr val="000000"/>
                  </a:solidFill>
                  <a:latin typeface="Rix고딕 B" pitchFamily="18" charset="-127"/>
                  <a:ea typeface="Rix고딕 B" pitchFamily="18" charset="-127"/>
                </a:rPr>
                <a:t>  인터넷 환경에서 가장 활발히 사용되는 프로그래밍 언어</a:t>
              </a:r>
              <a:endParaRPr lang="en-US" altLang="ko-KR" sz="1200" dirty="0" smtClean="0">
                <a:solidFill>
                  <a:srgbClr val="000000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1246" y="1434262"/>
              <a:ext cx="1154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55000"/>
                      </a:schemeClr>
                    </a:solidFill>
                  </a:ln>
                  <a:latin typeface="Rix고딕 B" pitchFamily="18" charset="-127"/>
                  <a:ea typeface="Rix고딕 B" pitchFamily="18" charset="-127"/>
                </a:rPr>
                <a:t>2.1.1 JAVA</a:t>
              </a:r>
              <a:endParaRPr lang="ko-KR" altLang="en-US" sz="16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91246" y="3323298"/>
            <a:ext cx="4922131" cy="933782"/>
            <a:chOff x="491246" y="3356992"/>
            <a:chExt cx="4922131" cy="933782"/>
          </a:xfrm>
        </p:grpSpPr>
        <p:sp>
          <p:nvSpPr>
            <p:cNvPr id="21" name="TextBox 20"/>
            <p:cNvSpPr txBox="1"/>
            <p:nvPr/>
          </p:nvSpPr>
          <p:spPr>
            <a:xfrm>
              <a:off x="557561" y="3767554"/>
              <a:ext cx="48558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latin typeface="Rix고딕 B" pitchFamily="18" charset="-127"/>
                  <a:ea typeface="Rix고딕 B" pitchFamily="18" charset="-127"/>
                </a:rPr>
                <a:t>자바 플랫폼을 위한 </a:t>
              </a:r>
              <a:r>
                <a:rPr lang="ko-KR" altLang="en-US" sz="1400" dirty="0" err="1" smtClean="0">
                  <a:latin typeface="Rix고딕 B" pitchFamily="18" charset="-127"/>
                  <a:ea typeface="Rix고딕 B" pitchFamily="18" charset="-127"/>
                </a:rPr>
                <a:t>오픈소스</a:t>
              </a:r>
              <a:r>
                <a:rPr lang="ko-KR" altLang="en-US" sz="1400" dirty="0" smtClean="0">
                  <a:latin typeface="Rix고딕 B" pitchFamily="18" charset="-127"/>
                  <a:ea typeface="Rix고딕 B" pitchFamily="18" charset="-127"/>
                </a:rPr>
                <a:t> 애플리케이션 프레임워크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latin typeface="Rix고딕 B" pitchFamily="18" charset="-127"/>
                  <a:ea typeface="Rix고딕 B" pitchFamily="18" charset="-127"/>
                </a:rPr>
                <a:t>자바 애플리케이션을 개발하는데 필요한 하부구조 포괄적 제공</a:t>
              </a:r>
              <a:endParaRPr lang="en-US" altLang="ko-KR" sz="1200" dirty="0" smtClean="0">
                <a:solidFill>
                  <a:srgbClr val="000000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1246" y="3356992"/>
              <a:ext cx="2511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rgbClr val="FF0000"/>
                  </a:solidFill>
                  <a:latin typeface="Rix고딕 B" pitchFamily="18" charset="-127"/>
                  <a:ea typeface="Rix고딕 B" pitchFamily="18" charset="-127"/>
                </a:rPr>
                <a:t>2.1.2 Spring Framework</a:t>
              </a:r>
              <a:endParaRPr lang="ko-KR" altLang="en-US" sz="16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rgbClr val="FF0000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91069" y="4473670"/>
            <a:ext cx="4400179" cy="899546"/>
            <a:chOff x="491069" y="4473670"/>
            <a:chExt cx="4400179" cy="899546"/>
          </a:xfrm>
        </p:grpSpPr>
        <p:sp>
          <p:nvSpPr>
            <p:cNvPr id="24" name="TextBox 23"/>
            <p:cNvSpPr txBox="1"/>
            <p:nvPr/>
          </p:nvSpPr>
          <p:spPr>
            <a:xfrm>
              <a:off x="491069" y="4473670"/>
              <a:ext cx="44001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rgbClr val="FF0000"/>
                  </a:solidFill>
                  <a:latin typeface="Rix고딕 B" pitchFamily="18" charset="-127"/>
                  <a:ea typeface="Rix고딕 B" pitchFamily="18" charset="-127"/>
                </a:rPr>
                <a:t>2.1.3 Ajax(Asynchronous </a:t>
              </a:r>
              <a:r>
                <a:rPr lang="en-US" altLang="ko-KR" sz="1600" b="1" dirty="0" err="1" smtClean="0">
                  <a:ln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rgbClr val="FF0000"/>
                  </a:solidFill>
                  <a:latin typeface="Rix고딕 B" pitchFamily="18" charset="-127"/>
                  <a:ea typeface="Rix고딕 B" pitchFamily="18" charset="-127"/>
                </a:rPr>
                <a:t>Javascript</a:t>
              </a:r>
              <a:r>
                <a:rPr lang="en-US" altLang="ko-KR" sz="1600" b="1" dirty="0" smtClean="0">
                  <a:ln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rgbClr val="FF0000"/>
                  </a:solidFill>
                  <a:latin typeface="Rix고딕 B" pitchFamily="18" charset="-127"/>
                  <a:ea typeface="Rix고딕 B" pitchFamily="18" charset="-127"/>
                </a:rPr>
                <a:t> and XML)</a:t>
              </a:r>
              <a:endParaRPr lang="ko-KR" altLang="en-US" sz="16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rgbClr val="FF0000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9570" y="4880773"/>
              <a:ext cx="422243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 err="1" smtClean="0">
                  <a:latin typeface="Rix고딕 B" pitchFamily="18" charset="-127"/>
                  <a:ea typeface="Rix고딕 B" pitchFamily="18" charset="-127"/>
                </a:rPr>
                <a:t>Javascript</a:t>
              </a:r>
              <a:r>
                <a:rPr lang="ko-KR" altLang="en-US" sz="1400" dirty="0" smtClean="0">
                  <a:latin typeface="Rix고딕 B" pitchFamily="18" charset="-127"/>
                  <a:ea typeface="Rix고딕 B" pitchFamily="18" charset="-127"/>
                </a:rPr>
                <a:t>와 </a:t>
              </a:r>
              <a:r>
                <a:rPr lang="en-US" altLang="ko-KR" sz="1400" dirty="0" smtClean="0">
                  <a:latin typeface="Rix고딕 B" pitchFamily="18" charset="-127"/>
                  <a:ea typeface="Rix고딕 B" pitchFamily="18" charset="-127"/>
                </a:rPr>
                <a:t>XML</a:t>
              </a:r>
              <a:r>
                <a:rPr lang="ko-KR" altLang="en-US" sz="1400" dirty="0" smtClean="0">
                  <a:latin typeface="Rix고딕 B" pitchFamily="18" charset="-127"/>
                  <a:ea typeface="Rix고딕 B" pitchFamily="18" charset="-127"/>
                </a:rPr>
                <a:t>을 이용한 비동기적 정보 교환 기법</a:t>
              </a:r>
              <a:r>
                <a:rPr lang="en-US" altLang="ko-KR" sz="1400" dirty="0" smtClean="0">
                  <a:latin typeface="Rix고딕 B" pitchFamily="18" charset="-127"/>
                  <a:ea typeface="Rix고딕 B" pitchFamily="18" charset="-127"/>
                </a:rPr>
                <a:t/>
              </a:r>
              <a:br>
                <a:rPr lang="en-US" altLang="ko-KR" sz="1400" dirty="0" smtClean="0">
                  <a:latin typeface="Rix고딕 B" pitchFamily="18" charset="-127"/>
                  <a:ea typeface="Rix고딕 B" pitchFamily="18" charset="-127"/>
                </a:rPr>
              </a:br>
              <a:r>
                <a:rPr lang="en-US" altLang="ko-KR" sz="1200" dirty="0" smtClean="0">
                  <a:latin typeface="Rix고딕 B" pitchFamily="18" charset="-127"/>
                  <a:ea typeface="Rix고딕 B" pitchFamily="18" charset="-127"/>
                </a:rPr>
                <a:t>- </a:t>
              </a:r>
              <a:r>
                <a:rPr lang="ko-KR" altLang="en-US" sz="1200" dirty="0" smtClean="0">
                  <a:latin typeface="Rix고딕 B" pitchFamily="18" charset="-127"/>
                  <a:ea typeface="Rix고딕 B" pitchFamily="18" charset="-127"/>
                </a:rPr>
                <a:t> 화면 </a:t>
              </a:r>
              <a:r>
                <a:rPr lang="ko-KR" altLang="en-US" sz="1200" dirty="0" err="1" smtClean="0">
                  <a:latin typeface="Rix고딕 B" pitchFamily="18" charset="-127"/>
                  <a:ea typeface="Rix고딕 B" pitchFamily="18" charset="-127"/>
                </a:rPr>
                <a:t>새로고침</a:t>
              </a:r>
              <a:r>
                <a:rPr lang="ko-KR" altLang="en-US" sz="1200" dirty="0" smtClean="0">
                  <a:latin typeface="Rix고딕 B" pitchFamily="18" charset="-127"/>
                  <a:ea typeface="Rix고딕 B" pitchFamily="18" charset="-127"/>
                </a:rPr>
                <a:t> 없이 서버와 통신 가능</a:t>
              </a:r>
              <a:endParaRPr lang="en-US" altLang="ko-KR" sz="1200" dirty="0" smtClean="0">
                <a:solidFill>
                  <a:srgbClr val="000000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8534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Ⅱ. </a:t>
            </a:r>
            <a:r>
              <a:rPr lang="ko-KR" altLang="en-US" dirty="0" smtClean="0">
                <a:latin typeface="Rix고딕 B" pitchFamily="18" charset="-127"/>
                <a:ea typeface="Rix고딕 B" pitchFamily="18" charset="-127"/>
              </a:rPr>
              <a:t>배경지식</a:t>
            </a:r>
            <a:r>
              <a:rPr lang="en-US" altLang="ko-KR" dirty="0" smtClean="0">
                <a:latin typeface="Rix고딕 B" pitchFamily="18" charset="-127"/>
                <a:ea typeface="Rix고딕 B" pitchFamily="18" charset="-127"/>
              </a:rPr>
              <a:t>(2/4)</a:t>
            </a:r>
            <a:endParaRPr lang="ko-KR" altLang="en-US" dirty="0"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286" y="108580"/>
            <a:ext cx="1402202" cy="512108"/>
          </a:xfrm>
          <a:prstGeom prst="rect">
            <a:avLst/>
          </a:prstGeom>
        </p:spPr>
      </p:pic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A4B5-AC79-438C-9AA8-145289DA9325}" type="datetime1">
              <a:rPr lang="ko-KR" altLang="en-US" smtClean="0"/>
              <a:pPr/>
              <a:t>2016-01-25</a:t>
            </a:fld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18EC76-5DE9-442C-A2DF-35DD06E9DA9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33417" y="1052736"/>
            <a:ext cx="2167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2.1 </a:t>
            </a:r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관련지식</a:t>
            </a:r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latin typeface="Rix고딕 B" pitchFamily="18" charset="-127"/>
                <a:ea typeface="Rix고딕 B" pitchFamily="18" charset="-127"/>
              </a:rPr>
              <a:t>(2/4)</a:t>
            </a:r>
            <a:endParaRPr lang="ko-KR" altLang="en-US" sz="2000" b="1" dirty="0" smtClean="0">
              <a:ln>
                <a:solidFill>
                  <a:schemeClr val="bg1">
                    <a:alpha val="55000"/>
                  </a:schemeClr>
                </a:solidFill>
              </a:ln>
              <a:latin typeface="Rix고딕 B" pitchFamily="18" charset="-127"/>
              <a:ea typeface="Rix고딕 B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91246" y="1434262"/>
            <a:ext cx="5162356" cy="865666"/>
            <a:chOff x="491246" y="1434262"/>
            <a:chExt cx="5162356" cy="865666"/>
          </a:xfrm>
        </p:grpSpPr>
        <p:sp>
          <p:nvSpPr>
            <p:cNvPr id="23" name="TextBox 22"/>
            <p:cNvSpPr txBox="1"/>
            <p:nvPr/>
          </p:nvSpPr>
          <p:spPr>
            <a:xfrm>
              <a:off x="491246" y="1434262"/>
              <a:ext cx="39200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rgbClr val="FF0000"/>
                  </a:solidFill>
                  <a:latin typeface="Rix고딕 B" pitchFamily="18" charset="-127"/>
                  <a:ea typeface="Rix고딕 B" pitchFamily="18" charset="-127"/>
                </a:rPr>
                <a:t>2.1.4 MVC (Model–View–Controller) 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rgbClr val="FF0000"/>
                  </a:solidFill>
                  <a:latin typeface="Rix고딕 B" pitchFamily="18" charset="-127"/>
                  <a:ea typeface="Rix고딕 B" pitchFamily="18" charset="-127"/>
                </a:rPr>
                <a:t>패턴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5732" y="1807485"/>
              <a:ext cx="509787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latin typeface="Rix고딕 B" pitchFamily="18" charset="-127"/>
                  <a:ea typeface="Rix고딕 B" pitchFamily="18" charset="-127"/>
                </a:rPr>
                <a:t>사용자 인터페이스로부터 비즈니스 </a:t>
              </a:r>
              <a:r>
                <a:rPr lang="ko-KR" altLang="en-US" sz="1400" dirty="0" err="1" smtClean="0">
                  <a:latin typeface="Rix고딕 B" pitchFamily="18" charset="-127"/>
                  <a:ea typeface="Rix고딕 B" pitchFamily="18" charset="-127"/>
                </a:rPr>
                <a:t>로직을</a:t>
              </a:r>
              <a:r>
                <a:rPr lang="ko-KR" altLang="en-US" sz="1400" dirty="0" smtClean="0">
                  <a:latin typeface="Rix고딕 B" pitchFamily="18" charset="-127"/>
                  <a:ea typeface="Rix고딕 B" pitchFamily="18" charset="-127"/>
                </a:rPr>
                <a:t> 분리</a:t>
              </a:r>
              <a:r>
                <a:rPr lang="en-US" altLang="ko-KR" sz="1400" dirty="0" smtClean="0">
                  <a:latin typeface="Rix고딕 B" pitchFamily="18" charset="-127"/>
                  <a:ea typeface="Rix고딕 B" pitchFamily="18" charset="-127"/>
                </a:rPr>
                <a:t/>
              </a:r>
              <a:br>
                <a:rPr lang="en-US" altLang="ko-KR" sz="1400" dirty="0" smtClean="0">
                  <a:latin typeface="Rix고딕 B" pitchFamily="18" charset="-127"/>
                  <a:ea typeface="Rix고딕 B" pitchFamily="18" charset="-127"/>
                </a:rPr>
              </a:br>
              <a:r>
                <a:rPr lang="en-US" altLang="ko-KR" sz="1200" dirty="0" smtClean="0">
                  <a:latin typeface="Rix고딕 B" pitchFamily="18" charset="-127"/>
                  <a:ea typeface="Rix고딕 B" pitchFamily="18" charset="-127"/>
                </a:rPr>
                <a:t>- </a:t>
              </a:r>
              <a:r>
                <a:rPr lang="ko-KR" altLang="en-US" sz="1200" dirty="0" smtClean="0">
                  <a:latin typeface="Rix고딕 B" pitchFamily="18" charset="-127"/>
                  <a:ea typeface="Rix고딕 B" pitchFamily="18" charset="-127"/>
                </a:rPr>
                <a:t> 비즈니스 </a:t>
              </a:r>
              <a:r>
                <a:rPr lang="ko-KR" altLang="en-US" sz="1200" dirty="0" err="1" smtClean="0">
                  <a:latin typeface="Rix고딕 B" pitchFamily="18" charset="-127"/>
                  <a:ea typeface="Rix고딕 B" pitchFamily="18" charset="-127"/>
                </a:rPr>
                <a:t>로직을</a:t>
              </a:r>
              <a:r>
                <a:rPr lang="ko-KR" altLang="en-US" sz="1200" dirty="0" smtClean="0">
                  <a:latin typeface="Rix고딕 B" pitchFamily="18" charset="-127"/>
                  <a:ea typeface="Rix고딕 B" pitchFamily="18" charset="-127"/>
                </a:rPr>
                <a:t> 서로 영향 없이 쉽게 고칠 수 있는 애플리케이션 개발 가능</a:t>
              </a:r>
              <a:endParaRPr lang="en-US" altLang="ko-KR" sz="1200" dirty="0" smtClean="0">
                <a:solidFill>
                  <a:srgbClr val="000000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89764" y="4797152"/>
            <a:ext cx="6720475" cy="865666"/>
            <a:chOff x="489764" y="4797152"/>
            <a:chExt cx="6720475" cy="865666"/>
          </a:xfrm>
        </p:grpSpPr>
        <p:sp>
          <p:nvSpPr>
            <p:cNvPr id="28" name="TextBox 27"/>
            <p:cNvSpPr txBox="1"/>
            <p:nvPr/>
          </p:nvSpPr>
          <p:spPr>
            <a:xfrm>
              <a:off x="489764" y="4797152"/>
              <a:ext cx="24046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rgbClr val="FF0000"/>
                  </a:solidFill>
                  <a:latin typeface="Rix고딕 B" pitchFamily="18" charset="-127"/>
                  <a:ea typeface="Rix고딕 B" pitchFamily="18" charset="-127"/>
                </a:rPr>
                <a:t>2.1.5 Spring Interceptor</a:t>
              </a:r>
              <a:endParaRPr lang="ko-KR" altLang="en-US" sz="16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rgbClr val="FF0000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4250" y="5170375"/>
              <a:ext cx="665598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latin typeface="Rix고딕 B" pitchFamily="18" charset="-127"/>
                  <a:ea typeface="Rix고딕 B" pitchFamily="18" charset="-127"/>
                </a:rPr>
                <a:t>컨트롤러가 요청을 처리하기 전과 후에 특정 기능을 수행 </a:t>
              </a:r>
              <a:r>
                <a:rPr lang="en-US" altLang="ko-KR" sz="1400" dirty="0" smtClean="0">
                  <a:latin typeface="Rix고딕 B" pitchFamily="18" charset="-127"/>
                  <a:ea typeface="Rix고딕 B" pitchFamily="18" charset="-127"/>
                </a:rPr>
                <a:t/>
              </a:r>
              <a:br>
                <a:rPr lang="en-US" altLang="ko-KR" sz="1400" dirty="0" smtClean="0">
                  <a:latin typeface="Rix고딕 B" pitchFamily="18" charset="-127"/>
                  <a:ea typeface="Rix고딕 B" pitchFamily="18" charset="-127"/>
                </a:rPr>
              </a:br>
              <a:r>
                <a:rPr lang="en-US" altLang="ko-KR" sz="1200" dirty="0" smtClean="0">
                  <a:latin typeface="Rix고딕 B" pitchFamily="18" charset="-127"/>
                  <a:ea typeface="Rix고딕 B" pitchFamily="18" charset="-127"/>
                </a:rPr>
                <a:t>- </a:t>
              </a:r>
              <a:r>
                <a:rPr lang="ko-KR" altLang="en-US" sz="1200" dirty="0" smtClean="0">
                  <a:latin typeface="Rix고딕 B" pitchFamily="18" charset="-127"/>
                  <a:ea typeface="Rix고딕 B" pitchFamily="18" charset="-127"/>
                </a:rPr>
                <a:t> </a:t>
              </a:r>
              <a:r>
                <a:rPr lang="ko-KR" altLang="en-US" sz="1200" dirty="0" err="1" smtClean="0">
                  <a:latin typeface="Rix고딕 B" pitchFamily="18" charset="-127"/>
                  <a:ea typeface="Rix고딕 B" pitchFamily="18" charset="-127"/>
                </a:rPr>
                <a:t>인터셉터를</a:t>
              </a:r>
              <a:r>
                <a:rPr lang="ko-KR" altLang="en-US" sz="1200" dirty="0" smtClean="0">
                  <a:latin typeface="Rix고딕 B" pitchFamily="18" charset="-127"/>
                  <a:ea typeface="Rix고딕 B" pitchFamily="18" charset="-127"/>
                </a:rPr>
                <a:t> 설정한 컨트롤러의 경우에만 </a:t>
              </a:r>
              <a:r>
                <a:rPr lang="ko-KR" altLang="en-US" sz="1200" dirty="0" err="1" smtClean="0">
                  <a:latin typeface="Rix고딕 B" pitchFamily="18" charset="-127"/>
                  <a:ea typeface="Rix고딕 B" pitchFamily="18" charset="-127"/>
                </a:rPr>
                <a:t>인터셉터를</a:t>
              </a:r>
              <a:r>
                <a:rPr lang="ko-KR" altLang="en-US" sz="1200" dirty="0" smtClean="0">
                  <a:latin typeface="Rix고딕 B" pitchFamily="18" charset="-127"/>
                  <a:ea typeface="Rix고딕 B" pitchFamily="18" charset="-127"/>
                </a:rPr>
                <a:t> 경유하도록 설정 가능</a:t>
              </a:r>
              <a:r>
                <a:rPr lang="en-US" altLang="ko-KR" sz="1200" dirty="0" smtClean="0">
                  <a:latin typeface="Rix고딕 B" pitchFamily="18" charset="-127"/>
                  <a:ea typeface="Rix고딕 B" pitchFamily="18" charset="-127"/>
                </a:rPr>
                <a:t>, </a:t>
              </a:r>
              <a:r>
                <a:rPr lang="ko-KR" altLang="en-US" sz="1200" dirty="0" smtClean="0">
                  <a:latin typeface="Rix고딕 B" pitchFamily="18" charset="-127"/>
                  <a:ea typeface="Rix고딕 B" pitchFamily="18" charset="-127"/>
                </a:rPr>
                <a:t>주로 로그인 </a:t>
              </a:r>
              <a:r>
                <a:rPr lang="ko-KR" altLang="en-US" sz="1200" dirty="0" err="1" smtClean="0">
                  <a:latin typeface="Rix고딕 B" pitchFamily="18" charset="-127"/>
                  <a:ea typeface="Rix고딕 B" pitchFamily="18" charset="-127"/>
                </a:rPr>
                <a:t>구현시</a:t>
              </a:r>
              <a:r>
                <a:rPr lang="ko-KR" altLang="en-US" sz="1200" dirty="0" smtClean="0">
                  <a:latin typeface="Rix고딕 B" pitchFamily="18" charset="-127"/>
                  <a:ea typeface="Rix고딕 B" pitchFamily="18" charset="-127"/>
                </a:rPr>
                <a:t> 사용</a:t>
              </a:r>
              <a:endParaRPr lang="en-US" altLang="ko-KR" sz="1200" dirty="0" smtClean="0">
                <a:solidFill>
                  <a:srgbClr val="000000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</p:grpSp>
      <p:pic>
        <p:nvPicPr>
          <p:cNvPr id="30" name="Picture 4" descr="http://postfiles16.naver.net/20150401_79/dktmrorl_1427853136714v5Rne_PNG/2.PNG?type=w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5358" y="2804057"/>
            <a:ext cx="4733284" cy="1752595"/>
          </a:xfrm>
          <a:prstGeom prst="rect">
            <a:avLst/>
          </a:prstGeom>
          <a:noFill/>
        </p:spPr>
      </p:pic>
      <p:sp>
        <p:nvSpPr>
          <p:cNvPr id="31" name="자유형 30"/>
          <p:cNvSpPr/>
          <p:nvPr/>
        </p:nvSpPr>
        <p:spPr>
          <a:xfrm>
            <a:off x="2483768" y="2540428"/>
            <a:ext cx="1080120" cy="576064"/>
          </a:xfrm>
          <a:custGeom>
            <a:avLst/>
            <a:gdLst>
              <a:gd name="connsiteX0" fmla="*/ 0 w 1080120"/>
              <a:gd name="connsiteY0" fmla="*/ 84011 h 504056"/>
              <a:gd name="connsiteX1" fmla="*/ 24606 w 1080120"/>
              <a:gd name="connsiteY1" fmla="*/ 24606 h 504056"/>
              <a:gd name="connsiteX2" fmla="*/ 84011 w 1080120"/>
              <a:gd name="connsiteY2" fmla="*/ 0 h 504056"/>
              <a:gd name="connsiteX3" fmla="*/ 180020 w 1080120"/>
              <a:gd name="connsiteY3" fmla="*/ 0 h 504056"/>
              <a:gd name="connsiteX4" fmla="*/ 180020 w 1080120"/>
              <a:gd name="connsiteY4" fmla="*/ 0 h 504056"/>
              <a:gd name="connsiteX5" fmla="*/ 450050 w 1080120"/>
              <a:gd name="connsiteY5" fmla="*/ 0 h 504056"/>
              <a:gd name="connsiteX6" fmla="*/ 996109 w 1080120"/>
              <a:gd name="connsiteY6" fmla="*/ 0 h 504056"/>
              <a:gd name="connsiteX7" fmla="*/ 1055514 w 1080120"/>
              <a:gd name="connsiteY7" fmla="*/ 24606 h 504056"/>
              <a:gd name="connsiteX8" fmla="*/ 1080120 w 1080120"/>
              <a:gd name="connsiteY8" fmla="*/ 84011 h 504056"/>
              <a:gd name="connsiteX9" fmla="*/ 1080120 w 1080120"/>
              <a:gd name="connsiteY9" fmla="*/ 294033 h 504056"/>
              <a:gd name="connsiteX10" fmla="*/ 1080120 w 1080120"/>
              <a:gd name="connsiteY10" fmla="*/ 294033 h 504056"/>
              <a:gd name="connsiteX11" fmla="*/ 1080120 w 1080120"/>
              <a:gd name="connsiteY11" fmla="*/ 420047 h 504056"/>
              <a:gd name="connsiteX12" fmla="*/ 1080120 w 1080120"/>
              <a:gd name="connsiteY12" fmla="*/ 420045 h 504056"/>
              <a:gd name="connsiteX13" fmla="*/ 1055514 w 1080120"/>
              <a:gd name="connsiteY13" fmla="*/ 479450 h 504056"/>
              <a:gd name="connsiteX14" fmla="*/ 996109 w 1080120"/>
              <a:gd name="connsiteY14" fmla="*/ 504056 h 504056"/>
              <a:gd name="connsiteX15" fmla="*/ 450050 w 1080120"/>
              <a:gd name="connsiteY15" fmla="*/ 504056 h 504056"/>
              <a:gd name="connsiteX16" fmla="*/ 368569 w 1080120"/>
              <a:gd name="connsiteY16" fmla="*/ 571524 h 504056"/>
              <a:gd name="connsiteX17" fmla="*/ 180020 w 1080120"/>
              <a:gd name="connsiteY17" fmla="*/ 504056 h 504056"/>
              <a:gd name="connsiteX18" fmla="*/ 84011 w 1080120"/>
              <a:gd name="connsiteY18" fmla="*/ 504056 h 504056"/>
              <a:gd name="connsiteX19" fmla="*/ 24606 w 1080120"/>
              <a:gd name="connsiteY19" fmla="*/ 479450 h 504056"/>
              <a:gd name="connsiteX20" fmla="*/ 0 w 1080120"/>
              <a:gd name="connsiteY20" fmla="*/ 420045 h 504056"/>
              <a:gd name="connsiteX21" fmla="*/ 0 w 1080120"/>
              <a:gd name="connsiteY21" fmla="*/ 420047 h 504056"/>
              <a:gd name="connsiteX22" fmla="*/ 0 w 1080120"/>
              <a:gd name="connsiteY22" fmla="*/ 294033 h 504056"/>
              <a:gd name="connsiteX23" fmla="*/ 0 w 1080120"/>
              <a:gd name="connsiteY23" fmla="*/ 294033 h 504056"/>
              <a:gd name="connsiteX24" fmla="*/ 0 w 1080120"/>
              <a:gd name="connsiteY24" fmla="*/ 84011 h 504056"/>
              <a:gd name="connsiteX0" fmla="*/ 0 w 1080120"/>
              <a:gd name="connsiteY0" fmla="*/ 84011 h 571524"/>
              <a:gd name="connsiteX1" fmla="*/ 24606 w 1080120"/>
              <a:gd name="connsiteY1" fmla="*/ 24606 h 571524"/>
              <a:gd name="connsiteX2" fmla="*/ 84011 w 1080120"/>
              <a:gd name="connsiteY2" fmla="*/ 0 h 571524"/>
              <a:gd name="connsiteX3" fmla="*/ 180020 w 1080120"/>
              <a:gd name="connsiteY3" fmla="*/ 0 h 571524"/>
              <a:gd name="connsiteX4" fmla="*/ 180020 w 1080120"/>
              <a:gd name="connsiteY4" fmla="*/ 0 h 571524"/>
              <a:gd name="connsiteX5" fmla="*/ 450050 w 1080120"/>
              <a:gd name="connsiteY5" fmla="*/ 0 h 571524"/>
              <a:gd name="connsiteX6" fmla="*/ 996109 w 1080120"/>
              <a:gd name="connsiteY6" fmla="*/ 0 h 571524"/>
              <a:gd name="connsiteX7" fmla="*/ 1055514 w 1080120"/>
              <a:gd name="connsiteY7" fmla="*/ 24606 h 571524"/>
              <a:gd name="connsiteX8" fmla="*/ 1080120 w 1080120"/>
              <a:gd name="connsiteY8" fmla="*/ 84011 h 571524"/>
              <a:gd name="connsiteX9" fmla="*/ 1080120 w 1080120"/>
              <a:gd name="connsiteY9" fmla="*/ 294033 h 571524"/>
              <a:gd name="connsiteX10" fmla="*/ 1080120 w 1080120"/>
              <a:gd name="connsiteY10" fmla="*/ 294033 h 571524"/>
              <a:gd name="connsiteX11" fmla="*/ 1080120 w 1080120"/>
              <a:gd name="connsiteY11" fmla="*/ 420047 h 571524"/>
              <a:gd name="connsiteX12" fmla="*/ 1080120 w 1080120"/>
              <a:gd name="connsiteY12" fmla="*/ 420045 h 571524"/>
              <a:gd name="connsiteX13" fmla="*/ 1055514 w 1080120"/>
              <a:gd name="connsiteY13" fmla="*/ 479450 h 571524"/>
              <a:gd name="connsiteX14" fmla="*/ 996109 w 1080120"/>
              <a:gd name="connsiteY14" fmla="*/ 504056 h 571524"/>
              <a:gd name="connsiteX15" fmla="*/ 450050 w 1080120"/>
              <a:gd name="connsiteY15" fmla="*/ 504056 h 571524"/>
              <a:gd name="connsiteX16" fmla="*/ 368569 w 1080120"/>
              <a:gd name="connsiteY16" fmla="*/ 571524 h 571524"/>
              <a:gd name="connsiteX17" fmla="*/ 360040 w 1080120"/>
              <a:gd name="connsiteY17" fmla="*/ 504056 h 571524"/>
              <a:gd name="connsiteX18" fmla="*/ 84011 w 1080120"/>
              <a:gd name="connsiteY18" fmla="*/ 504056 h 571524"/>
              <a:gd name="connsiteX19" fmla="*/ 24606 w 1080120"/>
              <a:gd name="connsiteY19" fmla="*/ 479450 h 571524"/>
              <a:gd name="connsiteX20" fmla="*/ 0 w 1080120"/>
              <a:gd name="connsiteY20" fmla="*/ 420045 h 571524"/>
              <a:gd name="connsiteX21" fmla="*/ 0 w 1080120"/>
              <a:gd name="connsiteY21" fmla="*/ 420047 h 571524"/>
              <a:gd name="connsiteX22" fmla="*/ 0 w 1080120"/>
              <a:gd name="connsiteY22" fmla="*/ 294033 h 571524"/>
              <a:gd name="connsiteX23" fmla="*/ 0 w 1080120"/>
              <a:gd name="connsiteY23" fmla="*/ 294033 h 571524"/>
              <a:gd name="connsiteX24" fmla="*/ 0 w 1080120"/>
              <a:gd name="connsiteY24" fmla="*/ 84011 h 571524"/>
              <a:gd name="connsiteX0" fmla="*/ 0 w 1080120"/>
              <a:gd name="connsiteY0" fmla="*/ 84011 h 576064"/>
              <a:gd name="connsiteX1" fmla="*/ 24606 w 1080120"/>
              <a:gd name="connsiteY1" fmla="*/ 24606 h 576064"/>
              <a:gd name="connsiteX2" fmla="*/ 84011 w 1080120"/>
              <a:gd name="connsiteY2" fmla="*/ 0 h 576064"/>
              <a:gd name="connsiteX3" fmla="*/ 180020 w 1080120"/>
              <a:gd name="connsiteY3" fmla="*/ 0 h 576064"/>
              <a:gd name="connsiteX4" fmla="*/ 180020 w 1080120"/>
              <a:gd name="connsiteY4" fmla="*/ 0 h 576064"/>
              <a:gd name="connsiteX5" fmla="*/ 450050 w 1080120"/>
              <a:gd name="connsiteY5" fmla="*/ 0 h 576064"/>
              <a:gd name="connsiteX6" fmla="*/ 996109 w 1080120"/>
              <a:gd name="connsiteY6" fmla="*/ 0 h 576064"/>
              <a:gd name="connsiteX7" fmla="*/ 1055514 w 1080120"/>
              <a:gd name="connsiteY7" fmla="*/ 24606 h 576064"/>
              <a:gd name="connsiteX8" fmla="*/ 1080120 w 1080120"/>
              <a:gd name="connsiteY8" fmla="*/ 84011 h 576064"/>
              <a:gd name="connsiteX9" fmla="*/ 1080120 w 1080120"/>
              <a:gd name="connsiteY9" fmla="*/ 294033 h 576064"/>
              <a:gd name="connsiteX10" fmla="*/ 1080120 w 1080120"/>
              <a:gd name="connsiteY10" fmla="*/ 294033 h 576064"/>
              <a:gd name="connsiteX11" fmla="*/ 1080120 w 1080120"/>
              <a:gd name="connsiteY11" fmla="*/ 420047 h 576064"/>
              <a:gd name="connsiteX12" fmla="*/ 1080120 w 1080120"/>
              <a:gd name="connsiteY12" fmla="*/ 420045 h 576064"/>
              <a:gd name="connsiteX13" fmla="*/ 1055514 w 1080120"/>
              <a:gd name="connsiteY13" fmla="*/ 479450 h 576064"/>
              <a:gd name="connsiteX14" fmla="*/ 996109 w 1080120"/>
              <a:gd name="connsiteY14" fmla="*/ 504056 h 576064"/>
              <a:gd name="connsiteX15" fmla="*/ 450050 w 1080120"/>
              <a:gd name="connsiteY15" fmla="*/ 504056 h 576064"/>
              <a:gd name="connsiteX16" fmla="*/ 504056 w 1080120"/>
              <a:gd name="connsiteY16" fmla="*/ 576064 h 576064"/>
              <a:gd name="connsiteX17" fmla="*/ 360040 w 1080120"/>
              <a:gd name="connsiteY17" fmla="*/ 504056 h 576064"/>
              <a:gd name="connsiteX18" fmla="*/ 84011 w 1080120"/>
              <a:gd name="connsiteY18" fmla="*/ 504056 h 576064"/>
              <a:gd name="connsiteX19" fmla="*/ 24606 w 1080120"/>
              <a:gd name="connsiteY19" fmla="*/ 479450 h 576064"/>
              <a:gd name="connsiteX20" fmla="*/ 0 w 1080120"/>
              <a:gd name="connsiteY20" fmla="*/ 420045 h 576064"/>
              <a:gd name="connsiteX21" fmla="*/ 0 w 1080120"/>
              <a:gd name="connsiteY21" fmla="*/ 420047 h 576064"/>
              <a:gd name="connsiteX22" fmla="*/ 0 w 1080120"/>
              <a:gd name="connsiteY22" fmla="*/ 294033 h 576064"/>
              <a:gd name="connsiteX23" fmla="*/ 0 w 1080120"/>
              <a:gd name="connsiteY23" fmla="*/ 294033 h 576064"/>
              <a:gd name="connsiteX24" fmla="*/ 0 w 1080120"/>
              <a:gd name="connsiteY24" fmla="*/ 84011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80120" h="576064">
                <a:moveTo>
                  <a:pt x="0" y="84011"/>
                </a:moveTo>
                <a:cubicBezTo>
                  <a:pt x="0" y="61730"/>
                  <a:pt x="8851" y="40361"/>
                  <a:pt x="24606" y="24606"/>
                </a:cubicBezTo>
                <a:cubicBezTo>
                  <a:pt x="40361" y="8851"/>
                  <a:pt x="61730" y="0"/>
                  <a:pt x="84011" y="0"/>
                </a:cubicBezTo>
                <a:lnTo>
                  <a:pt x="180020" y="0"/>
                </a:lnTo>
                <a:lnTo>
                  <a:pt x="180020" y="0"/>
                </a:lnTo>
                <a:lnTo>
                  <a:pt x="450050" y="0"/>
                </a:lnTo>
                <a:lnTo>
                  <a:pt x="996109" y="0"/>
                </a:lnTo>
                <a:cubicBezTo>
                  <a:pt x="1018390" y="0"/>
                  <a:pt x="1039759" y="8851"/>
                  <a:pt x="1055514" y="24606"/>
                </a:cubicBezTo>
                <a:cubicBezTo>
                  <a:pt x="1071269" y="40361"/>
                  <a:pt x="1080120" y="61730"/>
                  <a:pt x="1080120" y="84011"/>
                </a:cubicBezTo>
                <a:lnTo>
                  <a:pt x="1080120" y="294033"/>
                </a:lnTo>
                <a:lnTo>
                  <a:pt x="1080120" y="294033"/>
                </a:lnTo>
                <a:lnTo>
                  <a:pt x="1080120" y="420047"/>
                </a:lnTo>
                <a:lnTo>
                  <a:pt x="1080120" y="420045"/>
                </a:lnTo>
                <a:cubicBezTo>
                  <a:pt x="1080120" y="442326"/>
                  <a:pt x="1071269" y="463695"/>
                  <a:pt x="1055514" y="479450"/>
                </a:cubicBezTo>
                <a:cubicBezTo>
                  <a:pt x="1039759" y="495205"/>
                  <a:pt x="1018390" y="504056"/>
                  <a:pt x="996109" y="504056"/>
                </a:cubicBezTo>
                <a:lnTo>
                  <a:pt x="450050" y="504056"/>
                </a:lnTo>
                <a:lnTo>
                  <a:pt x="504056" y="576064"/>
                </a:lnTo>
                <a:lnTo>
                  <a:pt x="360040" y="504056"/>
                </a:lnTo>
                <a:lnTo>
                  <a:pt x="84011" y="504056"/>
                </a:lnTo>
                <a:cubicBezTo>
                  <a:pt x="61730" y="504056"/>
                  <a:pt x="40361" y="495205"/>
                  <a:pt x="24606" y="479450"/>
                </a:cubicBezTo>
                <a:cubicBezTo>
                  <a:pt x="8851" y="463695"/>
                  <a:pt x="0" y="442326"/>
                  <a:pt x="0" y="420045"/>
                </a:cubicBezTo>
                <a:lnTo>
                  <a:pt x="0" y="420047"/>
                </a:lnTo>
                <a:lnTo>
                  <a:pt x="0" y="294033"/>
                </a:lnTo>
                <a:lnTo>
                  <a:pt x="0" y="294033"/>
                </a:lnTo>
                <a:lnTo>
                  <a:pt x="0" y="8401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Rix고딕 B" pitchFamily="18" charset="-127"/>
                <a:ea typeface="Rix고딕 B" pitchFamily="18" charset="-127"/>
              </a:rPr>
              <a:t>Interceptor</a:t>
            </a:r>
            <a:endParaRPr lang="ko-KR" altLang="en-US" sz="1200" dirty="0">
              <a:solidFill>
                <a:schemeClr val="bg1"/>
              </a:solidFill>
              <a:latin typeface="Rix고딕 B" pitchFamily="18" charset="-127"/>
              <a:ea typeface="Rix고딕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534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ptline_S007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테마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ptline_S007</Template>
  <TotalTime>10336</TotalTime>
  <Words>1134</Words>
  <Application>Microsoft Office PowerPoint</Application>
  <PresentationFormat>화면 슬라이드 쇼(4:3)</PresentationFormat>
  <Paragraphs>438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굴림</vt:lpstr>
      <vt:lpstr>Arial</vt:lpstr>
      <vt:lpstr>Rix고딕 B</vt:lpstr>
      <vt:lpstr>맑은 고딕</vt:lpstr>
      <vt:lpstr>Rix고딕 EB</vt:lpstr>
      <vt:lpstr>HY견고딕</vt:lpstr>
      <vt:lpstr>ptline_S007</vt:lpstr>
      <vt:lpstr>웹 어플리케이션 개발 - 채팅 프로그램 -</vt:lpstr>
      <vt:lpstr>목차</vt:lpstr>
      <vt:lpstr>슬라이드 3</vt:lpstr>
      <vt:lpstr>Ⅰ. 서론(1/3)</vt:lpstr>
      <vt:lpstr>Ⅰ. 서론(2/3)</vt:lpstr>
      <vt:lpstr>Ⅰ. 서론(3/3)</vt:lpstr>
      <vt:lpstr>슬라이드 7</vt:lpstr>
      <vt:lpstr>Ⅱ. 배경지식(1/4)</vt:lpstr>
      <vt:lpstr>Ⅱ. 배경지식(2/4)</vt:lpstr>
      <vt:lpstr>Ⅱ. 배경지식(3/4)</vt:lpstr>
      <vt:lpstr>Ⅱ. 배경지식(4/4)</vt:lpstr>
      <vt:lpstr>슬라이드 12</vt:lpstr>
      <vt:lpstr>Ⅲ. 시스템 구축(1/7)</vt:lpstr>
      <vt:lpstr>Ⅲ. 시스템 구축(2/7)</vt:lpstr>
      <vt:lpstr>Ⅲ. 시스템 구축(3/7)</vt:lpstr>
      <vt:lpstr>Ⅲ. 시스템 구축(4/7)</vt:lpstr>
      <vt:lpstr>Ⅲ. 시스템 구축(5/7)</vt:lpstr>
      <vt:lpstr>Ⅲ. 시스템 구축(6/7)</vt:lpstr>
      <vt:lpstr>Ⅲ. 시스템 구축(7/7)</vt:lpstr>
      <vt:lpstr>슬라이드 20</vt:lpstr>
      <vt:lpstr>Ⅳ. 실행(1/6)</vt:lpstr>
      <vt:lpstr>Ⅳ. 실행(2/6)</vt:lpstr>
      <vt:lpstr>Ⅳ. 실행(3/6)</vt:lpstr>
      <vt:lpstr>Ⅳ. 실행(4/6)</vt:lpstr>
      <vt:lpstr>Ⅳ. 실행(5/6)</vt:lpstr>
      <vt:lpstr>Ⅳ. 실행(6/6)</vt:lpstr>
      <vt:lpstr>슬라이드 27</vt:lpstr>
      <vt:lpstr>Ⅴ. 결론</vt:lpstr>
      <vt:lpstr>슬라이드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PTLINE Template</dc:title>
  <dc:creator>SooA</dc:creator>
  <cp:lastModifiedBy>윤성열</cp:lastModifiedBy>
  <cp:revision>6767</cp:revision>
  <cp:lastPrinted>2015-03-06T08:56:31Z</cp:lastPrinted>
  <dcterms:created xsi:type="dcterms:W3CDTF">2014-03-27T09:07:47Z</dcterms:created>
  <dcterms:modified xsi:type="dcterms:W3CDTF">2016-01-25T14:24:25Z</dcterms:modified>
</cp:coreProperties>
</file>