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71" r:id="rId5"/>
    <p:sldId id="300" r:id="rId6"/>
    <p:sldId id="258" r:id="rId7"/>
    <p:sldId id="288" r:id="rId8"/>
    <p:sldId id="290" r:id="rId9"/>
    <p:sldId id="305" r:id="rId10"/>
    <p:sldId id="299" r:id="rId11"/>
    <p:sldId id="285" r:id="rId12"/>
    <p:sldId id="287" r:id="rId13"/>
    <p:sldId id="307" r:id="rId14"/>
    <p:sldId id="308" r:id="rId15"/>
    <p:sldId id="309" r:id="rId16"/>
    <p:sldId id="310" r:id="rId17"/>
    <p:sldId id="311" r:id="rId18"/>
    <p:sldId id="312" r:id="rId19"/>
    <p:sldId id="313" r:id="rId20"/>
    <p:sldId id="301" r:id="rId21"/>
    <p:sldId id="303"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850D1-3DE1-5E49-ABFC-00B1F4CAB20B}" v="706" dt="2022-04-26T05:00:35.908"/>
    <p1510:client id="{B8906113-84A5-D6EE-8131-D504648287C4}" v="62" dt="2022-09-08T10:44:06.60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67" d="100"/>
          <a:sy n="67"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16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6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78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9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9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9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245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9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12/12/2022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651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xmlns="" id="{2F4508AD-1BA8-6D49-AD89-BB8C58C99DDF}"/>
              </a:ext>
            </a:extLst>
          </p:cNvPr>
          <p:cNvPicPr>
            <a:picLocks noChangeAspect="1"/>
          </p:cNvPicPr>
          <p:nvPr userDrawn="1"/>
        </p:nvPicPr>
        <p:blipFill>
          <a:blip r:embed="rId1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2" name="Rectangle 1">
            <a:extLst>
              <a:ext uri="{FF2B5EF4-FFF2-40B4-BE49-F238E27FC236}">
                <a16:creationId xmlns:a16="http://schemas.microsoft.com/office/drawing/2014/main" xmlns=""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ckground pattern&#10;&#10;Description automatically generated">
            <a:extLst>
              <a:ext uri="{FF2B5EF4-FFF2-40B4-BE49-F238E27FC236}">
                <a16:creationId xmlns:a16="http://schemas.microsoft.com/office/drawing/2014/main" xmlns="" id="{D4A3453C-FFE4-E949-B42B-748B5090DD36}"/>
              </a:ext>
            </a:extLst>
          </p:cNvPr>
          <p:cNvPicPr>
            <a:picLocks noChangeAspect="1"/>
          </p:cNvPicPr>
          <p:nvPr userDrawn="1"/>
        </p:nvPicPr>
        <p:blipFill rotWithShape="1">
          <a:blip r:embed="rId14">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7" name="TextBox 6">
            <a:extLst>
              <a:ext uri="{FF2B5EF4-FFF2-40B4-BE49-F238E27FC236}">
                <a16:creationId xmlns:a16="http://schemas.microsoft.com/office/drawing/2014/main" xmlns=""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626841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xmlns=""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4786313" y="1933408"/>
            <a:ext cx="7510690" cy="2923837"/>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smtClean="0">
                <a:ln/>
                <a:solidFill>
                  <a:srgbClr val="C00000"/>
                </a:solidFill>
                <a:cs typeface="Poppins" panose="00000500000000000000" pitchFamily="2" charset="0"/>
                <a:sym typeface="BioRhyme ExtraBold"/>
              </a:rPr>
              <a:t>COURSE NAME – Software Engineering</a:t>
            </a:r>
          </a:p>
          <a:p>
            <a:pPr marR="0" lvl="0" indent="0" algn="ctr">
              <a:spcBef>
                <a:spcPts val="0"/>
              </a:spcBef>
              <a:spcAft>
                <a:spcPts val="0"/>
              </a:spcAft>
              <a:buNone/>
            </a:pPr>
            <a:r>
              <a:rPr lang="en-US" sz="3200" b="1" cap="all" dirty="0" smtClean="0">
                <a:ln/>
                <a:solidFill>
                  <a:srgbClr val="C00000"/>
                </a:solidFill>
                <a:cs typeface="Poppins" panose="00000500000000000000" pitchFamily="2" charset="0"/>
                <a:sym typeface="BioRhyme ExtraBold"/>
              </a:rPr>
              <a:t>COURSE CODE – 21CS2111RA</a:t>
            </a:r>
          </a:p>
          <a:p>
            <a:pPr marR="0" lvl="0" indent="0" algn="ctr">
              <a:spcBef>
                <a:spcPts val="0"/>
              </a:spcBef>
              <a:spcAft>
                <a:spcPts val="0"/>
              </a:spcAft>
              <a:buNone/>
            </a:pPr>
            <a:endParaRPr lang="en-US" sz="2000" b="1" dirty="0" smtClean="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smtClean="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4000" b="1" cap="all" dirty="0" smtClean="0">
                <a:ln/>
                <a:solidFill>
                  <a:srgbClr val="C00000"/>
                </a:solidFill>
                <a:effectLst/>
                <a:cs typeface="Poppins" panose="00000500000000000000" pitchFamily="2" charset="0"/>
              </a:rPr>
              <a:t>Name of the topic – Introduction of software</a:t>
            </a:r>
            <a:endParaRPr lang="en-US" sz="4000" b="1" dirty="0">
              <a:solidFill>
                <a:srgbClr val="C00000"/>
              </a:solidFill>
              <a:effectLst/>
              <a:cs typeface="Poppins" panose="00000500000000000000" pitchFamily="2" charset="0"/>
            </a:endParaRPr>
          </a:p>
        </p:txBody>
      </p:sp>
      <p:sp>
        <p:nvSpPr>
          <p:cNvPr id="19" name="Rectangle: Rounded Corners 18">
            <a:extLst>
              <a:ext uri="{FF2B5EF4-FFF2-40B4-BE49-F238E27FC236}">
                <a16:creationId xmlns:a16="http://schemas.microsoft.com/office/drawing/2014/main" xmlns=""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5448301" cy="1323399"/>
          </a:xfrm>
          <a:prstGeom prst="rect">
            <a:avLst/>
          </a:prstGeom>
          <a:noFill/>
          <a:ln>
            <a:noFill/>
          </a:ln>
          <a:effectLst/>
        </p:spPr>
        <p:txBody>
          <a:bodyPr spcFirstLastPara="1" wrap="square" lIns="91425" tIns="45700" rIns="91425" bIns="45700" anchor="t" anchorCtr="0">
            <a:spAutoFit/>
          </a:bodyPr>
          <a:lstStyle/>
          <a:p>
            <a:pPr algn="ctr"/>
            <a:r>
              <a:rPr lang="en-US" sz="4000" dirty="0" smtClean="0">
                <a:solidFill>
                  <a:srgbClr val="C00000"/>
                </a:solidFill>
                <a:cs typeface="Poppins" pitchFamily="2" charset="77"/>
              </a:rPr>
              <a:t>Department of CSE-Honors--</a:t>
            </a:r>
            <a:endParaRPr lang="en-US" sz="4000" dirty="0">
              <a:solidFill>
                <a:srgbClr val="C00000"/>
              </a:solidFill>
              <a:cs typeface="Poppins" pitchFamily="2" charset="77"/>
            </a:endParaRPr>
          </a:p>
        </p:txBody>
      </p:sp>
      <p:sp>
        <p:nvSpPr>
          <p:cNvPr id="8" name="Google Shape;502;p17">
            <a:extLst>
              <a:ext uri="{FF2B5EF4-FFF2-40B4-BE49-F238E27FC236}">
                <a16:creationId xmlns:a16="http://schemas.microsoft.com/office/drawing/2014/main" xmlns="" id="{7153E61F-4441-DBE3-3DFF-6E9EF6C48D23}"/>
              </a:ext>
            </a:extLst>
          </p:cNvPr>
          <p:cNvSpPr/>
          <p:nvPr/>
        </p:nvSpPr>
        <p:spPr>
          <a:xfrm>
            <a:off x="7623168" y="4758078"/>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smtClean="0">
                <a:solidFill>
                  <a:schemeClr val="lt1"/>
                </a:solidFill>
                <a:ea typeface="Calibri"/>
                <a:cs typeface="Poppins" panose="00000500000000000000" pitchFamily="2" charset="0"/>
                <a:sym typeface="Calibri"/>
              </a:rPr>
              <a:t>Session </a:t>
            </a:r>
            <a:r>
              <a:rPr lang="en-US" sz="2400" dirty="0">
                <a:solidFill>
                  <a:schemeClr val="lt1"/>
                </a:solidFill>
                <a:ea typeface="Calibri"/>
                <a:cs typeface="Poppins" panose="00000500000000000000" pitchFamily="2" charset="0"/>
                <a:sym typeface="Calibri"/>
              </a:rPr>
              <a:t>- </a:t>
            </a:r>
            <a:r>
              <a:rPr lang="en-US" sz="2400" dirty="0" smtClean="0">
                <a:solidFill>
                  <a:schemeClr val="lt1"/>
                </a:solidFill>
                <a:ea typeface="Calibri"/>
                <a:cs typeface="Poppins" panose="00000500000000000000" pitchFamily="2" charset="0"/>
                <a:sym typeface="Calibri"/>
              </a:rPr>
              <a:t>1</a:t>
            </a:r>
            <a:endParaRPr sz="240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xmlns=""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sp>
        <p:nvSpPr>
          <p:cNvPr id="11" name="Slide Number Placeholder 2"/>
          <p:cNvSpPr>
            <a:spLocks noGrp="1"/>
          </p:cNvSpPr>
          <p:nvPr>
            <p:ph type="sldNum" sz="quarter" idx="11"/>
          </p:nvPr>
        </p:nvSpPr>
        <p:spPr>
          <a:xfrm>
            <a:off x="7986712" y="6356351"/>
            <a:ext cx="528638" cy="365125"/>
          </a:xfrm>
        </p:spPr>
        <p:txBody>
          <a:bodyPr/>
          <a:lstStyle/>
          <a:p>
            <a:fld id="{B6F15528-21DE-4FAA-801E-634DDDAF4B2B}" type="slidenum">
              <a:rPr lang="en-US" smtClean="0"/>
              <a:pPr/>
              <a:t>10</a:t>
            </a:fld>
            <a:endParaRPr lang="en-US"/>
          </a:p>
        </p:txBody>
      </p:sp>
      <p:sp>
        <p:nvSpPr>
          <p:cNvPr id="14" name="Content Placeholder 2">
            <a:extLst>
              <a:ext uri="{FF2B5EF4-FFF2-40B4-BE49-F238E27FC236}">
                <a16:creationId xmlns:a16="http://schemas.microsoft.com/office/drawing/2014/main" xmlns="" id="{297CCFDB-D76B-F378-BF27-E6EFAC95288A}"/>
              </a:ext>
            </a:extLst>
          </p:cNvPr>
          <p:cNvSpPr txBox="1">
            <a:spLocks/>
          </p:cNvSpPr>
          <p:nvPr/>
        </p:nvSpPr>
        <p:spPr>
          <a:xfrm>
            <a:off x="100013" y="1183582"/>
            <a:ext cx="11787188" cy="5021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b="1" dirty="0" smtClean="0">
                <a:solidFill>
                  <a:srgbClr val="FF0000"/>
                </a:solidFill>
                <a:latin typeface="Times New Roman" panose="02020603050405020304" pitchFamily="18" charset="0"/>
                <a:ea typeface="+mn-lt"/>
                <a:cs typeface="Times New Roman" panose="02020603050405020304" pitchFamily="18" charset="0"/>
              </a:rPr>
              <a:t>Reduces complexity</a:t>
            </a:r>
            <a:endParaRPr lang="en-US" sz="2200" b="1" dirty="0" smtClean="0">
              <a:solidFill>
                <a:srgbClr val="FF0000"/>
              </a:solidFill>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ea typeface="+mn-lt"/>
                <a:cs typeface="Times New Roman" panose="02020603050405020304" pitchFamily="18" charset="0"/>
              </a:rPr>
              <a:t>Big software are always complex and difficult to develop. Software engineering has a great solution to decrease the complexity of any project </a:t>
            </a:r>
            <a:endParaRPr lang="en-US" sz="22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200" b="1" dirty="0" smtClean="0">
                <a:solidFill>
                  <a:srgbClr val="FF0000"/>
                </a:solidFill>
                <a:latin typeface="Times New Roman" panose="02020603050405020304" pitchFamily="18" charset="0"/>
                <a:ea typeface="+mn-lt"/>
                <a:cs typeface="Times New Roman" panose="02020603050405020304" pitchFamily="18" charset="0"/>
              </a:rPr>
              <a:t>To minimize software cost</a:t>
            </a:r>
            <a:endParaRPr lang="en-US" sz="2200" b="1" dirty="0" smtClean="0">
              <a:solidFill>
                <a:srgbClr val="FF0000"/>
              </a:solidFill>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ea typeface="+mn-lt"/>
                <a:cs typeface="Times New Roman" panose="02020603050405020304" pitchFamily="18" charset="0"/>
              </a:rPr>
              <a:t>Software requires a lot of hard work and software engineers are highly paid professionals. But in software engineering, programmers plan everything and reduce all those things that are not required. In turn , cost for software productions becomes less. </a:t>
            </a:r>
            <a:endParaRPr lang="en-US" sz="2200" dirty="0" smtClean="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200" dirty="0" smtClean="0">
                <a:solidFill>
                  <a:srgbClr val="FF0000"/>
                </a:solidFill>
                <a:latin typeface="Times New Roman" panose="02020603050405020304" pitchFamily="18" charset="0"/>
                <a:ea typeface="+mn-lt"/>
                <a:cs typeface="Times New Roman" panose="02020603050405020304" pitchFamily="18" charset="0"/>
              </a:rPr>
              <a:t> </a:t>
            </a:r>
            <a:r>
              <a:rPr lang="en-US" sz="2200" b="1" dirty="0" smtClean="0">
                <a:solidFill>
                  <a:srgbClr val="FF0000"/>
                </a:solidFill>
                <a:latin typeface="Times New Roman" panose="02020603050405020304" pitchFamily="18" charset="0"/>
                <a:ea typeface="+mn-lt"/>
                <a:cs typeface="Times New Roman" panose="02020603050405020304" pitchFamily="18" charset="0"/>
              </a:rPr>
              <a:t>To decrease time</a:t>
            </a:r>
            <a:endParaRPr lang="en-US" sz="2200" b="1" dirty="0" smtClean="0">
              <a:solidFill>
                <a:srgbClr val="FF0000"/>
              </a:solidFill>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ea typeface="+mn-lt"/>
                <a:cs typeface="Times New Roman" panose="02020603050405020304" pitchFamily="18" charset="0"/>
              </a:rPr>
              <a:t>If you are making big software then you may need to run many code to get the ultimate running code. This is very time consuming. So if you are making your software according to software engineering approach then it will reduce a lot of time. </a:t>
            </a:r>
          </a:p>
          <a:p>
            <a:pPr marL="0" indent="0" algn="just">
              <a:buFont typeface="Arial" panose="020B0604020202020204" pitchFamily="34" charset="0"/>
              <a:buNone/>
            </a:pPr>
            <a:r>
              <a:rPr lang="en-US" sz="2200" b="1" dirty="0" smtClean="0">
                <a:solidFill>
                  <a:srgbClr val="FF0000"/>
                </a:solidFill>
                <a:latin typeface="Times New Roman" panose="02020603050405020304" pitchFamily="18" charset="0"/>
                <a:ea typeface="+mn-lt"/>
                <a:cs typeface="Times New Roman" panose="02020603050405020304" pitchFamily="18" charset="0"/>
              </a:rPr>
              <a:t>Handling big projects</a:t>
            </a:r>
            <a:endParaRPr lang="en-US" sz="2200" b="1" dirty="0" smtClean="0">
              <a:solidFill>
                <a:srgbClr val="FF0000"/>
              </a:solidFill>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ea typeface="+mn-lt"/>
                <a:cs typeface="Times New Roman" panose="02020603050405020304" pitchFamily="18" charset="0"/>
              </a:rPr>
              <a:t>Big projects are not made in few days and they require lots of patience, so to handle big projects without any problem, organization has to go for software engineering approach. </a:t>
            </a:r>
            <a:endParaRPr lang="en-US" sz="2200" dirty="0">
              <a:latin typeface="Times New Roman" panose="02020603050405020304" pitchFamily="18" charset="0"/>
              <a:cs typeface="Times New Roman" panose="02020603050405020304" pitchFamily="18" charset="0"/>
            </a:endParaRPr>
          </a:p>
        </p:txBody>
      </p:sp>
      <p:sp>
        <p:nvSpPr>
          <p:cNvPr id="15" name="Title 1">
            <a:extLst>
              <a:ext uri="{FF2B5EF4-FFF2-40B4-BE49-F238E27FC236}">
                <a16:creationId xmlns:a16="http://schemas.microsoft.com/office/drawing/2014/main" xmlns="" id="{6C3BB7D8-6056-F76A-A538-8993F1AFB218}"/>
              </a:ext>
            </a:extLst>
          </p:cNvPr>
          <p:cNvSpPr txBox="1">
            <a:spLocks/>
          </p:cNvSpPr>
          <p:nvPr/>
        </p:nvSpPr>
        <p:spPr>
          <a:xfrm>
            <a:off x="1295400" y="498593"/>
            <a:ext cx="7886700" cy="685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smtClean="0">
                <a:ea typeface="+mj-lt"/>
                <a:cs typeface="+mj-lt"/>
              </a:rPr>
              <a:t>Importance of software Engineering </a:t>
            </a:r>
            <a:endParaRPr lang="en-US" sz="3800" b="1" dirty="0">
              <a:cs typeface="Calibri Light"/>
            </a:endParaRPr>
          </a:p>
        </p:txBody>
      </p:sp>
    </p:spTree>
    <p:extLst>
      <p:ext uri="{BB962C8B-B14F-4D97-AF65-F5344CB8AC3E}">
        <p14:creationId xmlns:p14="http://schemas.microsoft.com/office/powerpoint/2010/main" val="2321174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smtClean="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535531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Content Placeholder 2">
            <a:extLst>
              <a:ext uri="{FF2B5EF4-FFF2-40B4-BE49-F238E27FC236}">
                <a16:creationId xmlns:a16="http://schemas.microsoft.com/office/drawing/2014/main" xmlns="" id="{DF848162-420A-42DF-BE51-AF09144CEDDD}"/>
              </a:ext>
            </a:extLst>
          </p:cNvPr>
          <p:cNvSpPr>
            <a:spLocks noGrp="1"/>
          </p:cNvSpPr>
          <p:nvPr>
            <p:ph idx="1"/>
          </p:nvPr>
        </p:nvSpPr>
        <p:spPr>
          <a:xfrm>
            <a:off x="448650" y="966701"/>
            <a:ext cx="11281388" cy="5768263"/>
          </a:xfrm>
        </p:spPr>
        <p:txBody>
          <a:bodyPr/>
          <a:lstStyle/>
          <a:p>
            <a:pPr marL="0" indent="0">
              <a:buNone/>
            </a:pPr>
            <a:r>
              <a:rPr lang="en-US" sz="2400" dirty="0">
                <a:solidFill>
                  <a:srgbClr val="FF0000"/>
                </a:solidFill>
                <a:latin typeface="Times New Roman"/>
                <a:cs typeface="Calibri"/>
              </a:rPr>
              <a:t>R</a:t>
            </a:r>
            <a:r>
              <a:rPr lang="en-US" sz="2400" b="1" dirty="0">
                <a:solidFill>
                  <a:srgbClr val="FF0000"/>
                </a:solidFill>
                <a:latin typeface="Times New Roman"/>
                <a:cs typeface="Calibri"/>
              </a:rPr>
              <a:t>eliable software</a:t>
            </a:r>
            <a:r>
              <a:rPr lang="en-US" sz="2400" dirty="0">
                <a:solidFill>
                  <a:srgbClr val="FF0000"/>
                </a:solidFill>
                <a:latin typeface="Times New Roman"/>
                <a:cs typeface="Calibri"/>
              </a:rPr>
              <a:t> </a:t>
            </a:r>
            <a:endParaRPr lang="en-US" sz="2400" dirty="0">
              <a:solidFill>
                <a:srgbClr val="FF0000"/>
              </a:solidFill>
              <a:latin typeface="Times New Roman"/>
              <a:ea typeface="+mn-lt"/>
              <a:cs typeface="+mn-lt"/>
            </a:endParaRPr>
          </a:p>
          <a:p>
            <a:pPr marL="0" indent="0">
              <a:buNone/>
            </a:pPr>
            <a:r>
              <a:rPr lang="en-US" sz="2400" dirty="0">
                <a:latin typeface="Times New Roman"/>
                <a:cs typeface="Calibri"/>
              </a:rPr>
              <a:t>         Software should be reliable , means if you have delivered the software then it should work for at least it’s given time </a:t>
            </a:r>
          </a:p>
          <a:p>
            <a:pPr marL="0" indent="0">
              <a:buNone/>
            </a:pPr>
            <a:r>
              <a:rPr lang="en-US" sz="2400" dirty="0">
                <a:solidFill>
                  <a:srgbClr val="FF0000"/>
                </a:solidFill>
                <a:latin typeface="Times New Roman"/>
                <a:cs typeface="Calibri"/>
              </a:rPr>
              <a:t>E</a:t>
            </a:r>
            <a:r>
              <a:rPr lang="en-US" sz="2400" b="1" dirty="0">
                <a:solidFill>
                  <a:srgbClr val="FF0000"/>
                </a:solidFill>
                <a:latin typeface="Times New Roman"/>
                <a:cs typeface="Calibri"/>
              </a:rPr>
              <a:t>ffectiveness</a:t>
            </a:r>
            <a:endParaRPr lang="en-US" sz="2400" b="1" dirty="0">
              <a:solidFill>
                <a:srgbClr val="FF0000"/>
              </a:solidFill>
              <a:latin typeface="Times New Roman"/>
              <a:ea typeface="+mn-lt"/>
              <a:cs typeface="+mn-lt"/>
            </a:endParaRPr>
          </a:p>
          <a:p>
            <a:r>
              <a:rPr lang="en-US" sz="2400" dirty="0">
                <a:latin typeface="Times New Roman"/>
                <a:cs typeface="Calibri"/>
              </a:rPr>
              <a:t>Effectiveness comes if anything has made according to the standards. So software becomes more effective in performance with the help of software engineering </a:t>
            </a:r>
            <a:endParaRPr lang="en-US" sz="2400" dirty="0">
              <a:latin typeface="Times New Roman"/>
              <a:ea typeface="+mn-lt"/>
              <a:cs typeface="+mn-lt"/>
            </a:endParaRPr>
          </a:p>
          <a:p>
            <a:pPr marL="0" indent="0">
              <a:buNone/>
            </a:pPr>
            <a:r>
              <a:rPr lang="en-US" sz="2400" b="1" dirty="0">
                <a:solidFill>
                  <a:srgbClr val="FF0000"/>
                </a:solidFill>
                <a:latin typeface="Times New Roman"/>
                <a:cs typeface="Calibri"/>
              </a:rPr>
              <a:t>Productivity  </a:t>
            </a:r>
            <a:endParaRPr lang="en-US" sz="2400" b="1" dirty="0">
              <a:solidFill>
                <a:srgbClr val="FF0000"/>
              </a:solidFill>
              <a:latin typeface="Times New Roman"/>
              <a:ea typeface="+mn-lt"/>
              <a:cs typeface="+mn-lt"/>
            </a:endParaRPr>
          </a:p>
          <a:p>
            <a:r>
              <a:rPr lang="en-US" sz="2400" dirty="0">
                <a:latin typeface="Times New Roman"/>
                <a:cs typeface="Calibri"/>
              </a:rPr>
              <a:t>If programs fails to meet its standard at any stage, then programmers always improves the code of software to make it sure that software maintains its standards. </a:t>
            </a:r>
            <a:endParaRPr lang="en-US" sz="2400" dirty="0">
              <a:latin typeface="Times New Roman"/>
              <a:ea typeface="+mn-lt"/>
              <a:cs typeface="+mn-lt"/>
            </a:endParaRPr>
          </a:p>
          <a:p>
            <a:pPr marL="0" indent="0">
              <a:buNone/>
            </a:pPr>
            <a:endParaRPr lang="en-US" sz="2400" dirty="0">
              <a:latin typeface="Times New Roman"/>
              <a:ea typeface="+mn-lt"/>
              <a:cs typeface="+mn-lt"/>
            </a:endParaRPr>
          </a:p>
          <a:p>
            <a:pPr marL="0" indent="0">
              <a:buNone/>
            </a:pPr>
            <a:r>
              <a:rPr lang="en-US" sz="2400" dirty="0">
                <a:latin typeface="Times New Roman"/>
                <a:cs typeface="Calibri"/>
              </a:rPr>
              <a:t>  </a:t>
            </a:r>
            <a:endParaRPr lang="en-US" sz="2400" dirty="0">
              <a:latin typeface="Times New Roman"/>
              <a:ea typeface="+mn-lt"/>
              <a:cs typeface="+mn-lt"/>
            </a:endParaRPr>
          </a:p>
          <a:p>
            <a:endParaRPr lang="en-US" sz="2400" dirty="0">
              <a:latin typeface="Times New Roman"/>
              <a:cs typeface="Calibri"/>
            </a:endParaRPr>
          </a:p>
        </p:txBody>
      </p:sp>
      <p:sp>
        <p:nvSpPr>
          <p:cNvPr id="6" name="Title 1">
            <a:extLst>
              <a:ext uri="{FF2B5EF4-FFF2-40B4-BE49-F238E27FC236}">
                <a16:creationId xmlns:a16="http://schemas.microsoft.com/office/drawing/2014/main" xmlns="" id="{F9CC5C94-2215-25BF-96E0-5ADD50272EB9}"/>
              </a:ext>
            </a:extLst>
          </p:cNvPr>
          <p:cNvSpPr txBox="1">
            <a:spLocks/>
          </p:cNvSpPr>
          <p:nvPr/>
        </p:nvSpPr>
        <p:spPr bwMode="auto">
          <a:xfrm>
            <a:off x="403650" y="176125"/>
            <a:ext cx="1083621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a:lstStyle>
          <a:p>
            <a:r>
              <a:rPr lang="en-US" sz="3800" b="1" dirty="0">
                <a:latin typeface="Times New Roman" panose="02020603050405020304" pitchFamily="18" charset="0"/>
                <a:ea typeface="+mj-lt"/>
                <a:cs typeface="Times New Roman" panose="02020603050405020304" pitchFamily="18" charset="0"/>
              </a:rPr>
              <a:t>Importance of software </a:t>
            </a:r>
            <a:r>
              <a:rPr lang="en-US" sz="3800" b="1" dirty="0" smtClean="0">
                <a:latin typeface="Times New Roman" panose="02020603050405020304" pitchFamily="18" charset="0"/>
                <a:ea typeface="+mj-lt"/>
                <a:cs typeface="Times New Roman" panose="02020603050405020304" pitchFamily="18" charset="0"/>
              </a:rPr>
              <a:t>Engineering </a:t>
            </a:r>
            <a:r>
              <a:rPr lang="en-US" sz="3800" b="1" dirty="0" err="1" smtClean="0">
                <a:latin typeface="Times New Roman" panose="02020603050405020304" pitchFamily="18" charset="0"/>
                <a:ea typeface="+mj-lt"/>
                <a:cs typeface="Times New Roman" panose="02020603050405020304" pitchFamily="18" charset="0"/>
              </a:rPr>
              <a:t>cont</a:t>
            </a:r>
            <a:r>
              <a:rPr lang="en-US" sz="3800" b="1" dirty="0" smtClean="0">
                <a:latin typeface="Times New Roman" panose="02020603050405020304" pitchFamily="18" charset="0"/>
                <a:ea typeface="+mj-lt"/>
                <a:cs typeface="Times New Roman" panose="02020603050405020304" pitchFamily="18" charset="0"/>
              </a:rPr>
              <a:t>…</a:t>
            </a:r>
            <a:r>
              <a:rPr lang="en-US" sz="3800" b="1" dirty="0">
                <a:latin typeface="Times New Roman" panose="02020603050405020304" pitchFamily="18" charset="0"/>
                <a:ea typeface="+mj-lt"/>
                <a:cs typeface="Times New Roman" panose="02020603050405020304" pitchFamily="18" charset="0"/>
              </a:rPr>
              <a:t> </a:t>
            </a:r>
            <a:endParaRPr lang="en-US" sz="3800" b="1" dirty="0">
              <a:latin typeface="Times New Roman" panose="02020603050405020304" pitchFamily="18" charset="0"/>
              <a:cs typeface="Times New Roman" panose="02020603050405020304" pitchFamily="18" charset="0"/>
            </a:endParaRPr>
          </a:p>
        </p:txBody>
      </p:sp>
      <p:sp>
        <p:nvSpPr>
          <p:cNvPr id="7" name="Slide Number Placeholder 1"/>
          <p:cNvSpPr>
            <a:spLocks noGrp="1"/>
          </p:cNvSpPr>
          <p:nvPr>
            <p:ph type="sldNum" sz="quarter" idx="11"/>
          </p:nvPr>
        </p:nvSpPr>
        <p:spPr>
          <a:xfrm>
            <a:off x="7986711" y="6356351"/>
            <a:ext cx="726341" cy="365125"/>
          </a:xfrm>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7919774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itle 1"/>
          <p:cNvSpPr>
            <a:spLocks noGrp="1"/>
          </p:cNvSpPr>
          <p:nvPr>
            <p:ph type="title"/>
          </p:nvPr>
        </p:nvSpPr>
        <p:spPr>
          <a:xfrm>
            <a:off x="628650" y="365125"/>
            <a:ext cx="7886700" cy="685800"/>
          </a:xfrm>
        </p:spPr>
        <p:txBody>
          <a:bodyPr/>
          <a:lstStyle/>
          <a:p>
            <a:r>
              <a:rPr lang="en-US" sz="3600" b="1" dirty="0">
                <a:latin typeface="Calibri" panose="020F0502020204030204" pitchFamily="34" charset="0"/>
                <a:ea typeface="Helvetica Neue"/>
                <a:cs typeface="Calibri" panose="020F0502020204030204" pitchFamily="34" charset="0"/>
                <a:sym typeface="Helvetica Neue"/>
              </a:rPr>
              <a:t>Legacy </a:t>
            </a:r>
            <a:r>
              <a:rPr lang="en-US" sz="3600" b="1" dirty="0" smtClean="0">
                <a:latin typeface="Calibri" panose="020F0502020204030204" pitchFamily="34" charset="0"/>
                <a:ea typeface="Helvetica Neue"/>
                <a:cs typeface="Calibri" panose="020F0502020204030204" pitchFamily="34" charset="0"/>
                <a:sym typeface="Helvetica Neue"/>
              </a:rPr>
              <a:t>of Software</a:t>
            </a:r>
            <a:endParaRPr lang="en-IN" sz="3600" b="1" dirty="0">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a:xfrm>
            <a:off x="628650" y="1155701"/>
            <a:ext cx="7886700" cy="5021263"/>
          </a:xfrm>
        </p:spPr>
        <p:txBody>
          <a:bodyPr/>
          <a:lstStyle/>
          <a:p>
            <a:pPr marL="0" lvl="0" indent="0">
              <a:buNone/>
            </a:pPr>
            <a:r>
              <a:rPr lang="en-US" b="1" i="1" dirty="0">
                <a:solidFill>
                  <a:srgbClr val="C00000"/>
                </a:solidFill>
                <a:latin typeface="Times New Roman" panose="02020603050405020304" pitchFamily="18" charset="0"/>
                <a:ea typeface="Quattrocento"/>
                <a:cs typeface="Times New Roman" panose="02020603050405020304" pitchFamily="18" charset="0"/>
                <a:sym typeface="Quattrocento"/>
              </a:rPr>
              <a:t>Why must it change?</a:t>
            </a:r>
          </a:p>
          <a:p>
            <a:pPr marL="514350" lvl="0" indent="-514350">
              <a:buFont typeface="+mj-lt"/>
              <a:buAutoNum type="arabicPeriod"/>
            </a:pPr>
            <a:endParaRPr lang="en-US" b="1" i="1" dirty="0">
              <a:solidFill>
                <a:srgbClr val="C00000"/>
              </a:solidFill>
              <a:latin typeface="Times New Roman" panose="02020603050405020304" pitchFamily="18" charset="0"/>
              <a:ea typeface="Quattrocento"/>
              <a:cs typeface="Times New Roman" panose="02020603050405020304" pitchFamily="18" charset="0"/>
              <a:sym typeface="Quattrocento"/>
            </a:endParaRPr>
          </a:p>
          <a:p>
            <a:pPr marL="971550" lvl="1" indent="-514350">
              <a:spcBef>
                <a:spcPts val="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adapted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meet the needs of new computing environments or technology.</a:t>
            </a:r>
          </a:p>
          <a:p>
            <a:pPr marL="971550" lvl="1" indent="-514350">
              <a:spcBef>
                <a:spcPts val="2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enhanced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implement new business requirements.</a:t>
            </a:r>
          </a:p>
          <a:p>
            <a:pPr marL="971550" lvl="1" indent="-514350">
              <a:spcBef>
                <a:spcPts val="4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extended to make it interoperable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with other more modern systems or databases.</a:t>
            </a:r>
          </a:p>
          <a:p>
            <a:pPr marL="971550" lvl="1" indent="-514350">
              <a:spcBef>
                <a:spcPts val="400"/>
              </a:spcBef>
              <a:spcAft>
                <a:spcPts val="0"/>
              </a:spcAft>
              <a:buClr>
                <a:schemeClr val="folHlink"/>
              </a:buClr>
              <a:buSzPct val="70000"/>
              <a:buFont typeface="+mj-lt"/>
              <a:buAutoNum type="arabicPeriod"/>
            </a:pP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software must be </a:t>
            </a:r>
            <a:r>
              <a:rPr lang="en-US" sz="2800" dirty="0">
                <a:solidFill>
                  <a:srgbClr val="FF0000"/>
                </a:solidFill>
                <a:latin typeface="Times New Roman" panose="02020603050405020304" pitchFamily="18" charset="0"/>
                <a:ea typeface="Helvetica Neue"/>
                <a:cs typeface="Times New Roman" panose="02020603050405020304" pitchFamily="18" charset="0"/>
                <a:sym typeface="Helvetica Neue"/>
              </a:rPr>
              <a:t>re-architected</a:t>
            </a:r>
            <a:r>
              <a:rPr lang="en-US" sz="2800" dirty="0">
                <a:solidFill>
                  <a:schemeClr val="folHlink"/>
                </a:solidFill>
                <a:latin typeface="Times New Roman" panose="02020603050405020304" pitchFamily="18" charset="0"/>
                <a:ea typeface="Helvetica Neue"/>
                <a:cs typeface="Times New Roman" panose="02020603050405020304" pitchFamily="18" charset="0"/>
                <a:sym typeface="Helvetica Neue"/>
              </a:rPr>
              <a:t> </a:t>
            </a:r>
            <a:r>
              <a:rPr lang="en-US" sz="2800" dirty="0">
                <a:solidFill>
                  <a:schemeClr val="dk1"/>
                </a:solidFill>
                <a:latin typeface="Times New Roman" panose="02020603050405020304" pitchFamily="18" charset="0"/>
                <a:ea typeface="Helvetica Neue"/>
                <a:cs typeface="Times New Roman" panose="02020603050405020304" pitchFamily="18" charset="0"/>
                <a:sym typeface="Helvetica Neue"/>
              </a:rPr>
              <a:t>to make it viable within a network environment</a:t>
            </a:r>
            <a:r>
              <a:rPr lang="en-US" sz="2800" b="1" dirty="0">
                <a:solidFill>
                  <a:schemeClr val="dk1"/>
                </a:solidFill>
                <a:latin typeface="Times New Roman" panose="02020603050405020304" pitchFamily="18" charset="0"/>
                <a:ea typeface="Helvetica Neue"/>
                <a:cs typeface="Times New Roman" panose="02020603050405020304" pitchFamily="18" charset="0"/>
                <a:sym typeface="Helvetica Neue"/>
              </a:rPr>
              <a:t>.</a:t>
            </a:r>
          </a:p>
          <a:p>
            <a:pPr marL="514350" lvl="0" indent="-514350">
              <a:buFont typeface="+mj-lt"/>
              <a:buAutoNum type="arabicPeriod"/>
            </a:pPr>
            <a:endParaRPr lang="en-US" b="1" i="1" dirty="0">
              <a:solidFill>
                <a:schemeClr val="folHlink"/>
              </a:solidFill>
              <a:latin typeface="Times New Roman" panose="02020603050405020304" pitchFamily="18" charset="0"/>
              <a:ea typeface="Quattrocento"/>
              <a:cs typeface="Times New Roman" panose="02020603050405020304" pitchFamily="18" charset="0"/>
              <a:sym typeface="Quattrocento"/>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57344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4" name="Rectangle 2"/>
          <p:cNvSpPr>
            <a:spLocks noGrp="1" noChangeArrowheads="1"/>
          </p:cNvSpPr>
          <p:nvPr>
            <p:ph type="title"/>
          </p:nvPr>
        </p:nvSpPr>
        <p:spPr>
          <a:xfrm>
            <a:off x="457200" y="685800"/>
            <a:ext cx="7620000" cy="589360"/>
          </a:xfrm>
        </p:spPr>
        <p:txBody>
          <a:bodyPr/>
          <a:lstStyle/>
          <a:p>
            <a:pPr eaLnBrk="1" hangingPunct="1"/>
            <a:r>
              <a:rPr lang="en-US" altLang="en-US" b="1" dirty="0"/>
              <a:t>Software - New</a:t>
            </a:r>
            <a:r>
              <a:rPr lang="en-US" altLang="en-US" dirty="0"/>
              <a:t> </a:t>
            </a:r>
            <a:r>
              <a:rPr lang="en-US" altLang="en-US" b="1" dirty="0"/>
              <a:t>Challenges</a:t>
            </a:r>
          </a:p>
        </p:txBody>
      </p:sp>
      <p:sp>
        <p:nvSpPr>
          <p:cNvPr id="5" name="Rectangle 3"/>
          <p:cNvSpPr>
            <a:spLocks noGrp="1" noChangeArrowheads="1"/>
          </p:cNvSpPr>
          <p:nvPr>
            <p:ph idx="1"/>
          </p:nvPr>
        </p:nvSpPr>
        <p:spPr>
          <a:xfrm>
            <a:off x="762000" y="1752600"/>
            <a:ext cx="7704221" cy="3733800"/>
          </a:xfrm>
        </p:spPr>
        <p:txBody>
          <a:bodyPr>
            <a:noAutofit/>
          </a:bodyPr>
          <a:lstStyle/>
          <a:p>
            <a:pPr marL="214313" indent="-214313" algn="just"/>
            <a:r>
              <a:rPr lang="en-US" altLang="en-US" sz="2200" dirty="0">
                <a:solidFill>
                  <a:schemeClr val="folHlink"/>
                </a:solidFill>
              </a:rPr>
              <a:t>Open world computing—</a:t>
            </a:r>
            <a:r>
              <a:rPr lang="en-US" altLang="en-US" sz="2200" dirty="0">
                <a:latin typeface="Arial" panose="020B0604020202020204" pitchFamily="34" charset="0"/>
              </a:rPr>
              <a:t>pervasive, distributed computing</a:t>
            </a:r>
            <a:endParaRPr lang="en-US" altLang="en-US" sz="2200" dirty="0">
              <a:solidFill>
                <a:schemeClr val="folHlink"/>
              </a:solidFill>
              <a:latin typeface="Arial" panose="020B0604020202020204" pitchFamily="34" charset="0"/>
            </a:endParaRPr>
          </a:p>
          <a:p>
            <a:pPr marL="214313" indent="-214313" algn="just"/>
            <a:r>
              <a:rPr lang="en-US" altLang="en-US" sz="2200" dirty="0">
                <a:solidFill>
                  <a:schemeClr val="folHlink"/>
                </a:solidFill>
              </a:rPr>
              <a:t>Ubiquitous computing</a:t>
            </a:r>
            <a:r>
              <a:rPr lang="en-US" altLang="en-US" sz="2200" dirty="0"/>
              <a:t>—wireless networks</a:t>
            </a:r>
          </a:p>
          <a:p>
            <a:pPr marL="214313" indent="-214313" algn="just"/>
            <a:r>
              <a:rPr lang="en-US" altLang="en-US" sz="2200" dirty="0">
                <a:solidFill>
                  <a:schemeClr val="folHlink"/>
                </a:solidFill>
              </a:rPr>
              <a:t>Net sourcing</a:t>
            </a:r>
            <a:r>
              <a:rPr lang="en-US" altLang="en-US" sz="2200" dirty="0"/>
              <a:t>—the Web as a computing engine-Need target marketing</a:t>
            </a:r>
          </a:p>
          <a:p>
            <a:pPr marL="214313" indent="-214313" algn="just"/>
            <a:r>
              <a:rPr lang="en-US" altLang="en-US" sz="2200" dirty="0">
                <a:solidFill>
                  <a:schemeClr val="folHlink"/>
                </a:solidFill>
              </a:rPr>
              <a:t>Open source</a:t>
            </a:r>
            <a:r>
              <a:rPr lang="en-US" altLang="en-US" sz="2200" dirty="0"/>
              <a:t>—”free” source code open to the computing community (a blessing, but also a potential curse!)</a:t>
            </a:r>
          </a:p>
          <a:p>
            <a:pPr marL="214313" indent="-214313" algn="just"/>
            <a:r>
              <a:rPr lang="en-US" altLang="en-US" sz="2200" dirty="0"/>
              <a:t>Also … </a:t>
            </a:r>
          </a:p>
          <a:p>
            <a:pPr lvl="1" algn="just"/>
            <a:r>
              <a:rPr lang="en-US" altLang="en-US" sz="2200" dirty="0">
                <a:solidFill>
                  <a:schemeClr val="folHlink"/>
                </a:solidFill>
              </a:rPr>
              <a:t>Data mining</a:t>
            </a:r>
          </a:p>
          <a:p>
            <a:pPr lvl="1" algn="just"/>
            <a:r>
              <a:rPr lang="en-US" altLang="en-US" sz="2200" dirty="0">
                <a:solidFill>
                  <a:schemeClr val="folHlink"/>
                </a:solidFill>
              </a:rPr>
              <a:t>Grid/ Cloud computing</a:t>
            </a:r>
          </a:p>
          <a:p>
            <a:pPr lvl="1" algn="just"/>
            <a:r>
              <a:rPr lang="en-US" altLang="en-US" sz="2200" dirty="0">
                <a:solidFill>
                  <a:schemeClr val="folHlink"/>
                </a:solidFill>
              </a:rPr>
              <a:t>Cognitive machines</a:t>
            </a:r>
          </a:p>
          <a:p>
            <a:pPr lvl="1" algn="just"/>
            <a:r>
              <a:rPr lang="en-US" altLang="en-US" sz="2200" dirty="0">
                <a:solidFill>
                  <a:schemeClr val="folHlink"/>
                </a:solidFill>
              </a:rPr>
              <a:t>Software for nanotechnologies</a:t>
            </a:r>
          </a:p>
        </p:txBody>
      </p:sp>
      <p:sp>
        <p:nvSpPr>
          <p:cNvPr id="7" name="Slide Number Placeholder 4"/>
          <p:cNvSpPr>
            <a:spLocks noGrp="1"/>
          </p:cNvSpPr>
          <p:nvPr>
            <p:ph type="sldNum" sz="quarter" idx="11"/>
          </p:nvPr>
        </p:nvSpPr>
        <p:spPr>
          <a:xfrm>
            <a:off x="7986712" y="6356351"/>
            <a:ext cx="528638"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84A86CCE-E931-4614-B1F0-610F26DB7207}" type="slidenum">
              <a:rPr lang="en-US" altLang="en-US" sz="750">
                <a:solidFill>
                  <a:prstClr val="black"/>
                </a:solidFill>
                <a:latin typeface="Helvetica" panose="020B0604020202020204" pitchFamily="34" charset="0"/>
              </a:rPr>
              <a:pPr defTabSz="685800"/>
              <a:t>15</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304078921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smtClean="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535531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itle 1"/>
          <p:cNvSpPr>
            <a:spLocks noGrp="1"/>
          </p:cNvSpPr>
          <p:nvPr>
            <p:ph type="title"/>
          </p:nvPr>
        </p:nvSpPr>
        <p:spPr>
          <a:xfrm>
            <a:off x="628650" y="365125"/>
            <a:ext cx="10003610" cy="685800"/>
          </a:xfrm>
        </p:spPr>
        <p:txBody>
          <a:bodyPr/>
          <a:lstStyle/>
          <a:p>
            <a:r>
              <a:rPr lang="en-US" sz="3600" b="1" dirty="0" err="1">
                <a:latin typeface="+mn-lt"/>
                <a:ea typeface="Helvetica Neue"/>
                <a:cs typeface="Helvetica Neue"/>
                <a:sym typeface="Helvetica Neue"/>
              </a:rPr>
              <a:t>WebApps</a:t>
            </a:r>
            <a:endParaRPr lang="en-IN" sz="3600" b="1" dirty="0">
              <a:latin typeface="+mn-lt"/>
            </a:endParaRPr>
          </a:p>
        </p:txBody>
      </p:sp>
      <p:sp>
        <p:nvSpPr>
          <p:cNvPr id="6" name="Content Placeholder 2"/>
          <p:cNvSpPr>
            <a:spLocks noGrp="1"/>
          </p:cNvSpPr>
          <p:nvPr>
            <p:ph idx="1"/>
          </p:nvPr>
        </p:nvSpPr>
        <p:spPr>
          <a:xfrm>
            <a:off x="304799" y="1155701"/>
            <a:ext cx="10825163" cy="5321299"/>
          </a:xfrm>
        </p:spPr>
        <p:txBody>
          <a:bodyPr/>
          <a:lstStyle/>
          <a:p>
            <a:pPr marL="342900" lvl="0" indent="-342900">
              <a:spcBef>
                <a:spcPts val="0"/>
              </a:spcBef>
              <a:spcAft>
                <a:spcPts val="0"/>
              </a:spcAft>
              <a:buClr>
                <a:schemeClr val="folHlink"/>
              </a:buClr>
              <a:buSzPct val="75000"/>
              <a:buFont typeface="Noto Symbol"/>
              <a:buChar char="■"/>
            </a:pPr>
            <a:r>
              <a:rPr lang="en-US" sz="2600" dirty="0">
                <a:solidFill>
                  <a:srgbClr val="000000"/>
                </a:solidFill>
                <a:latin typeface="Times New Roman" panose="02020603050405020304" pitchFamily="18" charset="0"/>
                <a:ea typeface="Arial"/>
                <a:cs typeface="Times New Roman" panose="02020603050405020304" pitchFamily="18" charset="0"/>
                <a:sym typeface="Arial"/>
              </a:rPr>
              <a:t>Modern </a:t>
            </a:r>
            <a:r>
              <a:rPr lang="en-US" sz="2600" dirty="0" err="1">
                <a:solidFill>
                  <a:srgbClr val="000000"/>
                </a:solidFill>
                <a:latin typeface="Times New Roman" panose="02020603050405020304" pitchFamily="18" charset="0"/>
                <a:ea typeface="Arial"/>
                <a:cs typeface="Times New Roman" panose="02020603050405020304" pitchFamily="18" charset="0"/>
                <a:sym typeface="Arial"/>
              </a:rPr>
              <a:t>WebApps</a:t>
            </a:r>
            <a:r>
              <a:rPr lang="en-US" sz="2600" dirty="0">
                <a:solidFill>
                  <a:srgbClr val="000000"/>
                </a:solidFill>
                <a:latin typeface="Times New Roman" panose="02020603050405020304" pitchFamily="18" charset="0"/>
                <a:ea typeface="Arial"/>
                <a:cs typeface="Times New Roman" panose="02020603050405020304" pitchFamily="18" charset="0"/>
                <a:sym typeface="Arial"/>
              </a:rPr>
              <a:t> are much more than hypertext files with a few pictures</a:t>
            </a:r>
          </a:p>
          <a:p>
            <a:pPr marL="342900" lvl="0" indent="-342900">
              <a:spcBef>
                <a:spcPts val="360"/>
              </a:spcBef>
              <a:spcAft>
                <a:spcPts val="0"/>
              </a:spcAft>
              <a:buClr>
                <a:schemeClr val="folHlink"/>
              </a:buClr>
              <a:buSzPct val="75000"/>
              <a:buFont typeface="Noto Symbol"/>
              <a:buChar char="■"/>
            </a:pPr>
            <a:r>
              <a:rPr lang="en-US" sz="2600" dirty="0" err="1">
                <a:solidFill>
                  <a:srgbClr val="000000"/>
                </a:solidFill>
                <a:latin typeface="Times New Roman" panose="02020603050405020304" pitchFamily="18" charset="0"/>
                <a:ea typeface="Arial"/>
                <a:cs typeface="Times New Roman" panose="02020603050405020304" pitchFamily="18" charset="0"/>
                <a:sym typeface="Arial"/>
              </a:rPr>
              <a:t>WebApps</a:t>
            </a:r>
            <a:r>
              <a:rPr lang="en-US" sz="2600" dirty="0">
                <a:solidFill>
                  <a:srgbClr val="000000"/>
                </a:solidFill>
                <a:latin typeface="Times New Roman" panose="02020603050405020304" pitchFamily="18" charset="0"/>
                <a:ea typeface="Arial"/>
                <a:cs typeface="Times New Roman" panose="02020603050405020304" pitchFamily="18" charset="0"/>
                <a:sym typeface="Arial"/>
              </a:rPr>
              <a:t> are augmented with tools like XML and Java to allow Web engineers including interactive computing capability</a:t>
            </a:r>
          </a:p>
          <a:p>
            <a:pPr marL="342900" lvl="0" indent="-342900">
              <a:spcBef>
                <a:spcPts val="360"/>
              </a:spcBef>
              <a:spcAft>
                <a:spcPts val="0"/>
              </a:spcAft>
              <a:buClr>
                <a:schemeClr val="folHlink"/>
              </a:buClr>
              <a:buSzPct val="75000"/>
              <a:buFont typeface="Noto Symbol"/>
              <a:buChar char="■"/>
            </a:pPr>
            <a:r>
              <a:rPr lang="en-US" sz="2600" dirty="0" err="1">
                <a:solidFill>
                  <a:schemeClr val="dk1"/>
                </a:solidFill>
                <a:latin typeface="Times New Roman" panose="02020603050405020304" pitchFamily="18" charset="0"/>
                <a:ea typeface="Arial"/>
                <a:cs typeface="Times New Roman" panose="02020603050405020304" pitchFamily="18" charset="0"/>
                <a:sym typeface="Arial"/>
              </a:rPr>
              <a:t>WebApps</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 may standalone capability to end users or may be integrated with corporate databases and business applications</a:t>
            </a:r>
          </a:p>
          <a:p>
            <a:pPr marL="342900" lvl="0" indent="-342900">
              <a:spcBef>
                <a:spcPts val="360"/>
              </a:spcBef>
              <a:spcAft>
                <a:spcPts val="0"/>
              </a:spcAft>
              <a:buClr>
                <a:schemeClr val="folHlink"/>
              </a:buClr>
              <a:buSzPct val="75000"/>
              <a:buFont typeface="Noto Symbol"/>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Semantic web technologies (Web 3.0) have evolved into sophisticated corporate and consumer applications that encompass semantic databases that require web linking, flexible data representation, and </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Application Programmer Interfaces </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(API’s) for access</a:t>
            </a:r>
          </a:p>
          <a:p>
            <a:pPr marL="342900" lvl="0" indent="-342900">
              <a:spcBef>
                <a:spcPts val="360"/>
              </a:spcBef>
              <a:spcAft>
                <a:spcPts val="0"/>
              </a:spcAft>
              <a:buClr>
                <a:schemeClr val="folHlink"/>
              </a:buClr>
              <a:buSzPct val="75000"/>
              <a:buFont typeface="Noto Symbol"/>
              <a:buChar char="■"/>
            </a:pPr>
            <a:r>
              <a:rPr lang="en-US" sz="2600" dirty="0">
                <a:solidFill>
                  <a:schemeClr val="dk1"/>
                </a:solidFill>
                <a:latin typeface="Times New Roman" panose="02020603050405020304" pitchFamily="18" charset="0"/>
                <a:ea typeface="Arial"/>
                <a:cs typeface="Times New Roman" panose="02020603050405020304" pitchFamily="18" charset="0"/>
                <a:sym typeface="Arial"/>
              </a:rPr>
              <a:t>The aesthetic nature of the content remains an important determinant of the quality of a </a:t>
            </a:r>
            <a:r>
              <a:rPr lang="en-US" sz="2600" dirty="0" err="1">
                <a:solidFill>
                  <a:schemeClr val="dk1"/>
                </a:solidFill>
                <a:latin typeface="Times New Roman" panose="02020603050405020304" pitchFamily="18" charset="0"/>
                <a:ea typeface="Arial"/>
                <a:cs typeface="Times New Roman" panose="02020603050405020304" pitchFamily="18" charset="0"/>
                <a:sym typeface="Arial"/>
              </a:rPr>
              <a:t>WebApp</a:t>
            </a:r>
            <a:r>
              <a:rPr lang="en-US" sz="2600" dirty="0">
                <a:solidFill>
                  <a:schemeClr val="dk1"/>
                </a:solidFill>
                <a:latin typeface="Times New Roman" panose="02020603050405020304" pitchFamily="18" charset="0"/>
                <a:ea typeface="Arial"/>
                <a:cs typeface="Times New Roman" panose="02020603050405020304" pitchFamily="18" charset="0"/>
                <a:sym typeface="Arial"/>
              </a:rPr>
              <a:t>.</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2305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Rectangle 2"/>
          <p:cNvSpPr>
            <a:spLocks noGrp="1" noChangeArrowheads="1"/>
          </p:cNvSpPr>
          <p:nvPr>
            <p:ph type="title"/>
          </p:nvPr>
        </p:nvSpPr>
        <p:spPr>
          <a:xfrm>
            <a:off x="430530" y="520981"/>
            <a:ext cx="11632010" cy="475060"/>
          </a:xfrm>
        </p:spPr>
        <p:txBody>
          <a:bodyPr>
            <a:normAutofit fontScale="90000"/>
          </a:bodyPr>
          <a:lstStyle/>
          <a:p>
            <a:pPr eaLnBrk="1" hangingPunct="1"/>
            <a:r>
              <a:rPr lang="en-US" altLang="en-US" b="1" dirty="0"/>
              <a:t>Unique Nature of </a:t>
            </a:r>
            <a:r>
              <a:rPr lang="en-US" altLang="en-US" b="1" dirty="0" err="1"/>
              <a:t>WebApps</a:t>
            </a:r>
            <a:r>
              <a:rPr lang="en-US" altLang="en-US" b="1" dirty="0"/>
              <a:t> </a:t>
            </a:r>
          </a:p>
        </p:txBody>
      </p:sp>
      <p:sp>
        <p:nvSpPr>
          <p:cNvPr id="7" name="Rectangle 3"/>
          <p:cNvSpPr>
            <a:spLocks noGrp="1" noChangeArrowheads="1"/>
          </p:cNvSpPr>
          <p:nvPr>
            <p:ph idx="1"/>
          </p:nvPr>
        </p:nvSpPr>
        <p:spPr>
          <a:xfrm>
            <a:off x="430530" y="1260360"/>
            <a:ext cx="11391900" cy="3949699"/>
          </a:xfrm>
        </p:spPr>
        <p:txBody>
          <a:bodyPr>
            <a:noAutofit/>
          </a:bodyPr>
          <a:lstStyle/>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Network intensiveness.</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 WebApp resides on a network and must serve the needs of a diverse community of clients.</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Concurrency.</a:t>
            </a:r>
            <a:r>
              <a:rPr lang="en-US" altLang="en-US" sz="2400" dirty="0">
                <a:latin typeface="Times New Roman" panose="02020603050405020304" pitchFamily="18" charset="0"/>
                <a:cs typeface="Times New Roman" panose="02020603050405020304" pitchFamily="18" charset="0"/>
              </a:rPr>
              <a:t>  A large number of users may access the WebApp at one time.</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Unpredictable load.</a:t>
            </a:r>
            <a:r>
              <a:rPr lang="en-US" altLang="en-US" sz="2400" dirty="0">
                <a:solidFill>
                  <a:schemeClr val="folHlink"/>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number of users of the WebApp may vary by orders of magnitude from day to day.</a:t>
            </a:r>
          </a:p>
          <a:p>
            <a:pPr marL="0" indent="0" algn="just" eaLnBrk="1" hangingPunct="1">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Performance.</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If a WebApp user must wait too long (for access, for server-side processing, for client-side formatting and display), he or she may decide to go elsewhere. </a:t>
            </a:r>
          </a:p>
          <a:p>
            <a:pPr marL="0" indent="0" algn="just">
              <a:lnSpc>
                <a:spcPct val="10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sz="2400" b="1" dirty="0">
                <a:solidFill>
                  <a:schemeClr val="folHlink"/>
                </a:solidFill>
                <a:latin typeface="Times New Roman" panose="02020603050405020304" pitchFamily="18" charset="0"/>
                <a:cs typeface="Times New Roman" panose="02020603050405020304" pitchFamily="18" charset="0"/>
              </a:rPr>
              <a:t>Availability.</a:t>
            </a:r>
            <a:r>
              <a:rPr lang="en-US" altLang="en-US" sz="2400" dirty="0">
                <a:latin typeface="Times New Roman" panose="02020603050405020304" pitchFamily="18" charset="0"/>
                <a:cs typeface="Times New Roman" panose="02020603050405020304" pitchFamily="18" charset="0"/>
              </a:rPr>
              <a:t>  Although expectation of 100 percent availability is unreasonable, users of popular </a:t>
            </a:r>
            <a:r>
              <a:rPr lang="en-US" altLang="en-US" sz="2400" dirty="0" err="1">
                <a:latin typeface="Times New Roman" panose="02020603050405020304" pitchFamily="18" charset="0"/>
                <a:cs typeface="Times New Roman" panose="02020603050405020304" pitchFamily="18" charset="0"/>
              </a:rPr>
              <a:t>WebApps</a:t>
            </a:r>
            <a:r>
              <a:rPr lang="en-US" altLang="en-US" sz="2400" dirty="0">
                <a:latin typeface="Times New Roman" panose="02020603050405020304" pitchFamily="18" charset="0"/>
                <a:cs typeface="Times New Roman" panose="02020603050405020304" pitchFamily="18" charset="0"/>
              </a:rPr>
              <a:t> often demand access on a “</a:t>
            </a:r>
            <a:r>
              <a:rPr lang="en-US" altLang="en-US" sz="2400" dirty="0" smtClean="0">
                <a:latin typeface="Times New Roman" panose="02020603050405020304" pitchFamily="18" charset="0"/>
                <a:cs typeface="Times New Roman" panose="02020603050405020304" pitchFamily="18" charset="0"/>
              </a:rPr>
              <a:t>24x7x365</a:t>
            </a:r>
            <a:r>
              <a:rPr lang="en-US" altLang="en-US" sz="2400" dirty="0">
                <a:latin typeface="Times New Roman" panose="02020603050405020304" pitchFamily="18" charset="0"/>
                <a:cs typeface="Times New Roman" panose="02020603050405020304" pitchFamily="18" charset="0"/>
              </a:rPr>
              <a:t>” basis.</a:t>
            </a:r>
          </a:p>
          <a:p>
            <a:pPr algn="just" eaLnBrk="1" hangingPunct="1">
              <a:lnSpc>
                <a:spcPct val="100000"/>
              </a:lnSpc>
              <a:spcBef>
                <a:spcPts val="0"/>
              </a:spcBef>
            </a:pPr>
            <a:endParaRPr lang="en-US" altLang="en-US" sz="2400" dirty="0">
              <a:latin typeface="Times New Roman" panose="02020603050405020304" pitchFamily="18" charset="0"/>
              <a:cs typeface="Times New Roman" panose="02020603050405020304" pitchFamily="18" charset="0"/>
            </a:endParaRPr>
          </a:p>
        </p:txBody>
      </p:sp>
      <p:sp>
        <p:nvSpPr>
          <p:cNvPr id="8" name="Slide Number Placeholder 4"/>
          <p:cNvSpPr>
            <a:spLocks noGrp="1"/>
          </p:cNvSpPr>
          <p:nvPr>
            <p:ph type="sldNum" sz="quarter" idx="11"/>
          </p:nvPr>
        </p:nvSpPr>
        <p:spPr>
          <a:xfrm>
            <a:off x="7986711" y="6356351"/>
            <a:ext cx="740341"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17</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42854673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4" name="Rectangle 2"/>
          <p:cNvSpPr>
            <a:spLocks noGrp="1" noChangeArrowheads="1"/>
          </p:cNvSpPr>
          <p:nvPr>
            <p:ph type="title"/>
          </p:nvPr>
        </p:nvSpPr>
        <p:spPr>
          <a:xfrm>
            <a:off x="304799" y="304800"/>
            <a:ext cx="10461827" cy="475060"/>
          </a:xfrm>
        </p:spPr>
        <p:txBody>
          <a:bodyPr>
            <a:normAutofit fontScale="90000"/>
          </a:bodyPr>
          <a:lstStyle/>
          <a:p>
            <a:r>
              <a:rPr lang="en-US" altLang="en-US" b="1" dirty="0"/>
              <a:t>Unique Nature of </a:t>
            </a:r>
            <a:r>
              <a:rPr lang="en-US" altLang="en-US" b="1" dirty="0" err="1"/>
              <a:t>WebApps</a:t>
            </a:r>
            <a:r>
              <a:rPr lang="en-US" altLang="en-US" b="1" dirty="0"/>
              <a:t> </a:t>
            </a:r>
            <a:endParaRPr lang="en-US" altLang="en-US" dirty="0"/>
          </a:p>
        </p:txBody>
      </p:sp>
      <p:sp>
        <p:nvSpPr>
          <p:cNvPr id="5" name="Rectangle 3"/>
          <p:cNvSpPr>
            <a:spLocks noGrp="1" noChangeArrowheads="1"/>
          </p:cNvSpPr>
          <p:nvPr>
            <p:ph idx="1"/>
          </p:nvPr>
        </p:nvSpPr>
        <p:spPr>
          <a:xfrm>
            <a:off x="228599" y="1143000"/>
            <a:ext cx="11172825" cy="3943350"/>
          </a:xfrm>
        </p:spPr>
        <p:txBody>
          <a:bodyPr>
            <a:noAutofit/>
          </a:bodyPr>
          <a:lstStyle/>
          <a:p>
            <a:pPr algn="just" eaLnBrk="1" hangingPunct="1">
              <a:lnSpc>
                <a:spcPct val="100000"/>
              </a:lnSpc>
            </a:pPr>
            <a:r>
              <a:rPr lang="en-US" altLang="en-US" sz="1800" b="1" dirty="0">
                <a:solidFill>
                  <a:schemeClr val="folHlink"/>
                </a:solidFill>
                <a:latin typeface="Arial" panose="020B0604020202020204" pitchFamily="34" charset="0"/>
              </a:rPr>
              <a:t>Data driven. </a:t>
            </a:r>
            <a:r>
              <a:rPr lang="en-US" altLang="en-US" sz="1800" b="1" dirty="0">
                <a:latin typeface="Arial" panose="020B0604020202020204" pitchFamily="34" charset="0"/>
              </a:rPr>
              <a:t> </a:t>
            </a:r>
            <a:r>
              <a:rPr lang="en-US" altLang="en-US" sz="1800" dirty="0">
                <a:latin typeface="Arial" panose="020B0604020202020204" pitchFamily="34" charset="0"/>
              </a:rPr>
              <a:t>The primary function of many </a:t>
            </a:r>
            <a:r>
              <a:rPr lang="en-US" altLang="en-US" sz="1800" dirty="0" err="1">
                <a:latin typeface="Arial" panose="020B0604020202020204" pitchFamily="34" charset="0"/>
              </a:rPr>
              <a:t>WebApps</a:t>
            </a:r>
            <a:r>
              <a:rPr lang="en-US" altLang="en-US" sz="1800" dirty="0">
                <a:latin typeface="Arial" panose="020B0604020202020204" pitchFamily="34" charset="0"/>
              </a:rPr>
              <a:t> is to use hypermedia to present text, graphics, audio, and video content to the end-user. </a:t>
            </a:r>
          </a:p>
          <a:p>
            <a:pPr algn="just" eaLnBrk="1" hangingPunct="1">
              <a:lnSpc>
                <a:spcPct val="100000"/>
              </a:lnSpc>
            </a:pPr>
            <a:r>
              <a:rPr lang="en-US" altLang="en-US" sz="1800" b="1" dirty="0">
                <a:solidFill>
                  <a:schemeClr val="folHlink"/>
                </a:solidFill>
                <a:latin typeface="Arial" panose="020B0604020202020204" pitchFamily="34" charset="0"/>
              </a:rPr>
              <a:t>Content sensitive. </a:t>
            </a:r>
            <a:r>
              <a:rPr lang="en-US" altLang="en-US" sz="1800" b="1" dirty="0">
                <a:latin typeface="Arial" panose="020B0604020202020204" pitchFamily="34" charset="0"/>
              </a:rPr>
              <a:t> </a:t>
            </a:r>
            <a:r>
              <a:rPr lang="en-US" altLang="en-US" sz="1800" dirty="0">
                <a:latin typeface="Arial" panose="020B0604020202020204" pitchFamily="34" charset="0"/>
              </a:rPr>
              <a:t>The quality and aesthetic nature of content remains an important determinant of the quality of a </a:t>
            </a:r>
            <a:r>
              <a:rPr lang="en-US" altLang="en-US" sz="1800" dirty="0" err="1">
                <a:latin typeface="Arial" panose="020B0604020202020204" pitchFamily="34" charset="0"/>
              </a:rPr>
              <a:t>WebApp</a:t>
            </a:r>
            <a:r>
              <a:rPr lang="en-US" altLang="en-US" sz="1800" dirty="0">
                <a:latin typeface="Arial" panose="020B0604020202020204" pitchFamily="34" charset="0"/>
              </a:rPr>
              <a:t>.</a:t>
            </a:r>
          </a:p>
          <a:p>
            <a:pPr algn="just" eaLnBrk="1" hangingPunct="1">
              <a:lnSpc>
                <a:spcPct val="100000"/>
              </a:lnSpc>
            </a:pPr>
            <a:r>
              <a:rPr lang="en-US" altLang="en-US" sz="1800" b="1" dirty="0">
                <a:solidFill>
                  <a:schemeClr val="folHlink"/>
                </a:solidFill>
                <a:latin typeface="Arial" panose="020B0604020202020204" pitchFamily="34" charset="0"/>
              </a:rPr>
              <a:t>Continuous evolution.</a:t>
            </a:r>
            <a:r>
              <a:rPr lang="en-US" altLang="en-US" sz="1800" dirty="0">
                <a:latin typeface="Arial" panose="020B0604020202020204" pitchFamily="34" charset="0"/>
              </a:rPr>
              <a:t> Unlike conventional application software that evolves over a series of planned, chronologically-spaced releases, Web applications evolve continuously. </a:t>
            </a:r>
          </a:p>
          <a:p>
            <a:pPr algn="just" eaLnBrk="1" hangingPunct="1">
              <a:lnSpc>
                <a:spcPct val="100000"/>
              </a:lnSpc>
            </a:pPr>
            <a:r>
              <a:rPr lang="en-US" altLang="en-US" sz="1800" b="1" dirty="0">
                <a:solidFill>
                  <a:schemeClr val="folHlink"/>
                </a:solidFill>
                <a:latin typeface="Arial" panose="020B0604020202020204" pitchFamily="34" charset="0"/>
              </a:rPr>
              <a:t>Immediacy.</a:t>
            </a:r>
            <a:r>
              <a:rPr lang="en-US" altLang="en-US" sz="1800" dirty="0">
                <a:solidFill>
                  <a:schemeClr val="folHlink"/>
                </a:solidFill>
                <a:latin typeface="Arial" panose="020B0604020202020204" pitchFamily="34" charset="0"/>
              </a:rPr>
              <a:t> </a:t>
            </a:r>
            <a:r>
              <a:rPr lang="en-US" altLang="en-US" sz="1800" dirty="0">
                <a:latin typeface="Arial" panose="020B0604020202020204" pitchFamily="34" charset="0"/>
              </a:rPr>
              <a:t>Although </a:t>
            </a:r>
            <a:r>
              <a:rPr lang="en-US" altLang="en-US" sz="1800" i="1" dirty="0">
                <a:latin typeface="Arial" panose="020B0604020202020204" pitchFamily="34" charset="0"/>
              </a:rPr>
              <a:t>immediacy</a:t>
            </a:r>
            <a:r>
              <a:rPr lang="en-US" altLang="en-US" sz="1800" dirty="0">
                <a:latin typeface="Arial" panose="020B0604020202020204" pitchFamily="34" charset="0"/>
              </a:rPr>
              <a:t>—the compelling need to get software to market quickly—is a characteristic of many application domains, </a:t>
            </a:r>
            <a:r>
              <a:rPr lang="en-US" altLang="en-US" sz="1800" dirty="0" err="1">
                <a:latin typeface="Arial" panose="020B0604020202020204" pitchFamily="34" charset="0"/>
              </a:rPr>
              <a:t>WebApps</a:t>
            </a:r>
            <a:r>
              <a:rPr lang="en-US" altLang="en-US" sz="1800" dirty="0">
                <a:latin typeface="Arial" panose="020B0604020202020204" pitchFamily="34" charset="0"/>
              </a:rPr>
              <a:t> often exhibit a time to market that can be a matter of a few days or weeks.</a:t>
            </a:r>
          </a:p>
          <a:p>
            <a:pPr algn="just" eaLnBrk="1" hangingPunct="1">
              <a:lnSpc>
                <a:spcPct val="100000"/>
              </a:lnSpc>
            </a:pPr>
            <a:r>
              <a:rPr lang="en-US" altLang="en-US" sz="1800" b="1" dirty="0">
                <a:solidFill>
                  <a:schemeClr val="folHlink"/>
                </a:solidFill>
                <a:latin typeface="Arial" panose="020B0604020202020204" pitchFamily="34" charset="0"/>
              </a:rPr>
              <a:t>Security.</a:t>
            </a:r>
            <a:r>
              <a:rPr lang="en-US" altLang="en-US" sz="1800" b="1" dirty="0">
                <a:latin typeface="Arial" panose="020B0604020202020204" pitchFamily="34" charset="0"/>
              </a:rPr>
              <a:t>  </a:t>
            </a:r>
            <a:r>
              <a:rPr lang="en-US" altLang="en-US" sz="1800" dirty="0">
                <a:latin typeface="Arial" panose="020B0604020202020204" pitchFamily="34" charset="0"/>
              </a:rPr>
              <a:t>Because </a:t>
            </a:r>
            <a:r>
              <a:rPr lang="en-US" altLang="en-US" sz="1800" dirty="0" err="1">
                <a:latin typeface="Arial" panose="020B0604020202020204" pitchFamily="34" charset="0"/>
              </a:rPr>
              <a:t>WebApps</a:t>
            </a:r>
            <a:r>
              <a:rPr lang="en-US" altLang="en-US" sz="1800" dirty="0">
                <a:latin typeface="Arial" panose="020B0604020202020204" pitchFamily="34" charset="0"/>
              </a:rPr>
              <a:t> are available via network access, it is difficult, if not impossible, to limit the population of end-users who may access the application.</a:t>
            </a:r>
          </a:p>
          <a:p>
            <a:pPr algn="just" eaLnBrk="1" hangingPunct="1">
              <a:lnSpc>
                <a:spcPct val="100000"/>
              </a:lnSpc>
            </a:pPr>
            <a:r>
              <a:rPr lang="en-US" altLang="en-US" sz="1800" b="1" dirty="0">
                <a:solidFill>
                  <a:schemeClr val="folHlink"/>
                </a:solidFill>
                <a:latin typeface="Arial" panose="020B0604020202020204" pitchFamily="34" charset="0"/>
              </a:rPr>
              <a:t>Aesthetics.</a:t>
            </a:r>
            <a:r>
              <a:rPr lang="en-US" altLang="en-US" sz="1800" b="1" dirty="0">
                <a:latin typeface="Arial" panose="020B0604020202020204" pitchFamily="34" charset="0"/>
              </a:rPr>
              <a:t> </a:t>
            </a:r>
            <a:r>
              <a:rPr lang="en-US" altLang="en-US" sz="1800" dirty="0">
                <a:latin typeface="Arial" panose="020B0604020202020204" pitchFamily="34" charset="0"/>
              </a:rPr>
              <a:t>An undeniable part of the appeal of a </a:t>
            </a:r>
            <a:r>
              <a:rPr lang="en-US" altLang="en-US" sz="1800" dirty="0" err="1">
                <a:latin typeface="Arial" panose="020B0604020202020204" pitchFamily="34" charset="0"/>
              </a:rPr>
              <a:t>WebApp</a:t>
            </a:r>
            <a:r>
              <a:rPr lang="en-US" altLang="en-US" sz="1800" dirty="0">
                <a:latin typeface="Arial" panose="020B0604020202020204" pitchFamily="34" charset="0"/>
              </a:rPr>
              <a:t> is its look and feel. </a:t>
            </a:r>
          </a:p>
          <a:p>
            <a:pPr algn="r" eaLnBrk="1" hangingPunct="1">
              <a:lnSpc>
                <a:spcPct val="90000"/>
              </a:lnSpc>
              <a:buNone/>
            </a:pPr>
            <a:endParaRPr lang="en-US" altLang="en-US" sz="1800" b="1" dirty="0">
              <a:latin typeface="Arial" panose="020B0604020202020204" pitchFamily="34" charset="0"/>
            </a:endParaRPr>
          </a:p>
          <a:p>
            <a:pPr algn="r" eaLnBrk="1" hangingPunct="1">
              <a:lnSpc>
                <a:spcPct val="90000"/>
              </a:lnSpc>
              <a:buNone/>
            </a:pPr>
            <a:r>
              <a:rPr lang="en-US" altLang="en-US" sz="1800" b="1" dirty="0">
                <a:solidFill>
                  <a:srgbClr val="00B050"/>
                </a:solidFill>
                <a:latin typeface="Arial" panose="020B0604020202020204" pitchFamily="34" charset="0"/>
              </a:rPr>
              <a:t>End of session - 1</a:t>
            </a:r>
            <a:endParaRPr lang="en-US" altLang="en-US" sz="1800" b="1" dirty="0">
              <a:solidFill>
                <a:srgbClr val="00B050"/>
              </a:solidFill>
              <a:latin typeface="Palatino" pitchFamily="-128" charset="0"/>
            </a:endParaRPr>
          </a:p>
        </p:txBody>
      </p:sp>
      <p:sp>
        <p:nvSpPr>
          <p:cNvPr id="7" name="Slide Number Placeholder 4"/>
          <p:cNvSpPr>
            <a:spLocks noGrp="1"/>
          </p:cNvSpPr>
          <p:nvPr>
            <p:ph type="sldNum" sz="quarter" idx="11"/>
          </p:nvPr>
        </p:nvSpPr>
        <p:spPr>
          <a:xfrm>
            <a:off x="7986712" y="6356351"/>
            <a:ext cx="704650"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ED3966D5-99EB-4C5B-8A4C-D3584732F58A}" type="slidenum">
              <a:rPr lang="en-US" altLang="en-US" sz="750">
                <a:solidFill>
                  <a:prstClr val="black"/>
                </a:solidFill>
                <a:latin typeface="Helvetica" panose="020B0604020202020204" pitchFamily="34" charset="0"/>
              </a:rPr>
              <a:pPr defTabSz="685800"/>
              <a:t>18</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21455032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SELF-ASSESSMENT QUESTIONS</a:t>
            </a:r>
          </a:p>
        </p:txBody>
      </p:sp>
      <p:sp>
        <p:nvSpPr>
          <p:cNvPr id="11" name="Rounded Rectangle 17">
            <a:extLst>
              <a:ext uri="{FF2B5EF4-FFF2-40B4-BE49-F238E27FC236}">
                <a16:creationId xmlns:a16="http://schemas.microsoft.com/office/drawing/2014/main" xmlns="" id="{5D8B791C-9B35-CF16-C192-D202E0DB9A60}"/>
              </a:ext>
            </a:extLst>
          </p:cNvPr>
          <p:cNvSpPr/>
          <p:nvPr/>
        </p:nvSpPr>
        <p:spPr>
          <a:xfrm>
            <a:off x="1026828" y="1977904"/>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smtClean="0">
                <a:latin typeface="Arial" panose="020B0604020202020204" pitchFamily="34" charset="0"/>
              </a:rPr>
              <a:t>…</a:t>
            </a:r>
            <a:endParaRPr lang="en-US" sz="1600" dirty="0">
              <a:latin typeface="Arial" panose="020B0604020202020204" pitchFamily="34" charset="0"/>
            </a:endParaRPr>
          </a:p>
          <a:p>
            <a:pPr marL="342900" indent="-342900">
              <a:lnSpc>
                <a:spcPct val="150000"/>
              </a:lnSpc>
              <a:buAutoNum type="alphaLcParenBoth"/>
            </a:pPr>
            <a:r>
              <a:rPr lang="en-US" sz="1600" dirty="0" smtClean="0">
                <a:latin typeface="Arial" panose="020B0604020202020204" pitchFamily="34" charset="0"/>
              </a:rPr>
              <a:t>…</a:t>
            </a:r>
            <a:endParaRPr lang="en-US" sz="1600" dirty="0">
              <a:latin typeface="Arial" panose="020B0604020202020204" pitchFamily="34" charset="0"/>
            </a:endParaRPr>
          </a:p>
          <a:p>
            <a:pPr marL="342900" indent="-342900">
              <a:lnSpc>
                <a:spcPct val="150000"/>
              </a:lnSpc>
              <a:buAutoNum type="alphaLcParenBoth"/>
            </a:pPr>
            <a:r>
              <a:rPr lang="en-US" sz="1600" dirty="0" smtClean="0">
                <a:latin typeface="Arial" panose="020B0604020202020204" pitchFamily="34" charset="0"/>
              </a:rPr>
              <a:t>…</a:t>
            </a:r>
            <a:endParaRPr lang="en-US" sz="1600" dirty="0">
              <a:latin typeface="Arial" panose="020B0604020202020204" pitchFamily="34" charset="0"/>
            </a:endParaRPr>
          </a:p>
          <a:p>
            <a:pPr marL="342900" indent="-342900">
              <a:lnSpc>
                <a:spcPct val="150000"/>
              </a:lnSpc>
              <a:buAutoNum type="alphaLcParenBoth"/>
            </a:pPr>
            <a:r>
              <a:rPr lang="en-US" sz="1600" dirty="0" smtClean="0">
                <a:latin typeface="Arial" panose="020B0604020202020204" pitchFamily="34" charset="0"/>
              </a:rPr>
              <a:t>…</a:t>
            </a:r>
            <a:endParaRPr lang="en-US" sz="1600" dirty="0"/>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a:xfrm>
            <a:off x="2347912" y="1977905"/>
            <a:ext cx="7886700" cy="2349499"/>
          </a:xfrm>
        </p:spPr>
        <p:txBody>
          <a:bodyPr/>
          <a:lstStyle/>
          <a:p>
            <a:pPr marL="457200" indent="-457200">
              <a:buAutoNum type="arabicPeriod"/>
            </a:pPr>
            <a:r>
              <a:rPr lang="en-US" sz="2400" dirty="0"/>
              <a:t>Define Software.</a:t>
            </a:r>
          </a:p>
          <a:p>
            <a:pPr>
              <a:buNone/>
            </a:pPr>
            <a:r>
              <a:rPr lang="en-US" sz="2400" dirty="0"/>
              <a:t>2.   What is Bathtub curve.</a:t>
            </a:r>
          </a:p>
          <a:p>
            <a:pPr marL="457200" indent="-457200">
              <a:buAutoNum type="arabicPeriod" startAt="3"/>
            </a:pPr>
            <a:r>
              <a:rPr lang="en-US" sz="2400" dirty="0"/>
              <a:t>What are </a:t>
            </a:r>
            <a:r>
              <a:rPr lang="en-US" altLang="en-US" sz="2400" dirty="0"/>
              <a:t>Characteristics of S/W.</a:t>
            </a:r>
          </a:p>
          <a:p>
            <a:pPr marL="457200" indent="-457200">
              <a:buAutoNum type="arabicPeriod" startAt="3"/>
            </a:pPr>
            <a:r>
              <a:rPr lang="en-US" sz="2400" dirty="0"/>
              <a:t>What are different </a:t>
            </a:r>
            <a:r>
              <a:rPr lang="en-US" altLang="en-US" sz="2400" dirty="0"/>
              <a:t>Software Application Domains.</a:t>
            </a:r>
          </a:p>
          <a:p>
            <a:pPr marL="457200" indent="-457200">
              <a:buAutoNum type="arabicPeriod" startAt="3"/>
            </a:pPr>
            <a:r>
              <a:rPr lang="en-US" altLang="en-US" sz="2400" dirty="0"/>
              <a:t>Advantages of Software </a:t>
            </a:r>
          </a:p>
          <a:p>
            <a:pPr marL="457200" indent="-457200">
              <a:buAutoNum type="arabicPeriod" startAt="3"/>
            </a:pPr>
            <a:endParaRPr lang="en-US" sz="2400" dirty="0"/>
          </a:p>
        </p:txBody>
      </p:sp>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6463308"/>
          </a:xfrm>
          <a:prstGeom prst="rect">
            <a:avLst/>
          </a:prstGeom>
          <a:noFill/>
        </p:spPr>
        <p:txBody>
          <a:bodyPr wrap="square" rtlCol="0">
            <a:spAutoFit/>
          </a:bodyPr>
          <a:lstStyle/>
          <a:p>
            <a:pPr>
              <a:lnSpc>
                <a:spcPct val="150000"/>
              </a:lnSpc>
            </a:pPr>
            <a:r>
              <a:rPr lang="en-US" b="1" dirty="0" smtClean="0"/>
              <a:t>Reference Books:</a:t>
            </a:r>
            <a:endParaRPr lang="en-US" dirty="0" smtClean="0"/>
          </a:p>
          <a:p>
            <a:pPr>
              <a:lnSpc>
                <a:spcPct val="150000"/>
              </a:lnSpc>
            </a:pPr>
            <a:endParaRPr lang="en-US" dirty="0" smtClean="0"/>
          </a:p>
          <a:p>
            <a:r>
              <a:rPr lang="en-US" dirty="0" smtClean="0"/>
              <a:t>2. </a:t>
            </a:r>
            <a:r>
              <a:rPr lang="en-IN" b="1" dirty="0"/>
              <a:t>TEXT BOOKS:</a:t>
            </a:r>
            <a:endParaRPr lang="en-IN" dirty="0"/>
          </a:p>
          <a:p>
            <a:r>
              <a:rPr lang="en-IN" dirty="0"/>
              <a:t> </a:t>
            </a:r>
            <a:endParaRPr lang="en-IN" b="1" dirty="0"/>
          </a:p>
          <a:p>
            <a:pPr lvl="0"/>
            <a:r>
              <a:rPr lang="en-IN" dirty="0"/>
              <a:t>Roger </a:t>
            </a:r>
            <a:r>
              <a:rPr lang="en-IN" dirty="0" err="1"/>
              <a:t>S.Pressman</a:t>
            </a:r>
            <a:r>
              <a:rPr lang="en-IN" dirty="0"/>
              <a:t>, “Software Engineering – A Practitioner’s Approach” 7th Edition, Mc </a:t>
            </a:r>
            <a:r>
              <a:rPr lang="en-IN" dirty="0" err="1"/>
              <a:t>Graw</a:t>
            </a:r>
            <a:r>
              <a:rPr lang="en-IN" dirty="0"/>
              <a:t> Hill,(2014).</a:t>
            </a:r>
            <a:endParaRPr lang="en-IN" b="1" dirty="0"/>
          </a:p>
          <a:p>
            <a:pPr lvl="0"/>
            <a:r>
              <a:rPr lang="en-IN" dirty="0"/>
              <a:t>Ian </a:t>
            </a:r>
            <a:r>
              <a:rPr lang="en-IN" dirty="0" err="1"/>
              <a:t>Sommerville</a:t>
            </a:r>
            <a:r>
              <a:rPr lang="en-IN" dirty="0"/>
              <a:t>, “Software Engineering”, Tenth Edition, Pearson Education, (2015).</a:t>
            </a:r>
            <a:endParaRPr lang="en-IN" b="1" dirty="0"/>
          </a:p>
          <a:p>
            <a:r>
              <a:rPr lang="en-IN" b="1" dirty="0"/>
              <a:t> </a:t>
            </a:r>
            <a:endParaRPr lang="en-IN" dirty="0"/>
          </a:p>
          <a:p>
            <a:r>
              <a:rPr lang="en-IN" b="1" dirty="0"/>
              <a:t>Reference Book</a:t>
            </a:r>
            <a:endParaRPr lang="en-IN" dirty="0"/>
          </a:p>
          <a:p>
            <a:pPr lvl="0"/>
            <a:r>
              <a:rPr lang="en-IN" dirty="0"/>
              <a:t>Agile and Iterative Development: A Manager's Guide, Craig </a:t>
            </a:r>
            <a:r>
              <a:rPr lang="en-IN" dirty="0" err="1"/>
              <a:t>Larman</a:t>
            </a:r>
            <a:r>
              <a:rPr lang="en-IN" dirty="0"/>
              <a:t>, Addison-Wesley</a:t>
            </a:r>
            <a:endParaRPr lang="en-IN" b="1" dirty="0"/>
          </a:p>
          <a:p>
            <a:r>
              <a:rPr lang="en-IN" dirty="0"/>
              <a:t> </a:t>
            </a:r>
            <a:endParaRPr lang="en-IN" b="1" dirty="0"/>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smtClean="0"/>
          </a:p>
          <a:p>
            <a:pPr>
              <a:lnSpc>
                <a:spcPct val="150000"/>
              </a:lnSpc>
            </a:pPr>
            <a:r>
              <a:rPr lang="en-US" dirty="0" smtClean="0"/>
              <a:t>3.</a:t>
            </a:r>
          </a:p>
          <a:p>
            <a:pPr>
              <a:lnSpc>
                <a:spcPct val="150000"/>
              </a:lnSpc>
            </a:pPr>
            <a:endParaRPr lang="en-US" dirty="0" smtClean="0"/>
          </a:p>
          <a:p>
            <a:pPr>
              <a:lnSpc>
                <a:spcPct val="150000"/>
              </a:lnSpc>
            </a:pPr>
            <a:endParaRPr lang="en-US" dirty="0" smtClean="0"/>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latin typeface="Poppins" pitchFamily="2" charset="77"/>
              <a:cs typeface="Poppins" pitchFamily="2" charset="77"/>
            </a:endParaRPr>
          </a:p>
          <a:p>
            <a:pPr algn="ctr"/>
            <a:endParaRPr lang="en-US" sz="2400" b="1" dirty="0" smtClean="0">
              <a:latin typeface="Poppins" pitchFamily="2" charset="77"/>
              <a:cs typeface="Poppins" pitchFamily="2" charset="77"/>
            </a:endParaRPr>
          </a:p>
          <a:p>
            <a:pPr algn="ctr"/>
            <a:r>
              <a:rPr lang="en-US" sz="2400" b="1" dirty="0" smtClean="0">
                <a:latin typeface="Poppins" pitchFamily="2" charset="77"/>
                <a:cs typeface="Poppins" pitchFamily="2" charset="77"/>
              </a:rPr>
              <a:t>THANK YOU</a:t>
            </a:r>
          </a:p>
          <a:p>
            <a:pPr algn="ctr"/>
            <a:endParaRPr lang="en-US" sz="2400" dirty="0" smtClean="0">
              <a:latin typeface="Poppins" pitchFamily="2" charset="77"/>
              <a:cs typeface="Poppins" pitchFamily="2" charset="77"/>
            </a:endParaRPr>
          </a:p>
          <a:p>
            <a:pPr algn="ctr"/>
            <a:endParaRPr lang="en-US" sz="2400" dirty="0" smtClean="0">
              <a:latin typeface="Poppins" pitchFamily="2" charset="77"/>
              <a:cs typeface="Poppins" pitchFamily="2" charset="77"/>
            </a:endParaRPr>
          </a:p>
          <a:p>
            <a:pPr algn="ctr"/>
            <a:endParaRPr lang="en-US" sz="2400" dirty="0" smtClean="0">
              <a:latin typeface="Poppins" pitchFamily="2" charset="77"/>
              <a:cs typeface="Poppins" pitchFamily="2" charset="77"/>
            </a:endParaRPr>
          </a:p>
          <a:p>
            <a:pPr algn="ctr"/>
            <a:endParaRPr lang="en-US" sz="2400" dirty="0" smtClean="0">
              <a:latin typeface="Poppins" pitchFamily="2" charset="77"/>
              <a:cs typeface="Poppins" pitchFamily="2" charset="77"/>
            </a:endParaRPr>
          </a:p>
          <a:p>
            <a:pPr algn="ctr"/>
            <a:r>
              <a:rPr lang="en-US" sz="2400" b="1" dirty="0" smtClean="0">
                <a:latin typeface="Poppins" pitchFamily="2" charset="77"/>
                <a:cs typeface="Poppins" pitchFamily="2" charset="77"/>
              </a:rPr>
              <a:t>Team – Course Name</a:t>
            </a:r>
          </a:p>
          <a:p>
            <a:pPr algn="ctr"/>
            <a:endParaRPr lang="en-US" sz="2400" dirty="0" smtClean="0">
              <a:solidFill>
                <a:schemeClr val="bg1"/>
              </a:solidFill>
              <a:latin typeface="Poppins" pitchFamily="2" charset="77"/>
              <a:cs typeface="Poppins" pitchFamily="2" charset="77"/>
            </a:endParaRPr>
          </a:p>
          <a:p>
            <a:pPr algn="ctr"/>
            <a:endParaRPr lang="en-US" sz="2400" dirty="0" smtClean="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AIM OF THE SESSION</a:t>
            </a:r>
            <a:endParaRPr lang="en-US" sz="2400" dirty="0"/>
          </a:p>
        </p:txBody>
      </p:sp>
      <p:sp>
        <p:nvSpPr>
          <p:cNvPr id="5" name="TextBox 4">
            <a:extLst>
              <a:ext uri="{FF2B5EF4-FFF2-40B4-BE49-F238E27FC236}">
                <a16:creationId xmlns:a16="http://schemas.microsoft.com/office/drawing/2014/main" xmlns="" id="{D7C61438-200D-827A-D4DD-5B5127AFA187}"/>
              </a:ext>
            </a:extLst>
          </p:cNvPr>
          <p:cNvSpPr txBox="1"/>
          <p:nvPr/>
        </p:nvSpPr>
        <p:spPr>
          <a:xfrm>
            <a:off x="914400" y="684469"/>
            <a:ext cx="10731286" cy="830997"/>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a:t>
            </a:r>
            <a:r>
              <a:rPr lang="en-US" sz="1600" b="0" i="0" dirty="0" smtClean="0">
                <a:effectLst/>
                <a:latin typeface="Poppins"/>
                <a:cs typeface="Poppins"/>
              </a:rPr>
              <a:t>familiarize students </a:t>
            </a:r>
            <a:r>
              <a:rPr lang="en-US" sz="1600" b="0" i="0" dirty="0">
                <a:effectLst/>
                <a:latin typeface="Poppins"/>
                <a:cs typeface="Poppins"/>
              </a:rPr>
              <a:t>with the basic concept </a:t>
            </a:r>
            <a:r>
              <a:rPr lang="en-US" sz="1600" b="0" i="0" dirty="0" smtClean="0">
                <a:effectLst/>
                <a:latin typeface="Poppins"/>
                <a:cs typeface="Poppins"/>
              </a:rPr>
              <a:t>of   nature of software</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xmlns=""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xmlns="" id="{2B5EAD4E-C007-9DE7-A40A-12802D3C9611}"/>
              </a:ext>
            </a:extLst>
          </p:cNvPr>
          <p:cNvSpPr txBox="1"/>
          <p:nvPr/>
        </p:nvSpPr>
        <p:spPr>
          <a:xfrm>
            <a:off x="1752600" y="2438605"/>
            <a:ext cx="8791575" cy="181588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smtClean="0">
                <a:latin typeface="Poppins"/>
                <a:cs typeface="Poppins"/>
              </a:rPr>
              <a:t>Session</a:t>
            </a:r>
            <a:r>
              <a:rPr lang="en-US" sz="1600" b="0" i="0" dirty="0" smtClean="0">
                <a:effectLst/>
                <a:latin typeface="Poppins"/>
                <a:cs typeface="Poppins"/>
              </a:rPr>
              <a:t> </a:t>
            </a:r>
            <a:r>
              <a:rPr lang="en-US" sz="1600" b="0" i="0" dirty="0">
                <a:effectLst/>
                <a:latin typeface="Poppins"/>
                <a:cs typeface="Poppins"/>
              </a:rPr>
              <a:t>is designed to:</a:t>
            </a:r>
          </a:p>
          <a:p>
            <a:pPr marL="342900" indent="-342900">
              <a:buFontTx/>
              <a:buAutoNum type="arabicPeriod"/>
            </a:pPr>
            <a:r>
              <a:rPr lang="en-US" sz="1600" b="0" i="0" dirty="0" smtClean="0">
                <a:effectLst/>
                <a:latin typeface="Arial" panose="020B0604020202020204" pitchFamily="34" charset="0"/>
              </a:rPr>
              <a:t>Demonstrate   </a:t>
            </a:r>
            <a:r>
              <a:rPr lang="en-US" sz="1600" b="1" dirty="0">
                <a:latin typeface="Times New Roman" panose="02020603050405020304" pitchFamily="18" charset="0"/>
                <a:ea typeface="+mn-lt"/>
                <a:cs typeface="Times New Roman" panose="02020603050405020304" pitchFamily="18" charset="0"/>
              </a:rPr>
              <a:t>Characteristics of S/W</a:t>
            </a:r>
            <a:endParaRPr lang="en-IN"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b="0" i="0" dirty="0" smtClean="0">
                <a:effectLst/>
                <a:latin typeface="Arial" panose="020B0604020202020204" pitchFamily="34" charset="0"/>
              </a:rPr>
              <a:t>Describe  </a:t>
            </a:r>
            <a:r>
              <a:rPr lang="en-US" sz="1600" b="1" dirty="0">
                <a:latin typeface="Times New Roman" panose="02020603050405020304" pitchFamily="18" charset="0"/>
                <a:ea typeface="+mn-lt"/>
                <a:cs typeface="Times New Roman" panose="02020603050405020304" pitchFamily="18" charset="0"/>
              </a:rPr>
              <a:t>Failure curves for </a:t>
            </a:r>
            <a:r>
              <a:rPr lang="en-US" sz="1600" b="1" dirty="0" smtClean="0">
                <a:latin typeface="Times New Roman" panose="02020603050405020304" pitchFamily="18" charset="0"/>
                <a:ea typeface="+mn-lt"/>
                <a:cs typeface="Times New Roman" panose="02020603050405020304" pitchFamily="18" charset="0"/>
              </a:rPr>
              <a:t>hardware and software</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List out </a:t>
            </a:r>
            <a:r>
              <a:rPr lang="en-US" sz="1600" b="0" i="0" dirty="0" smtClean="0">
                <a:effectLst/>
                <a:latin typeface="Arial" panose="020B0604020202020204" pitchFamily="34" charset="0"/>
              </a:rPr>
              <a:t>the  </a:t>
            </a:r>
            <a:r>
              <a:rPr lang="en-US" sz="1600" b="1" dirty="0">
                <a:latin typeface="Times New Roman" panose="02020603050405020304" pitchFamily="18" charset="0"/>
                <a:ea typeface="+mn-lt"/>
                <a:cs typeface="Times New Roman" panose="02020603050405020304" pitchFamily="18" charset="0"/>
              </a:rPr>
              <a:t>Failure curves for hardware</a:t>
            </a:r>
            <a:endParaRPr lang="en-US"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b="0" i="0" dirty="0" smtClean="0">
                <a:effectLst/>
                <a:latin typeface="Arial"/>
                <a:cs typeface="Arial"/>
              </a:rPr>
              <a:t>Describe the  </a:t>
            </a:r>
            <a:r>
              <a:rPr lang="en-US" sz="1600" b="1" dirty="0">
                <a:latin typeface="Times New Roman" panose="02020603050405020304" pitchFamily="18" charset="0"/>
                <a:ea typeface="+mn-lt"/>
                <a:cs typeface="Times New Roman" panose="02020603050405020304" pitchFamily="18" charset="0"/>
              </a:rPr>
              <a:t>Importance of software Engineering</a:t>
            </a:r>
            <a:endParaRPr lang="en-US" sz="1600" dirty="0">
              <a:latin typeface="Times New Roman" panose="02020603050405020304" pitchFamily="18" charset="0"/>
              <a:ea typeface="+mn-lt"/>
              <a:cs typeface="Times New Roman" panose="02020603050405020304" pitchFamily="18" charset="0"/>
            </a:endParaRPr>
          </a:p>
          <a:p>
            <a:pPr marL="342900" indent="-342900">
              <a:buAutoNum type="arabicPeriod"/>
            </a:pP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xmlns=""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xmlns=""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xmlns=""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xmlns=""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xmlns="" id="{B0BB8E68-8B73-12DE-615E-1091F19A9A9A}"/>
              </a:ext>
            </a:extLst>
          </p:cNvPr>
          <p:cNvSpPr txBox="1"/>
          <p:nvPr/>
        </p:nvSpPr>
        <p:spPr>
          <a:xfrm>
            <a:off x="1752600" y="4772230"/>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smtClean="0">
                <a:latin typeface="Arial"/>
                <a:cs typeface="Arial"/>
              </a:rPr>
              <a:t>session</a:t>
            </a:r>
            <a:r>
              <a:rPr lang="en-US" sz="1600" b="0" i="0" dirty="0" smtClean="0">
                <a:effectLst/>
                <a:latin typeface="Arial"/>
                <a:cs typeface="Arial"/>
              </a:rPr>
              <a:t>, </a:t>
            </a:r>
            <a:r>
              <a:rPr lang="en-US" sz="1600" b="0" i="0" dirty="0">
                <a:effectLst/>
                <a:latin typeface="Arial"/>
                <a:cs typeface="Arial"/>
              </a:rPr>
              <a:t>you should be able to:</a:t>
            </a:r>
          </a:p>
          <a:p>
            <a:pPr marL="342900" indent="-342900">
              <a:buAutoNum type="arabicPeriod"/>
            </a:pPr>
            <a:r>
              <a:rPr lang="en-US" sz="1600" b="0" i="0" dirty="0" smtClean="0">
                <a:effectLst/>
                <a:latin typeface="Arial" panose="020B0604020202020204" pitchFamily="34" charset="0"/>
              </a:rPr>
              <a:t>Define   Software </a:t>
            </a:r>
            <a:endParaRPr lang="en-US" sz="1600" b="0" i="0" dirty="0">
              <a:effectLst/>
              <a:latin typeface="Arial" panose="020B0604020202020204" pitchFamily="34" charset="0"/>
            </a:endParaRPr>
          </a:p>
          <a:p>
            <a:pPr marL="342900" indent="-342900">
              <a:buFontTx/>
              <a:buAutoNum type="arabicPeriod"/>
            </a:pPr>
            <a:r>
              <a:rPr lang="en-US" sz="1600" b="0" i="0" dirty="0" smtClean="0">
                <a:effectLst/>
                <a:latin typeface="Arial" panose="020B0604020202020204" pitchFamily="34" charset="0"/>
              </a:rPr>
              <a:t>Describe </a:t>
            </a:r>
            <a:r>
              <a:rPr lang="en-US" sz="1600" b="1" dirty="0">
                <a:latin typeface="Times New Roman" panose="02020603050405020304" pitchFamily="18" charset="0"/>
                <a:ea typeface="+mn-lt"/>
                <a:cs typeface="Times New Roman" panose="02020603050405020304" pitchFamily="18" charset="0"/>
              </a:rPr>
              <a:t>Importance of software </a:t>
            </a:r>
            <a:r>
              <a:rPr lang="en-US" sz="1600" b="1" dirty="0" smtClean="0">
                <a:latin typeface="Times New Roman" panose="02020603050405020304" pitchFamily="18" charset="0"/>
                <a:ea typeface="+mn-lt"/>
                <a:cs typeface="Times New Roman" panose="02020603050405020304" pitchFamily="18" charset="0"/>
              </a:rPr>
              <a:t>Engineering  , </a:t>
            </a:r>
            <a:r>
              <a:rPr lang="en-US" sz="1600" b="1" dirty="0">
                <a:latin typeface="Times New Roman" panose="02020603050405020304" pitchFamily="18" charset="0"/>
                <a:ea typeface="+mn-lt"/>
                <a:cs typeface="Times New Roman" panose="02020603050405020304" pitchFamily="18" charset="0"/>
              </a:rPr>
              <a:t>Software Application Domains</a:t>
            </a:r>
          </a:p>
          <a:p>
            <a:pPr marL="342900" indent="-342900">
              <a:buFontTx/>
              <a:buAutoNum type="arabicPeriod"/>
            </a:pPr>
            <a:r>
              <a:rPr lang="en-US" sz="1600" dirty="0" smtClean="0">
                <a:latin typeface="Arial" panose="020B0604020202020204" pitchFamily="34" charset="0"/>
              </a:rPr>
              <a:t>Summarize </a:t>
            </a:r>
            <a:r>
              <a:rPr lang="en-US" sz="1600" b="1" dirty="0">
                <a:latin typeface="Times New Roman" panose="02020603050405020304" pitchFamily="18" charset="0"/>
                <a:ea typeface="+mn-lt"/>
                <a:cs typeface="Times New Roman" panose="02020603050405020304" pitchFamily="18" charset="0"/>
              </a:rPr>
              <a:t>Software - New</a:t>
            </a:r>
            <a:r>
              <a:rPr lang="en-US" sz="1600" dirty="0">
                <a:latin typeface="Times New Roman" panose="02020603050405020304" pitchFamily="18" charset="0"/>
                <a:ea typeface="+mn-lt"/>
                <a:cs typeface="Times New Roman" panose="02020603050405020304" pitchFamily="18" charset="0"/>
              </a:rPr>
              <a:t> </a:t>
            </a:r>
            <a:r>
              <a:rPr lang="en-US" sz="1600" b="1" dirty="0">
                <a:latin typeface="Times New Roman" panose="02020603050405020304" pitchFamily="18" charset="0"/>
                <a:ea typeface="+mn-lt"/>
                <a:cs typeface="Times New Roman" panose="02020603050405020304" pitchFamily="18" charset="0"/>
              </a:rPr>
              <a:t>Challenges</a:t>
            </a:r>
            <a:endParaRPr lang="en-US" sz="1600" dirty="0">
              <a:latin typeface="Times New Roman" panose="02020603050405020304" pitchFamily="18" charset="0"/>
              <a:ea typeface="+mn-lt"/>
              <a:cs typeface="Times New Roman" panose="02020603050405020304" pitchFamily="18"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xmlns=""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INTRODUCTION </a:t>
            </a:r>
            <a:endParaRPr lang="en-US" sz="2400" dirty="0"/>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3" name="TextBox 52"/>
          <p:cNvSpPr txBox="1"/>
          <p:nvPr/>
        </p:nvSpPr>
        <p:spPr>
          <a:xfrm>
            <a:off x="1083212" y="1252025"/>
            <a:ext cx="10086536" cy="4801314"/>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Rectangle 4"/>
          <p:cNvSpPr/>
          <p:nvPr/>
        </p:nvSpPr>
        <p:spPr>
          <a:xfrm>
            <a:off x="608213" y="701400"/>
            <a:ext cx="6664586" cy="11338489"/>
          </a:xfrm>
          <a:prstGeom prst="rect">
            <a:avLst/>
          </a:prstGeom>
        </p:spPr>
        <p:txBody>
          <a:bodyPr wrap="square" lIns="91440" tIns="45720" rIns="91440" bIns="45720" anchor="t">
            <a:spAutoFit/>
          </a:bodyPr>
          <a:lstStyle/>
          <a:p>
            <a:pPr algn="ctr">
              <a:spcBef>
                <a:spcPts val="600"/>
              </a:spcBef>
              <a:spcAft>
                <a:spcPts val="600"/>
              </a:spcAft>
            </a:pPr>
            <a:r>
              <a:rPr lang="en-IN" sz="2600" b="1" dirty="0" smtClean="0">
                <a:solidFill>
                  <a:srgbClr val="C00000"/>
                </a:solidFill>
                <a:latin typeface="Times New Roman" panose="02020603050405020304" pitchFamily="18" charset="0"/>
                <a:cs typeface="Times New Roman" panose="02020603050405020304" pitchFamily="18" charset="0"/>
              </a:rPr>
              <a:t>AGENDA</a:t>
            </a:r>
          </a:p>
          <a:p>
            <a:pPr algn="ctr">
              <a:spcBef>
                <a:spcPts val="600"/>
              </a:spcBef>
              <a:spcAft>
                <a:spcPts val="600"/>
              </a:spcAft>
            </a:pPr>
            <a:endParaRPr lang="en-IN" sz="2600" b="1" dirty="0" smtClean="0">
              <a:solidFill>
                <a:srgbClr val="C00000"/>
              </a:solidFill>
              <a:latin typeface="Times New Roman" panose="02020603050405020304" pitchFamily="18" charset="0"/>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IN" sz="2600" b="1" dirty="0">
                <a:latin typeface="Times New Roman" panose="02020603050405020304" pitchFamily="18" charset="0"/>
                <a:ea typeface="+mn-lt"/>
                <a:cs typeface="Times New Roman" panose="02020603050405020304" pitchFamily="18" charset="0"/>
              </a:rPr>
              <a:t>INTRODUCTION</a:t>
            </a: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Characteristics of S/W</a:t>
            </a:r>
            <a:endParaRPr lang="en-IN"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smtClean="0">
                <a:latin typeface="Times New Roman" panose="02020603050405020304" pitchFamily="18" charset="0"/>
                <a:ea typeface="+mn-lt"/>
                <a:cs typeface="Times New Roman" panose="02020603050405020304" pitchFamily="18" charset="0"/>
              </a:rPr>
              <a:t>Failure </a:t>
            </a:r>
            <a:r>
              <a:rPr lang="en-US" sz="2600" b="1" dirty="0">
                <a:latin typeface="Times New Roman" panose="02020603050405020304" pitchFamily="18" charset="0"/>
                <a:ea typeface="+mn-lt"/>
                <a:cs typeface="Times New Roman" panose="02020603050405020304" pitchFamily="18" charset="0"/>
              </a:rPr>
              <a:t>curves for hardware</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Failure curves for </a:t>
            </a:r>
            <a:r>
              <a:rPr lang="en-US" sz="2600" b="1" dirty="0" smtClean="0">
                <a:latin typeface="Times New Roman" panose="02020603050405020304" pitchFamily="18" charset="0"/>
                <a:ea typeface="+mn-lt"/>
                <a:cs typeface="Times New Roman" panose="02020603050405020304" pitchFamily="18" charset="0"/>
              </a:rPr>
              <a:t>Software</a:t>
            </a:r>
            <a:endParaRPr lang="en-US" sz="2600" dirty="0">
              <a:latin typeface="Times New Roman" panose="02020603050405020304" pitchFamily="18" charset="0"/>
              <a:ea typeface="+mn-lt"/>
              <a:cs typeface="Times New Roman" panose="02020603050405020304" pitchFamily="18" charset="0"/>
            </a:endParaRPr>
          </a:p>
          <a:p>
            <a:pPr marL="514350" indent="-514350">
              <a:lnSpc>
                <a:spcPct val="90000"/>
              </a:lnSpc>
              <a:spcBef>
                <a:spcPts val="600"/>
              </a:spcBef>
              <a:spcAft>
                <a:spcPts val="600"/>
              </a:spcAft>
              <a:buFont typeface="Wingdings" panose="05000000000000000000" pitchFamily="2" charset="2"/>
              <a:buChar char="v"/>
            </a:pPr>
            <a:r>
              <a:rPr lang="en-US" sz="2600" b="1" dirty="0" smtClean="0">
                <a:latin typeface="Times New Roman" panose="02020603050405020304" pitchFamily="18" charset="0"/>
                <a:ea typeface="+mn-lt"/>
                <a:cs typeface="Times New Roman" panose="02020603050405020304" pitchFamily="18" charset="0"/>
              </a:rPr>
              <a:t>Software </a:t>
            </a:r>
            <a:r>
              <a:rPr lang="en-US" sz="2600" b="1" dirty="0">
                <a:latin typeface="Times New Roman" panose="02020603050405020304" pitchFamily="18" charset="0"/>
                <a:ea typeface="+mn-lt"/>
                <a:cs typeface="Times New Roman" panose="02020603050405020304" pitchFamily="18" charset="0"/>
              </a:rPr>
              <a:t>Application </a:t>
            </a:r>
            <a:r>
              <a:rPr lang="en-US" sz="2600" b="1" dirty="0" smtClean="0">
                <a:latin typeface="Times New Roman" panose="02020603050405020304" pitchFamily="18" charset="0"/>
                <a:ea typeface="+mn-lt"/>
                <a:cs typeface="Times New Roman" panose="02020603050405020304" pitchFamily="18" charset="0"/>
              </a:rPr>
              <a:t>Domains</a:t>
            </a:r>
            <a:endParaRPr lang="en-US" sz="2600" b="1"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Importance of software Engineering</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Software - New</a:t>
            </a:r>
            <a:r>
              <a:rPr lang="en-US" sz="2600" dirty="0">
                <a:latin typeface="Times New Roman" panose="02020603050405020304" pitchFamily="18" charset="0"/>
                <a:ea typeface="+mn-lt"/>
                <a:cs typeface="Times New Roman" panose="02020603050405020304" pitchFamily="18" charset="0"/>
              </a:rPr>
              <a:t> </a:t>
            </a:r>
            <a:r>
              <a:rPr lang="en-US" sz="2600" b="1" dirty="0">
                <a:latin typeface="Times New Roman" panose="02020603050405020304" pitchFamily="18" charset="0"/>
                <a:ea typeface="+mn-lt"/>
                <a:cs typeface="Times New Roman" panose="02020603050405020304" pitchFamily="18" charset="0"/>
              </a:rPr>
              <a:t>Challenges</a:t>
            </a:r>
            <a:endParaRPr lang="en-US" sz="2600"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2600" b="1" dirty="0">
                <a:latin typeface="Times New Roman" panose="02020603050405020304" pitchFamily="18" charset="0"/>
                <a:ea typeface="+mn-lt"/>
                <a:cs typeface="Times New Roman" panose="02020603050405020304" pitchFamily="18" charset="0"/>
              </a:rPr>
              <a:t>Unique Nature of </a:t>
            </a:r>
            <a:r>
              <a:rPr lang="en-US" sz="2600" b="1" dirty="0" err="1">
                <a:latin typeface="Times New Roman" panose="02020603050405020304" pitchFamily="18" charset="0"/>
                <a:ea typeface="+mn-lt"/>
                <a:cs typeface="Times New Roman" panose="02020603050405020304" pitchFamily="18" charset="0"/>
              </a:rPr>
              <a:t>WebApps</a:t>
            </a:r>
            <a:r>
              <a:rPr lang="en-US" sz="2600" b="1" dirty="0">
                <a:latin typeface="Times New Roman" panose="02020603050405020304" pitchFamily="18" charset="0"/>
                <a:ea typeface="+mn-lt"/>
                <a:cs typeface="Times New Roman" panose="02020603050405020304" pitchFamily="18" charset="0"/>
              </a:rPr>
              <a:t> </a:t>
            </a:r>
            <a:endParaRPr lang="en-US" sz="2600"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dirty="0">
              <a:solidFill>
                <a:srgbClr val="000000"/>
              </a:solidFill>
              <a:latin typeface="Times New Roman" panose="02020603050405020304" pitchFamily="18" charset="0"/>
              <a:ea typeface="+mn-lt"/>
              <a:cs typeface="Times New Roman" panose="02020603050405020304" pitchFamily="18" charset="0"/>
            </a:endParaRPr>
          </a:p>
          <a:p>
            <a:pPr algn="ctr">
              <a:lnSpc>
                <a:spcPct val="90000"/>
              </a:lnSpc>
              <a:spcBef>
                <a:spcPts val="600"/>
              </a:spcBef>
              <a:spcAft>
                <a:spcPts val="600"/>
              </a:spcAft>
            </a:pPr>
            <a:endParaRPr lang="en-US" sz="2600" b="1" dirty="0">
              <a:solidFill>
                <a:srgbClr val="C00000"/>
              </a:solidFill>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latin typeface="Times New Roman" panose="02020603050405020304" pitchFamily="18" charset="0"/>
              <a:ea typeface="+mn-lt"/>
              <a:cs typeface="Times New Roman" panose="02020603050405020304" pitchFamily="18" charset="0"/>
            </a:endParaRPr>
          </a:p>
          <a:p>
            <a:pPr>
              <a:spcBef>
                <a:spcPts val="600"/>
              </a:spcBef>
              <a:spcAft>
                <a:spcPts val="600"/>
              </a:spcAft>
            </a:pPr>
            <a:r>
              <a:rPr lang="en-US" sz="2600" b="1" dirty="0">
                <a:latin typeface="Times New Roman" panose="02020603050405020304" pitchFamily="18" charset="0"/>
                <a:ea typeface="+mn-lt"/>
                <a:cs typeface="Times New Roman" panose="02020603050405020304" pitchFamily="18" charset="0"/>
              </a:rPr>
              <a:t/>
            </a:r>
            <a:br>
              <a:rPr lang="en-US" sz="2600" b="1" dirty="0">
                <a:latin typeface="Times New Roman" panose="02020603050405020304" pitchFamily="18" charset="0"/>
                <a:ea typeface="+mn-lt"/>
                <a:cs typeface="Times New Roman" panose="02020603050405020304" pitchFamily="18" charset="0"/>
              </a:rPr>
            </a:br>
            <a:endParaRPr lang="en-US" sz="2600" dirty="0">
              <a:latin typeface="Times New Roman" panose="02020603050405020304" pitchFamily="18" charset="0"/>
              <a:ea typeface="+mn-lt"/>
              <a:cs typeface="Times New Roman" panose="02020603050405020304" pitchFamily="18" charset="0"/>
            </a:endParaRPr>
          </a:p>
          <a:p>
            <a:pPr>
              <a:spcBef>
                <a:spcPts val="600"/>
              </a:spcBef>
              <a:spcAft>
                <a:spcPts val="600"/>
              </a:spcAft>
            </a:pPr>
            <a:endParaRPr lang="en-US" sz="2600" b="1" dirty="0">
              <a:solidFill>
                <a:srgbClr val="0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2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smtClean="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369332"/>
          </a:xfrm>
          <a:prstGeom prst="rect">
            <a:avLst/>
          </a:prstGeom>
          <a:noFill/>
        </p:spPr>
        <p:txBody>
          <a:bodyPr wrap="square" rtlCol="0">
            <a:spAutoFit/>
          </a:bodyPr>
          <a:lstStyle/>
          <a:p>
            <a:pPr marL="514350" indent="-514350">
              <a:spcBef>
                <a:spcPts val="600"/>
              </a:spcBef>
              <a:spcAft>
                <a:spcPts val="600"/>
              </a:spcAft>
              <a:buFont typeface="Wingdings" panose="05000000000000000000" pitchFamily="2" charset="2"/>
              <a:buChar char="v"/>
            </a:pPr>
            <a:r>
              <a:rPr lang="en-IN" b="1">
                <a:latin typeface="Times New Roman" panose="02020603050405020304" pitchFamily="18" charset="0"/>
                <a:ea typeface="+mn-lt"/>
                <a:cs typeface="Times New Roman" panose="02020603050405020304" pitchFamily="18" charset="0"/>
              </a:rPr>
              <a:t>INTRODUCTION</a:t>
            </a:r>
            <a:endParaRPr lang="en-IN" b="1" dirty="0">
              <a:latin typeface="Times New Roman" panose="02020603050405020304" pitchFamily="18" charset="0"/>
              <a:ea typeface="+mn-lt"/>
              <a:cs typeface="Times New Roman" panose="02020603050405020304" pitchFamily="18" charset="0"/>
            </a:endParaRPr>
          </a:p>
        </p:txBody>
      </p:sp>
      <p:sp>
        <p:nvSpPr>
          <p:cNvPr id="5" name="Text Box 36"/>
          <p:cNvSpPr txBox="1">
            <a:spLocks noChangeArrowheads="1"/>
          </p:cNvSpPr>
          <p:nvPr/>
        </p:nvSpPr>
        <p:spPr bwMode="auto">
          <a:xfrm>
            <a:off x="767388" y="2311032"/>
            <a:ext cx="7843211"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600" dirty="0">
                <a:latin typeface="Times New Roman" panose="02020603050405020304" pitchFamily="18" charset="0"/>
                <a:cs typeface="Times New Roman" panose="02020603050405020304" pitchFamily="18" charset="0"/>
              </a:rPr>
              <a:t>Software is: </a:t>
            </a:r>
          </a:p>
          <a:p>
            <a:pPr>
              <a:spcBef>
                <a:spcPct val="50000"/>
              </a:spcBef>
            </a:pPr>
            <a:r>
              <a:rPr lang="en-US" altLang="en-US" sz="2600" dirty="0">
                <a:latin typeface="Times New Roman" panose="02020603050405020304" pitchFamily="18" charset="0"/>
                <a:cs typeface="Times New Roman" panose="02020603050405020304" pitchFamily="18" charset="0"/>
              </a:rPr>
              <a:t>(1) </a:t>
            </a:r>
            <a:r>
              <a:rPr lang="en-US" altLang="en-US" sz="2600" dirty="0">
                <a:solidFill>
                  <a:schemeClr val="folHlink"/>
                </a:solidFill>
                <a:latin typeface="Times New Roman" panose="02020603050405020304" pitchFamily="18" charset="0"/>
                <a:cs typeface="Times New Roman" panose="02020603050405020304" pitchFamily="18" charset="0"/>
              </a:rPr>
              <a:t>instructions</a:t>
            </a:r>
            <a:r>
              <a:rPr lang="en-US" altLang="en-US" sz="2600" dirty="0">
                <a:latin typeface="Times New Roman" panose="02020603050405020304" pitchFamily="18" charset="0"/>
                <a:cs typeface="Times New Roman" panose="02020603050405020304" pitchFamily="18" charset="0"/>
              </a:rPr>
              <a:t> (computer programs) that when executed provide desired features, function, and performance;  </a:t>
            </a:r>
          </a:p>
          <a:p>
            <a:pPr>
              <a:spcBef>
                <a:spcPct val="50000"/>
              </a:spcBef>
            </a:pPr>
            <a:r>
              <a:rPr lang="en-US" altLang="en-US" sz="2600" dirty="0">
                <a:latin typeface="Times New Roman" panose="02020603050405020304" pitchFamily="18" charset="0"/>
                <a:cs typeface="Times New Roman" panose="02020603050405020304" pitchFamily="18" charset="0"/>
              </a:rPr>
              <a:t>(2) </a:t>
            </a:r>
            <a:r>
              <a:rPr lang="en-US" altLang="en-US" sz="2600" dirty="0">
                <a:solidFill>
                  <a:schemeClr val="folHlink"/>
                </a:solidFill>
                <a:latin typeface="Times New Roman" panose="02020603050405020304" pitchFamily="18" charset="0"/>
                <a:cs typeface="Times New Roman" panose="02020603050405020304" pitchFamily="18" charset="0"/>
              </a:rPr>
              <a:t>data structures</a:t>
            </a:r>
            <a:r>
              <a:rPr lang="en-US" altLang="en-US" sz="2600" dirty="0">
                <a:latin typeface="Times New Roman" panose="02020603050405020304" pitchFamily="18" charset="0"/>
                <a:cs typeface="Times New Roman" panose="02020603050405020304" pitchFamily="18" charset="0"/>
              </a:rPr>
              <a:t> that enable the programs to adequately manipulate information and</a:t>
            </a:r>
          </a:p>
          <a:p>
            <a:pPr>
              <a:spcBef>
                <a:spcPct val="50000"/>
              </a:spcBef>
            </a:pPr>
            <a:r>
              <a:rPr lang="en-US" altLang="en-US" sz="2600" dirty="0">
                <a:latin typeface="Times New Roman" panose="02020603050405020304" pitchFamily="18" charset="0"/>
                <a:cs typeface="Times New Roman" panose="02020603050405020304" pitchFamily="18" charset="0"/>
              </a:rPr>
              <a:t> (3) </a:t>
            </a:r>
            <a:r>
              <a:rPr lang="en-US" altLang="en-US" sz="2600" dirty="0">
                <a:solidFill>
                  <a:schemeClr val="folHlink"/>
                </a:solidFill>
                <a:latin typeface="Times New Roman" panose="02020603050405020304" pitchFamily="18" charset="0"/>
                <a:cs typeface="Times New Roman" panose="02020603050405020304" pitchFamily="18" charset="0"/>
              </a:rPr>
              <a:t>documentation</a:t>
            </a:r>
            <a:r>
              <a:rPr lang="en-US" altLang="en-US" sz="2600" dirty="0">
                <a:latin typeface="Times New Roman" panose="02020603050405020304" pitchFamily="18" charset="0"/>
                <a:cs typeface="Times New Roman" panose="02020603050405020304" pitchFamily="18" charset="0"/>
              </a:rPr>
              <a:t> that describes the operation and use of the programs. </a:t>
            </a:r>
          </a:p>
        </p:txBody>
      </p:sp>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Rectangle 4"/>
          <p:cNvSpPr>
            <a:spLocks noGrp="1" noChangeArrowheads="1"/>
          </p:cNvSpPr>
          <p:nvPr/>
        </p:nvSpPr>
        <p:spPr bwMode="auto">
          <a:xfrm>
            <a:off x="2138362" y="1914525"/>
            <a:ext cx="78867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400" i="1" dirty="0">
                <a:latin typeface="Palatino" pitchFamily="-128" charset="0"/>
              </a:rPr>
              <a:t>Software is developed or engineered, it is not manufactured in the classical sense.</a:t>
            </a:r>
          </a:p>
          <a:p>
            <a:pPr eaLnBrk="1" hangingPunct="1"/>
            <a:endParaRPr lang="en-US" altLang="en-US" sz="2400" i="1" dirty="0">
              <a:latin typeface="Palatino" pitchFamily="-128" charset="0"/>
            </a:endParaRPr>
          </a:p>
          <a:p>
            <a:pPr eaLnBrk="1" hangingPunct="1"/>
            <a:r>
              <a:rPr lang="en-US" altLang="en-US" sz="2400" i="1" dirty="0">
                <a:latin typeface="Palatino" pitchFamily="-128" charset="0"/>
              </a:rPr>
              <a:t>Software doesn't "wear out."</a:t>
            </a:r>
            <a:r>
              <a:rPr lang="en-US" altLang="en-US" sz="2400" dirty="0">
                <a:latin typeface="Palatino" pitchFamily="-128" charset="0"/>
              </a:rPr>
              <a:t> </a:t>
            </a:r>
          </a:p>
          <a:p>
            <a:pPr eaLnBrk="1" hangingPunct="1"/>
            <a:endParaRPr lang="en-US" altLang="en-US" sz="2400" dirty="0">
              <a:latin typeface="Palatino" pitchFamily="-128" charset="0"/>
            </a:endParaRPr>
          </a:p>
          <a:p>
            <a:pPr eaLnBrk="1" hangingPunct="1"/>
            <a:r>
              <a:rPr lang="en-US" altLang="en-US" sz="2400" i="1" dirty="0">
                <a:latin typeface="Palatino" pitchFamily="-128" charset="0"/>
              </a:rPr>
              <a:t>Although the industry is moving toward component-based construction, most software continues to be custom-built.</a:t>
            </a:r>
          </a:p>
        </p:txBody>
      </p:sp>
      <p:sp>
        <p:nvSpPr>
          <p:cNvPr id="7" name="Rectangle 2"/>
          <p:cNvSpPr>
            <a:spLocks noGrp="1" noChangeArrowheads="1"/>
          </p:cNvSpPr>
          <p:nvPr>
            <p:ph type="title"/>
          </p:nvPr>
        </p:nvSpPr>
        <p:spPr>
          <a:xfrm>
            <a:off x="3121964" y="1151353"/>
            <a:ext cx="6713621" cy="436144"/>
          </a:xfrm>
        </p:spPr>
        <p:txBody>
          <a:bodyPr>
            <a:normAutofit fontScale="90000"/>
          </a:bodyPr>
          <a:lstStyle/>
          <a:p>
            <a:pPr eaLnBrk="1" hangingPunct="1"/>
            <a:r>
              <a:rPr lang="en-US" altLang="en-US" b="1" dirty="0"/>
              <a:t>Characteristics of S/W</a:t>
            </a:r>
          </a:p>
        </p:txBody>
      </p:sp>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4" name="Picture 2"/>
          <p:cNvPicPr>
            <a:picLocks noGrp="1" noChangeAspect="1" noChangeArrowheads="1"/>
          </p:cNvPicPr>
          <p:nvPr>
            <p:ph idx="1"/>
          </p:nvPr>
        </p:nvPicPr>
        <p:blipFill>
          <a:blip r:embed="rId3" cstate="print"/>
          <a:srcRect/>
          <a:stretch>
            <a:fillRect/>
          </a:stretch>
        </p:blipFill>
        <p:spPr bwMode="auto">
          <a:xfrm>
            <a:off x="3121964" y="2328863"/>
            <a:ext cx="5181600" cy="3200400"/>
          </a:xfrm>
          <a:prstGeom prst="rect">
            <a:avLst/>
          </a:prstGeom>
          <a:noFill/>
          <a:ln w="9525">
            <a:noFill/>
            <a:miter lim="800000"/>
            <a:headEnd/>
            <a:tailEnd/>
          </a:ln>
          <a:effectLst/>
        </p:spPr>
      </p:pic>
      <p:sp>
        <p:nvSpPr>
          <p:cNvPr id="5" name="Title 1"/>
          <p:cNvSpPr>
            <a:spLocks noGrp="1"/>
          </p:cNvSpPr>
          <p:nvPr>
            <p:ph type="title"/>
          </p:nvPr>
        </p:nvSpPr>
        <p:spPr>
          <a:xfrm>
            <a:off x="2279261" y="1042659"/>
            <a:ext cx="7886700" cy="685800"/>
          </a:xfrm>
        </p:spPr>
        <p:txBody>
          <a:bodyPr/>
          <a:lstStyle/>
          <a:p>
            <a:pPr lvl="0"/>
            <a:r>
              <a:rPr lang="en-US" altLang="en-US" sz="3200" b="1" dirty="0"/>
              <a:t>Failure curves for hardware</a:t>
            </a:r>
            <a:br>
              <a:rPr lang="en-US" altLang="en-US" sz="3200" b="1" dirty="0"/>
            </a:br>
            <a:endParaRPr lang="en-US" sz="3200" b="1" dirty="0"/>
          </a:p>
        </p:txBody>
      </p:sp>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Rectangle 3"/>
          <p:cNvSpPr txBox="1">
            <a:spLocks noChangeArrowheads="1"/>
          </p:cNvSpPr>
          <p:nvPr/>
        </p:nvSpPr>
        <p:spPr bwMode="auto">
          <a:xfrm>
            <a:off x="3891490" y="1571843"/>
            <a:ext cx="5013103" cy="537070"/>
          </a:xfrm>
          <a:prstGeom prst="rect">
            <a:avLst/>
          </a:prstGeom>
          <a:noFill/>
          <a:ln w="9525">
            <a:noFill/>
            <a:miter lim="800000"/>
            <a:headEnd/>
            <a:tailEnd/>
          </a:ln>
        </p:spPr>
        <p:txBody>
          <a:bodyPr vert="horz" wrap="none" lIns="47625" tIns="19050" rIns="47625" bIns="19050" numCol="1" rtlCol="0" anchor="t" anchorCtr="0" compatLnSpc="1">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altLang="en-US" sz="3600" b="1" i="0" u="none" strike="noStrike" kern="1200" cap="none" spc="0" normalizeH="0" baseline="0" noProof="0" dirty="0">
                <a:ln>
                  <a:noFill/>
                </a:ln>
                <a:solidFill>
                  <a:srgbClr val="C00000"/>
                </a:solidFill>
                <a:effectLst/>
                <a:uLnTx/>
                <a:uFillTx/>
                <a:latin typeface="+mj-lt"/>
                <a:ea typeface="+mj-ea"/>
                <a:cs typeface="+mj-cs"/>
              </a:rPr>
              <a:t>Failure curves</a:t>
            </a:r>
            <a:r>
              <a:rPr kumimoji="0" lang="en-US" altLang="en-US" sz="3600" b="1" i="0" u="none" strike="noStrike" kern="1200" cap="none" spc="0" normalizeH="0" noProof="0" dirty="0">
                <a:ln>
                  <a:noFill/>
                </a:ln>
                <a:solidFill>
                  <a:srgbClr val="C00000"/>
                </a:solidFill>
                <a:effectLst/>
                <a:uLnTx/>
                <a:uFillTx/>
                <a:latin typeface="+mj-lt"/>
                <a:ea typeface="+mj-ea"/>
                <a:cs typeface="+mj-cs"/>
              </a:rPr>
              <a:t> for </a:t>
            </a:r>
            <a:r>
              <a:rPr kumimoji="0" lang="en-US" altLang="en-US" sz="3600" b="1" i="0" u="none" strike="noStrike" kern="1200" cap="none" spc="0" normalizeH="0" noProof="0" dirty="0" smtClean="0">
                <a:ln>
                  <a:noFill/>
                </a:ln>
                <a:solidFill>
                  <a:srgbClr val="C00000"/>
                </a:solidFill>
                <a:effectLst/>
                <a:uLnTx/>
                <a:uFillTx/>
                <a:latin typeface="+mj-lt"/>
                <a:ea typeface="+mj-ea"/>
                <a:cs typeface="+mj-cs"/>
              </a:rPr>
              <a:t>software </a:t>
            </a:r>
            <a:endParaRPr kumimoji="0" lang="en-US" altLang="en-US" sz="3600" b="1" i="0" u="none" strike="noStrike" kern="1200" cap="none" spc="0" normalizeH="0" baseline="0" noProof="0" dirty="0">
              <a:ln>
                <a:noFill/>
              </a:ln>
              <a:solidFill>
                <a:srgbClr val="C00000"/>
              </a:solidFill>
              <a:effectLst/>
              <a:uLnTx/>
              <a:uFillTx/>
              <a:latin typeface="+mj-lt"/>
              <a:ea typeface="+mj-ea"/>
              <a:cs typeface="+mj-cs"/>
            </a:endParaRPr>
          </a:p>
        </p:txBody>
      </p:sp>
      <p:pic>
        <p:nvPicPr>
          <p:cNvPr id="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6044" y="2609495"/>
            <a:ext cx="7315200" cy="29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spTree>
    <p:extLst>
      <p:ext uri="{BB962C8B-B14F-4D97-AF65-F5344CB8AC3E}">
        <p14:creationId xmlns:p14="http://schemas.microsoft.com/office/powerpoint/2010/main" val="1300146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Rounded Rectangle 17">
            <a:extLst>
              <a:ext uri="{FF2B5EF4-FFF2-40B4-BE49-F238E27FC236}">
                <a16:creationId xmlns:a16="http://schemas.microsoft.com/office/drawing/2014/main" xmlns=""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 DESCRIPTION         (Cont..)</a:t>
            </a:r>
            <a:endParaRPr lang="en-US" sz="2400" dirty="0"/>
          </a:p>
        </p:txBody>
      </p:sp>
      <p:sp>
        <p:nvSpPr>
          <p:cNvPr id="6" name="TextBox 5"/>
          <p:cNvSpPr txBox="1"/>
          <p:nvPr/>
        </p:nvSpPr>
        <p:spPr>
          <a:xfrm>
            <a:off x="609600" y="685800"/>
            <a:ext cx="4421874" cy="553998"/>
          </a:xfrm>
          <a:prstGeom prst="rect">
            <a:avLst/>
          </a:prstGeom>
          <a:noFill/>
        </p:spPr>
        <p:txBody>
          <a:bodyPr wrap="square" rtlCol="0">
            <a:sp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Nature of Software</a:t>
            </a:r>
          </a:p>
        </p:txBody>
      </p:sp>
      <p:sp>
        <p:nvSpPr>
          <p:cNvPr id="7" name="TextBox 6"/>
          <p:cNvSpPr txBox="1"/>
          <p:nvPr/>
        </p:nvSpPr>
        <p:spPr>
          <a:xfrm>
            <a:off x="762000" y="1676400"/>
            <a:ext cx="574229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Software is a </a:t>
            </a:r>
            <a:r>
              <a:rPr lang="en-IN" sz="2400" b="1" dirty="0">
                <a:latin typeface="Times New Roman" panose="02020603050405020304" pitchFamily="18" charset="0"/>
                <a:cs typeface="Times New Roman" panose="02020603050405020304" pitchFamily="18" charset="0"/>
              </a:rPr>
              <a:t>Product</a:t>
            </a:r>
          </a:p>
        </p:txBody>
      </p:sp>
      <p:sp>
        <p:nvSpPr>
          <p:cNvPr id="8" name="TextBox 7"/>
          <p:cNvSpPr txBox="1"/>
          <p:nvPr/>
        </p:nvSpPr>
        <p:spPr>
          <a:xfrm>
            <a:off x="762000" y="3657600"/>
            <a:ext cx="808629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Software is a </a:t>
            </a:r>
            <a:r>
              <a:rPr lang="en-IN" sz="2400" b="1" dirty="0">
                <a:latin typeface="Times New Roman" panose="02020603050405020304" pitchFamily="18" charset="0"/>
                <a:cs typeface="Times New Roman" panose="02020603050405020304" pitchFamily="18" charset="0"/>
              </a:rPr>
              <a:t>vehicle </a:t>
            </a:r>
            <a:r>
              <a:rPr lang="en-IN" sz="2400" dirty="0">
                <a:latin typeface="Times New Roman" panose="02020603050405020304" pitchFamily="18" charset="0"/>
                <a:cs typeface="Times New Roman" panose="02020603050405020304" pitchFamily="18" charset="0"/>
              </a:rPr>
              <a:t>for delivering a product</a:t>
            </a:r>
            <a:r>
              <a:rPr lang="en-IN" sz="2400" b="1" dirty="0">
                <a:latin typeface="Times New Roman" panose="02020603050405020304" pitchFamily="18" charset="0"/>
                <a:cs typeface="Times New Roman" panose="02020603050405020304" pitchFamily="18" charset="0"/>
              </a:rPr>
              <a:t> </a:t>
            </a:r>
          </a:p>
        </p:txBody>
      </p:sp>
      <p:sp>
        <p:nvSpPr>
          <p:cNvPr id="9" name="TextBox 8"/>
          <p:cNvSpPr txBox="1"/>
          <p:nvPr/>
        </p:nvSpPr>
        <p:spPr>
          <a:xfrm>
            <a:off x="914400" y="2286000"/>
            <a:ext cx="7850874" cy="1569660"/>
          </a:xfrm>
          <a:prstGeom prst="rect">
            <a:avLst/>
          </a:prstGeom>
          <a:noFill/>
        </p:spPr>
        <p:txBody>
          <a:bodyPr wrap="square" rtlCol="0">
            <a:spAutoFit/>
          </a:bodyPr>
          <a:lstStyle/>
          <a:p>
            <a:pPr marL="342900" indent="-342900">
              <a:buFont typeface="Arial" pitchFamily="34" charset="0"/>
              <a:buChar char="•"/>
            </a:pPr>
            <a:r>
              <a:rPr lang="en-IN" sz="2400" i="1" dirty="0">
                <a:latin typeface="Times New Roman" panose="02020603050405020304" pitchFamily="18" charset="0"/>
                <a:cs typeface="Times New Roman" panose="02020603050405020304" pitchFamily="18" charset="0"/>
              </a:rPr>
              <a:t>Transforms</a:t>
            </a:r>
            <a:r>
              <a:rPr lang="en-IN" sz="2400" dirty="0">
                <a:latin typeface="Times New Roman" panose="02020603050405020304" pitchFamily="18" charset="0"/>
                <a:cs typeface="Times New Roman" panose="02020603050405020304" pitchFamily="18" charset="0"/>
              </a:rPr>
              <a:t> information- produces, manages, acquires, modifies, displays or transmits information</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Delivers computing potential of hardware and networks</a:t>
            </a:r>
          </a:p>
          <a:p>
            <a:endParaRPr lang="en-IN"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90600" y="4267200"/>
            <a:ext cx="6929651" cy="193899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Controls other programs (operating system)</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Effects communications (networking software)</a:t>
            </a:r>
          </a:p>
          <a:p>
            <a:pPr marL="342900" indent="-342900">
              <a:buFont typeface="Arial" pitchFamily="34" charset="0"/>
              <a:buChar char="•"/>
            </a:pPr>
            <a:r>
              <a:rPr lang="en-IN" sz="2400" dirty="0">
                <a:latin typeface="Times New Roman" panose="02020603050405020304" pitchFamily="18" charset="0"/>
                <a:cs typeface="Times New Roman" panose="02020603050405020304" pitchFamily="18" charset="0"/>
              </a:rPr>
              <a:t>Helps build other software (software tools &amp; environments)</a:t>
            </a:r>
          </a:p>
          <a:p>
            <a:pPr marL="342900" indent="-342900">
              <a:buFont typeface="Arial"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1" name="Slide Number Placeholder 2"/>
          <p:cNvSpPr>
            <a:spLocks noGrp="1"/>
          </p:cNvSpPr>
          <p:nvPr>
            <p:ph type="sldNum" sz="quarter" idx="11"/>
          </p:nvPr>
        </p:nvSpPr>
        <p:spPr>
          <a:xfrm>
            <a:off x="7986712" y="6356351"/>
            <a:ext cx="528638" cy="365125"/>
          </a:xfrm>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26962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SUMMARY</a:t>
            </a:r>
            <a:endParaRPr lang="en-US" sz="2400" dirty="0"/>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Rectangle 2"/>
          <p:cNvSpPr>
            <a:spLocks noGrp="1" noChangeArrowheads="1"/>
          </p:cNvSpPr>
          <p:nvPr>
            <p:ph type="title"/>
          </p:nvPr>
        </p:nvSpPr>
        <p:spPr>
          <a:xfrm>
            <a:off x="609600" y="152400"/>
            <a:ext cx="5104378" cy="495521"/>
          </a:xfrm>
          <a:noFill/>
        </p:spPr>
        <p:txBody>
          <a:bodyPr vert="horz" wrap="none" lIns="47625" tIns="19050" rIns="47625" bIns="19050" rtlCol="0" anchor="t">
            <a:spAutoFit/>
          </a:bodyPr>
          <a:lstStyle/>
          <a:p>
            <a:pPr eaLnBrk="1" hangingPunct="1"/>
            <a:r>
              <a:rPr lang="en-US" altLang="en-US" b="1" dirty="0"/>
              <a:t>Software Application Domains</a:t>
            </a:r>
          </a:p>
        </p:txBody>
      </p:sp>
      <p:sp>
        <p:nvSpPr>
          <p:cNvPr id="6" name="Rectangle 3"/>
          <p:cNvSpPr>
            <a:spLocks noGrp="1" noChangeArrowheads="1"/>
          </p:cNvSpPr>
          <p:nvPr>
            <p:ph idx="1"/>
          </p:nvPr>
        </p:nvSpPr>
        <p:spPr>
          <a:xfrm>
            <a:off x="304800" y="1066800"/>
            <a:ext cx="8382000" cy="4181976"/>
          </a:xfrm>
          <a:noFill/>
        </p:spPr>
        <p:txBody>
          <a:bodyPr vert="horz" lIns="67865" tIns="33338" rIns="67865" bIns="33338" rtlCol="0">
            <a:noAutofit/>
          </a:bodyPr>
          <a:lstStyle/>
          <a:p>
            <a:r>
              <a:rPr lang="en-US" altLang="en-US" sz="2200" b="1" dirty="0">
                <a:latin typeface="Times New Roman" panose="02020603050405020304" pitchFamily="18" charset="0"/>
                <a:cs typeface="Times New Roman" panose="02020603050405020304" pitchFamily="18" charset="0"/>
              </a:rPr>
              <a:t>System software </a:t>
            </a:r>
            <a:r>
              <a:rPr lang="en-US" alt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operating systems (OS) like </a:t>
            </a:r>
            <a:r>
              <a:rPr lang="en-IN" sz="2200" dirty="0" err="1">
                <a:latin typeface="Times New Roman" panose="02020603050405020304" pitchFamily="18" charset="0"/>
                <a:cs typeface="Times New Roman" panose="02020603050405020304" pitchFamily="18" charset="0"/>
              </a:rPr>
              <a:t>macOS</a:t>
            </a:r>
            <a:r>
              <a:rPr lang="en-IN" sz="2200" dirty="0">
                <a:latin typeface="Times New Roman" panose="02020603050405020304" pitchFamily="18" charset="0"/>
                <a:cs typeface="Times New Roman" panose="02020603050405020304" pitchFamily="18" charset="0"/>
              </a:rPr>
              <a:t>, GNU/Linux, Android and Microsoft Windows, computational science software, game engines, search engines, industrial automation, and software as a service applications.</a:t>
            </a:r>
            <a:endParaRPr lang="en-US" altLang="en-US" sz="2200" dirty="0">
              <a:latin typeface="Times New Roman" panose="02020603050405020304" pitchFamily="18" charset="0"/>
              <a:cs typeface="Times New Roman" panose="02020603050405020304" pitchFamily="18" charset="0"/>
            </a:endParaRPr>
          </a:p>
          <a:p>
            <a:r>
              <a:rPr lang="en-US" altLang="en-US" sz="2200" b="1" dirty="0">
                <a:latin typeface="Times New Roman" panose="02020603050405020304" pitchFamily="18" charset="0"/>
                <a:cs typeface="Times New Roman" panose="02020603050405020304" pitchFamily="18" charset="0"/>
              </a:rPr>
              <a:t>Application software </a:t>
            </a:r>
            <a:r>
              <a:rPr lang="en-US"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Microsoft Word, spreadsheets, VLC media player, Firefox or Google Chrome, accounting applications, photo editor, mobile apps such as video games, </a:t>
            </a:r>
            <a:r>
              <a:rPr lang="en-US" sz="2200" dirty="0" err="1">
                <a:latin typeface="Times New Roman" panose="02020603050405020304" pitchFamily="18" charset="0"/>
                <a:cs typeface="Times New Roman" panose="02020603050405020304" pitchFamily="18" charset="0"/>
              </a:rPr>
              <a:t>Whatsapp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etc</a:t>
            </a:r>
            <a:endParaRPr lang="en-US" altLang="en-US" sz="2200" dirty="0">
              <a:latin typeface="Times New Roman" panose="02020603050405020304" pitchFamily="18" charset="0"/>
              <a:cs typeface="Times New Roman" panose="02020603050405020304" pitchFamily="18" charset="0"/>
            </a:endParaRPr>
          </a:p>
          <a:p>
            <a:r>
              <a:rPr lang="en-US" altLang="en-US" sz="2200" dirty="0">
                <a:latin typeface="Times New Roman" panose="02020603050405020304" pitchFamily="18" charset="0"/>
                <a:cs typeface="Times New Roman" panose="02020603050405020304" pitchFamily="18" charset="0"/>
              </a:rPr>
              <a:t>Engineering/scientific software - </a:t>
            </a:r>
            <a:r>
              <a:rPr lang="en-IN" sz="2200" dirty="0">
                <a:latin typeface="Times New Roman" panose="02020603050405020304" pitchFamily="18" charset="0"/>
                <a:cs typeface="Times New Roman" panose="02020603050405020304" pitchFamily="18" charset="0"/>
              </a:rPr>
              <a:t>MATLAB, AUTOCAD, PSPICE, ORCAD, </a:t>
            </a:r>
            <a:r>
              <a:rPr lang="en-IN" sz="2200" dirty="0" err="1">
                <a:latin typeface="Times New Roman" panose="02020603050405020304" pitchFamily="18" charset="0"/>
                <a:cs typeface="Times New Roman" panose="02020603050405020304" pitchFamily="18" charset="0"/>
              </a:rPr>
              <a:t>etc</a:t>
            </a:r>
            <a:endParaRPr lang="en-US" altLang="en-US" sz="2200" dirty="0">
              <a:latin typeface="Times New Roman" panose="02020603050405020304" pitchFamily="18" charset="0"/>
              <a:cs typeface="Times New Roman" panose="02020603050405020304" pitchFamily="18" charset="0"/>
            </a:endParaRPr>
          </a:p>
          <a:p>
            <a:pPr lvl="0"/>
            <a:r>
              <a:rPr lang="en-US" altLang="en-US" sz="2200" b="1" dirty="0">
                <a:latin typeface="Times New Roman" panose="02020603050405020304" pitchFamily="18" charset="0"/>
                <a:cs typeface="Times New Roman" panose="02020603050405020304" pitchFamily="18" charset="0"/>
              </a:rPr>
              <a:t>Embedded software</a:t>
            </a:r>
            <a:r>
              <a:rPr lang="en-US" altLang="en-US" sz="2200" dirty="0">
                <a:latin typeface="Times New Roman" panose="02020603050405020304" pitchFamily="18" charset="0"/>
                <a:cs typeface="Times New Roman" panose="02020603050405020304" pitchFamily="18" charset="0"/>
              </a:rPr>
              <a:t>  -Motion detection systems in security cameras. Traffic control systems found in traffic lights</a:t>
            </a:r>
          </a:p>
          <a:p>
            <a:pPr eaLnBrk="1" hangingPunct="1">
              <a:lnSpc>
                <a:spcPct val="90000"/>
              </a:lnSpc>
            </a:pPr>
            <a:r>
              <a:rPr lang="en-US" altLang="en-US" sz="2200" b="1" dirty="0">
                <a:latin typeface="Times New Roman" panose="02020603050405020304" pitchFamily="18" charset="0"/>
                <a:cs typeface="Times New Roman" panose="02020603050405020304" pitchFamily="18" charset="0"/>
              </a:rPr>
              <a:t>Product-line software</a:t>
            </a:r>
          </a:p>
          <a:p>
            <a:pPr eaLnBrk="1" hangingPunct="1">
              <a:lnSpc>
                <a:spcPct val="90000"/>
              </a:lnSpc>
            </a:pPr>
            <a:r>
              <a:rPr lang="en-US" altLang="en-US" sz="2200" b="1" dirty="0" err="1">
                <a:latin typeface="Times New Roman" panose="02020603050405020304" pitchFamily="18" charset="0"/>
                <a:cs typeface="Times New Roman" panose="02020603050405020304" pitchFamily="18" charset="0"/>
              </a:rPr>
              <a:t>WebApps</a:t>
            </a:r>
            <a:r>
              <a:rPr lang="en-US" altLang="en-US" sz="2200" b="1" dirty="0">
                <a:latin typeface="Times New Roman" panose="02020603050405020304" pitchFamily="18" charset="0"/>
                <a:cs typeface="Times New Roman" panose="02020603050405020304" pitchFamily="18" charset="0"/>
              </a:rPr>
              <a:t> (Web applications)</a:t>
            </a:r>
          </a:p>
          <a:p>
            <a:pPr eaLnBrk="1" hangingPunct="1">
              <a:lnSpc>
                <a:spcPct val="90000"/>
              </a:lnSpc>
            </a:pPr>
            <a:r>
              <a:rPr lang="en-US" altLang="en-US" sz="2200" b="1" dirty="0">
                <a:latin typeface="Times New Roman" panose="02020603050405020304" pitchFamily="18" charset="0"/>
                <a:cs typeface="Times New Roman" panose="02020603050405020304" pitchFamily="18" charset="0"/>
              </a:rPr>
              <a:t>AI software</a:t>
            </a:r>
          </a:p>
        </p:txBody>
      </p:sp>
      <p:sp>
        <p:nvSpPr>
          <p:cNvPr id="7" name="Slide Number Placeholder 4"/>
          <p:cNvSpPr>
            <a:spLocks noGrp="1"/>
          </p:cNvSpPr>
          <p:nvPr>
            <p:ph type="sldNum" sz="quarter" idx="11"/>
          </p:nvPr>
        </p:nvSpPr>
        <p:spPr>
          <a:xfrm>
            <a:off x="7986712" y="6356351"/>
            <a:ext cx="528638"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pPr defTabSz="685800"/>
              <a:t>11</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val="425497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BD0A98-E68B-4DAA-8964-2F739D6D4075}">
  <ds:schemaRefs>
    <ds:schemaRef ds:uri="http://schemas.microsoft.com/office/infopath/2007/PartnerControls"/>
    <ds:schemaRef ds:uri="http://www.w3.org/XML/1998/namespace"/>
    <ds:schemaRef ds:uri="0125a647-8023-46ae-ae6e-85cf36d841bd"/>
    <ds:schemaRef ds:uri="http://purl.org/dc/dcmityp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d43ee83c-3e71-4748-8ebc-8eaadf793425"/>
  </ds:schemaRefs>
</ds:datastoreItem>
</file>

<file path=customXml/itemProps2.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A00F5F-5366-4B1C-9406-30DECA796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176</TotalTime>
  <Words>1037</Words>
  <Application>Microsoft Office PowerPoint</Application>
  <PresentationFormat>Widescreen</PresentationFormat>
  <Paragraphs>340</Paragraphs>
  <Slides>19</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ＭＳ Ｐゴシック</vt:lpstr>
      <vt:lpstr>Arial</vt:lpstr>
      <vt:lpstr>BioRhyme ExtraBold</vt:lpstr>
      <vt:lpstr>Calibri</vt:lpstr>
      <vt:lpstr>Calibri Light</vt:lpstr>
      <vt:lpstr>Helvetica</vt:lpstr>
      <vt:lpstr>Helvetica Neue</vt:lpstr>
      <vt:lpstr>Noto Symbol</vt:lpstr>
      <vt:lpstr>Palatino</vt:lpstr>
      <vt:lpstr>Poppins</vt:lpstr>
      <vt:lpstr>Quattrocento</vt:lpstr>
      <vt:lpstr>Times New Roman</vt:lpstr>
      <vt:lpstr>Wingdings</vt:lpstr>
      <vt:lpstr>1_Office Theme</vt:lpstr>
      <vt:lpstr>PowerPoint Presentation</vt:lpstr>
      <vt:lpstr>PowerPoint Presentation</vt:lpstr>
      <vt:lpstr>PowerPoint Presentation</vt:lpstr>
      <vt:lpstr>PowerPoint Presentation</vt:lpstr>
      <vt:lpstr>Characteristics of S/W</vt:lpstr>
      <vt:lpstr>Failure curves for hardware </vt:lpstr>
      <vt:lpstr>PowerPoint Presentation</vt:lpstr>
      <vt:lpstr>PowerPoint Presentation</vt:lpstr>
      <vt:lpstr>Software Application Domains</vt:lpstr>
      <vt:lpstr>PowerPoint Presentation</vt:lpstr>
      <vt:lpstr>PowerPoint Presentation</vt:lpstr>
      <vt:lpstr>Legacy of Software</vt:lpstr>
      <vt:lpstr>Software - New Challenges</vt:lpstr>
      <vt:lpstr>WebApps</vt:lpstr>
      <vt:lpstr>Unique Nature of WebApps </vt:lpstr>
      <vt:lpstr>Unique Nature of WebApps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Dr.P.Ithaya Rani</cp:lastModifiedBy>
  <cp:revision>23</cp:revision>
  <dcterms:created xsi:type="dcterms:W3CDTF">2020-02-08T09:57:44Z</dcterms:created>
  <dcterms:modified xsi:type="dcterms:W3CDTF">2022-12-12T04:10:03Z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