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Lato"/>
      <p:regular r:id="rId37"/>
      <p:bold r:id="rId38"/>
      <p:italic r:id="rId39"/>
      <p:boldItalic r:id="rId40"/>
    </p:embeddedFont>
    <p:embeddedFont>
      <p:font typeface="Lato Light"/>
      <p:regular r:id="rId41"/>
      <p:bold r:id="rId42"/>
      <p:italic r:id="rId43"/>
      <p:boldItalic r:id="rId44"/>
    </p:embeddedFont>
    <p:embeddedFont>
      <p:font typeface="Lato Black"/>
      <p:bold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DE35650-A868-49F0-9001-0E87BF985103}">
  <a:tblStyle styleId="{CDE35650-A868-49F0-9001-0E87BF9851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LatoLight-bold.fntdata"/><Relationship Id="rId41" Type="http://schemas.openxmlformats.org/officeDocument/2006/relationships/font" Target="fonts/LatoLight-regular.fntdata"/><Relationship Id="rId22" Type="http://schemas.openxmlformats.org/officeDocument/2006/relationships/slide" Target="slides/slide17.xml"/><Relationship Id="rId44" Type="http://schemas.openxmlformats.org/officeDocument/2006/relationships/font" Target="fonts/LatoLight-boldItalic.fntdata"/><Relationship Id="rId21" Type="http://schemas.openxmlformats.org/officeDocument/2006/relationships/slide" Target="slides/slide16.xml"/><Relationship Id="rId43" Type="http://schemas.openxmlformats.org/officeDocument/2006/relationships/font" Target="fonts/LatoLight-italic.fntdata"/><Relationship Id="rId24" Type="http://schemas.openxmlformats.org/officeDocument/2006/relationships/slide" Target="slides/slide19.xml"/><Relationship Id="rId46" Type="http://schemas.openxmlformats.org/officeDocument/2006/relationships/font" Target="fonts/LatoBlack-boldItalic.fntdata"/><Relationship Id="rId23" Type="http://schemas.openxmlformats.org/officeDocument/2006/relationships/slide" Target="slides/slide18.xml"/><Relationship Id="rId45" Type="http://schemas.openxmlformats.org/officeDocument/2006/relationships/font" Target="fonts/LatoBlack-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9088ea1bb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9088ea1b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576e77f6f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576e77f6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576e77f6f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576e77f6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576e77f6f_0_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576e77f6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576e77f6f_0_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576e77f6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576e77f6f_0_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576e77f6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576e77f6f_0_2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576e77f6f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9088ea1bb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9088ea1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919d7de7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919d7de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919d7de78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919d7de7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919d7de78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919d7de7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78fc6cc2c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8fc6cc2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8fc6cc2c7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8fc6cc2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8fc6cc2c7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8fc6cc2c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8fc6cc2c7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8fc6cc2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576e77f6f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576e77f6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576e77f6f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576e77f6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576e77f6f_0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576e77f6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8fc6cc2c7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8fc6cc2c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576e77f6f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576e77f6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13164" y="1424069"/>
            <a:ext cx="9157393" cy="3719422"/>
            <a:chOff x="187960" y="1453515"/>
            <a:chExt cx="3861435" cy="1568450"/>
          </a:xfrm>
        </p:grpSpPr>
        <p:sp>
          <p:nvSpPr>
            <p:cNvPr id="11" name="Google Shape;11;p2"/>
            <p:cNvSpPr/>
            <p:nvPr/>
          </p:nvSpPr>
          <p:spPr>
            <a:xfrm>
              <a:off x="187960" y="1453515"/>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12" name="Google Shape;12;p2"/>
            <p:cNvSpPr/>
            <p:nvPr/>
          </p:nvSpPr>
          <p:spPr>
            <a:xfrm>
              <a:off x="187960" y="2182495"/>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13" name="Google Shape;13;p2"/>
            <p:cNvSpPr/>
            <p:nvPr/>
          </p:nvSpPr>
          <p:spPr>
            <a:xfrm>
              <a:off x="188595" y="1819275"/>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grpSp>
      <p:sp>
        <p:nvSpPr>
          <p:cNvPr id="14" name="Google Shape;14;p2"/>
          <p:cNvSpPr txBox="1"/>
          <p:nvPr>
            <p:ph type="ctrTitle"/>
          </p:nvPr>
        </p:nvSpPr>
        <p:spPr>
          <a:xfrm>
            <a:off x="1034300" y="925025"/>
            <a:ext cx="7075500" cy="1159800"/>
          </a:xfrm>
          <a:prstGeom prst="rect">
            <a:avLst/>
          </a:prstGeom>
        </p:spPr>
        <p:txBody>
          <a:bodyPr anchorCtr="0" anchor="t" bIns="0" lIns="0" spcFirstLastPara="1" rIns="0" wrap="square" tIns="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ottom waves">
  <p:cSld name="BLANK_1">
    <p:spTree>
      <p:nvGrpSpPr>
        <p:cNvPr id="80" name="Shape 80"/>
        <p:cNvGrpSpPr/>
        <p:nvPr/>
      </p:nvGrpSpPr>
      <p:grpSpPr>
        <a:xfrm>
          <a:off x="0" y="0"/>
          <a:ext cx="0" cy="0"/>
          <a:chOff x="0" y="0"/>
          <a:chExt cx="0" cy="0"/>
        </a:xfrm>
      </p:grpSpPr>
      <p:grpSp>
        <p:nvGrpSpPr>
          <p:cNvPr id="81" name="Google Shape;81;p11"/>
          <p:cNvGrpSpPr/>
          <p:nvPr/>
        </p:nvGrpSpPr>
        <p:grpSpPr>
          <a:xfrm>
            <a:off x="-13177" y="3583361"/>
            <a:ext cx="9157393" cy="1560137"/>
            <a:chOff x="187960" y="1453515"/>
            <a:chExt cx="3861435" cy="1568450"/>
          </a:xfrm>
        </p:grpSpPr>
        <p:sp>
          <p:nvSpPr>
            <p:cNvPr id="82" name="Google Shape;82;p11"/>
            <p:cNvSpPr/>
            <p:nvPr/>
          </p:nvSpPr>
          <p:spPr>
            <a:xfrm>
              <a:off x="187960" y="1453515"/>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83" name="Google Shape;83;p11"/>
            <p:cNvSpPr/>
            <p:nvPr/>
          </p:nvSpPr>
          <p:spPr>
            <a:xfrm>
              <a:off x="187960" y="2182495"/>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84" name="Google Shape;84;p11"/>
            <p:cNvSpPr/>
            <p:nvPr/>
          </p:nvSpPr>
          <p:spPr>
            <a:xfrm>
              <a:off x="188595" y="1819275"/>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grpSp>
      <p:sp>
        <p:nvSpPr>
          <p:cNvPr id="85" name="Google Shape;85;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14" y="2917253"/>
            <a:ext cx="9140444" cy="2224977"/>
          </a:xfrm>
          <a:custGeom>
            <a:rect b="b" l="l" r="r" t="t"/>
            <a:pathLst>
              <a:path extrusionOk="0" h="939800" w="3860800">
                <a:moveTo>
                  <a:pt x="1304290" y="494030"/>
                </a:moveTo>
                <a:cubicBezTo>
                  <a:pt x="857250" y="494030"/>
                  <a:pt x="421005" y="451485"/>
                  <a:pt x="0" y="370840"/>
                </a:cubicBezTo>
                <a:lnTo>
                  <a:pt x="0" y="942340"/>
                </a:lnTo>
                <a:lnTo>
                  <a:pt x="3864610" y="942340"/>
                </a:lnTo>
                <a:lnTo>
                  <a:pt x="3864610" y="0"/>
                </a:lnTo>
                <a:cubicBezTo>
                  <a:pt x="3082290" y="317500"/>
                  <a:pt x="2216150" y="494030"/>
                  <a:pt x="1304290" y="494030"/>
                </a:cubicBezTo>
                <a:close/>
              </a:path>
            </a:pathLst>
          </a:custGeom>
          <a:gradFill>
            <a:gsLst>
              <a:gs pos="0">
                <a:srgbClr val="FFC486">
                  <a:alpha val="20000"/>
                </a:srgbClr>
              </a:gs>
              <a:gs pos="100000">
                <a:srgbClr val="FF866B">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3"/>
          <p:cNvSpPr/>
          <p:nvPr/>
        </p:nvSpPr>
        <p:spPr>
          <a:xfrm>
            <a:off x="14" y="1926312"/>
            <a:ext cx="9140444" cy="3217196"/>
          </a:xfrm>
          <a:custGeom>
            <a:rect b="b" l="l" r="r" t="t"/>
            <a:pathLst>
              <a:path extrusionOk="0" h="1358900" w="3860800">
                <a:moveTo>
                  <a:pt x="175260" y="1096010"/>
                </a:moveTo>
                <a:cubicBezTo>
                  <a:pt x="116840" y="1096010"/>
                  <a:pt x="58420" y="1095375"/>
                  <a:pt x="0" y="1094105"/>
                </a:cubicBezTo>
                <a:lnTo>
                  <a:pt x="0" y="1360805"/>
                </a:lnTo>
                <a:lnTo>
                  <a:pt x="3864610" y="1360805"/>
                </a:lnTo>
                <a:lnTo>
                  <a:pt x="3864610" y="0"/>
                </a:lnTo>
                <a:cubicBezTo>
                  <a:pt x="2827655" y="689610"/>
                  <a:pt x="1553210" y="1096010"/>
                  <a:pt x="175260" y="1096010"/>
                </a:cubicBezTo>
                <a:close/>
              </a:path>
            </a:pathLst>
          </a:custGeom>
          <a:gradFill>
            <a:gsLst>
              <a:gs pos="0">
                <a:srgbClr val="F20122">
                  <a:alpha val="51764"/>
                  <a:alpha val="20000"/>
                </a:srgbClr>
              </a:gs>
              <a:gs pos="100000">
                <a:srgbClr val="FF6A00">
                  <a:alpha val="71764"/>
                  <a:alpha val="20000"/>
                </a:srgbClr>
              </a:gs>
            </a:gsLst>
            <a:lin ang="108014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p:nvPr/>
        </p:nvSpPr>
        <p:spPr>
          <a:xfrm>
            <a:off x="1518" y="3413475"/>
            <a:ext cx="9140444" cy="1728867"/>
          </a:xfrm>
          <a:custGeom>
            <a:rect b="b" l="l" r="r" t="t"/>
            <a:pathLst>
              <a:path extrusionOk="0" h="730250" w="3860800">
                <a:moveTo>
                  <a:pt x="2672715" y="539750"/>
                </a:moveTo>
                <a:cubicBezTo>
                  <a:pt x="1717040" y="539750"/>
                  <a:pt x="811530" y="346075"/>
                  <a:pt x="0" y="0"/>
                </a:cubicBezTo>
                <a:lnTo>
                  <a:pt x="0" y="732790"/>
                </a:lnTo>
                <a:lnTo>
                  <a:pt x="3863975" y="732790"/>
                </a:lnTo>
                <a:lnTo>
                  <a:pt x="3863975" y="437515"/>
                </a:lnTo>
                <a:cubicBezTo>
                  <a:pt x="3477895" y="504190"/>
                  <a:pt x="3079750" y="539750"/>
                  <a:pt x="2672715" y="539750"/>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3"/>
          <p:cNvSpPr txBox="1"/>
          <p:nvPr>
            <p:ph type="ctrTitle"/>
          </p:nvPr>
        </p:nvSpPr>
        <p:spPr>
          <a:xfrm>
            <a:off x="1034300" y="1583350"/>
            <a:ext cx="63429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 name="Google Shape;20;p3"/>
          <p:cNvSpPr txBox="1"/>
          <p:nvPr>
            <p:ph idx="1" type="subTitle"/>
          </p:nvPr>
        </p:nvSpPr>
        <p:spPr>
          <a:xfrm>
            <a:off x="1034300" y="2840052"/>
            <a:ext cx="6342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 name="Shape 21"/>
        <p:cNvGrpSpPr/>
        <p:nvPr/>
      </p:nvGrpSpPr>
      <p:grpSpPr>
        <a:xfrm>
          <a:off x="0" y="0"/>
          <a:ext cx="0" cy="0"/>
          <a:chOff x="0" y="0"/>
          <a:chExt cx="0" cy="0"/>
        </a:xfrm>
      </p:grpSpPr>
      <p:grpSp>
        <p:nvGrpSpPr>
          <p:cNvPr id="22" name="Google Shape;22;p4"/>
          <p:cNvGrpSpPr/>
          <p:nvPr/>
        </p:nvGrpSpPr>
        <p:grpSpPr>
          <a:xfrm flipH="1" rot="-5400000">
            <a:off x="5520163" y="1530301"/>
            <a:ext cx="5154243" cy="2093410"/>
            <a:chOff x="187960" y="1453515"/>
            <a:chExt cx="3861435" cy="1568450"/>
          </a:xfrm>
        </p:grpSpPr>
        <p:sp>
          <p:nvSpPr>
            <p:cNvPr id="23" name="Google Shape;23;p4"/>
            <p:cNvSpPr/>
            <p:nvPr/>
          </p:nvSpPr>
          <p:spPr>
            <a:xfrm>
              <a:off x="187960" y="1453515"/>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24" name="Google Shape;24;p4"/>
            <p:cNvSpPr/>
            <p:nvPr/>
          </p:nvSpPr>
          <p:spPr>
            <a:xfrm>
              <a:off x="187960" y="2182495"/>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25" name="Google Shape;25;p4"/>
            <p:cNvSpPr/>
            <p:nvPr/>
          </p:nvSpPr>
          <p:spPr>
            <a:xfrm>
              <a:off x="188595" y="1819275"/>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grpSp>
      <p:sp>
        <p:nvSpPr>
          <p:cNvPr id="26" name="Google Shape;26;p4"/>
          <p:cNvSpPr txBox="1"/>
          <p:nvPr>
            <p:ph idx="1" type="body"/>
          </p:nvPr>
        </p:nvSpPr>
        <p:spPr>
          <a:xfrm>
            <a:off x="2038025" y="1476000"/>
            <a:ext cx="5067900" cy="3045000"/>
          </a:xfrm>
          <a:prstGeom prst="rect">
            <a:avLst/>
          </a:prstGeom>
        </p:spPr>
        <p:txBody>
          <a:bodyPr anchorCtr="0" anchor="t" bIns="0" lIns="0" spcFirstLastPara="1" rIns="0" wrap="square" tIns="0">
            <a:noAutofit/>
          </a:bodyPr>
          <a:lstStyle>
            <a:lvl1pPr indent="-431800" lvl="0" marL="457200" rtl="0" algn="ctr">
              <a:spcBef>
                <a:spcPts val="600"/>
              </a:spcBef>
              <a:spcAft>
                <a:spcPts val="0"/>
              </a:spcAft>
              <a:buSzPts val="3200"/>
              <a:buChar char="◦"/>
              <a:defRPr i="1" sz="3200"/>
            </a:lvl1pPr>
            <a:lvl2pPr indent="-431800" lvl="1" marL="914400" rtl="0" algn="ctr">
              <a:spcBef>
                <a:spcPts val="0"/>
              </a:spcBef>
              <a:spcAft>
                <a:spcPts val="0"/>
              </a:spcAft>
              <a:buSzPts val="3200"/>
              <a:buChar char="◦"/>
              <a:defRPr i="1" sz="3200"/>
            </a:lvl2pPr>
            <a:lvl3pPr indent="-431800" lvl="2" marL="1371600" rtl="0" algn="ctr">
              <a:spcBef>
                <a:spcPts val="0"/>
              </a:spcBef>
              <a:spcAft>
                <a:spcPts val="0"/>
              </a:spcAft>
              <a:buSzPts val="3200"/>
              <a:buChar char="◦"/>
              <a:defRPr i="1" sz="3200"/>
            </a:lvl3pPr>
            <a:lvl4pPr indent="-431800" lvl="3" marL="1828800" rtl="0" algn="ctr">
              <a:spcBef>
                <a:spcPts val="0"/>
              </a:spcBef>
              <a:spcAft>
                <a:spcPts val="0"/>
              </a:spcAft>
              <a:buSzPts val="3200"/>
              <a:buChar char="◦"/>
              <a:defRPr i="1" sz="3200"/>
            </a:lvl4pPr>
            <a:lvl5pPr indent="-431800" lvl="4" marL="2286000" rtl="0" algn="ctr">
              <a:spcBef>
                <a:spcPts val="0"/>
              </a:spcBef>
              <a:spcAft>
                <a:spcPts val="0"/>
              </a:spcAft>
              <a:buSzPts val="3200"/>
              <a:buChar char="◦"/>
              <a:defRPr i="1" sz="3200"/>
            </a:lvl5pPr>
            <a:lvl6pPr indent="-431800" lvl="5" marL="2743200" rtl="0" algn="ctr">
              <a:spcBef>
                <a:spcPts val="0"/>
              </a:spcBef>
              <a:spcAft>
                <a:spcPts val="0"/>
              </a:spcAft>
              <a:buSzPts val="3200"/>
              <a:buChar char="◦"/>
              <a:defRPr i="1" sz="3200"/>
            </a:lvl6pPr>
            <a:lvl7pPr indent="-431800" lvl="6" marL="3200400" rtl="0" algn="ctr">
              <a:spcBef>
                <a:spcPts val="0"/>
              </a:spcBef>
              <a:spcAft>
                <a:spcPts val="0"/>
              </a:spcAft>
              <a:buSzPts val="3200"/>
              <a:buChar char="◦"/>
              <a:defRPr i="1" sz="3200"/>
            </a:lvl7pPr>
            <a:lvl8pPr indent="-431800" lvl="7" marL="3657600" rtl="0" algn="ctr">
              <a:spcBef>
                <a:spcPts val="0"/>
              </a:spcBef>
              <a:spcAft>
                <a:spcPts val="0"/>
              </a:spcAft>
              <a:buSzPts val="3200"/>
              <a:buChar char="◦"/>
              <a:defRPr i="1" sz="3200"/>
            </a:lvl8pPr>
            <a:lvl9pPr indent="-431800" lvl="8" marL="4114800" rtl="0" algn="ctr">
              <a:spcBef>
                <a:spcPts val="0"/>
              </a:spcBef>
              <a:spcAft>
                <a:spcPts val="0"/>
              </a:spcAft>
              <a:buSzPts val="3200"/>
              <a:buChar char="◦"/>
              <a:defRPr i="1" sz="3200"/>
            </a:lvl9pPr>
          </a:lstStyle>
          <a:p/>
        </p:txBody>
      </p:sp>
      <p:sp>
        <p:nvSpPr>
          <p:cNvPr id="27" name="Google Shape;27;p4"/>
          <p:cNvSpPr txBox="1"/>
          <p:nvPr/>
        </p:nvSpPr>
        <p:spPr>
          <a:xfrm>
            <a:off x="3593400" y="552769"/>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9600">
                <a:solidFill>
                  <a:schemeClr val="accent5"/>
                </a:solidFill>
                <a:latin typeface="Lato"/>
                <a:ea typeface="Lato"/>
                <a:cs typeface="Lato"/>
                <a:sym typeface="Lato"/>
              </a:rPr>
              <a:t>“</a:t>
            </a:r>
            <a:endParaRPr b="1" sz="9600">
              <a:solidFill>
                <a:schemeClr val="accent5"/>
              </a:solidFill>
              <a:latin typeface="Lato"/>
              <a:ea typeface="Lato"/>
              <a:cs typeface="Lato"/>
              <a:sym typeface="Lato"/>
            </a:endParaRPr>
          </a:p>
        </p:txBody>
      </p:sp>
      <p:sp>
        <p:nvSpPr>
          <p:cNvPr id="28" name="Google Shape;28;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9" name="Google Shape;29;p4"/>
          <p:cNvGrpSpPr/>
          <p:nvPr/>
        </p:nvGrpSpPr>
        <p:grpSpPr>
          <a:xfrm flipH="1" rot="5400000">
            <a:off x="-1530412" y="1530301"/>
            <a:ext cx="5154243" cy="2093410"/>
            <a:chOff x="187960" y="1453515"/>
            <a:chExt cx="3861435" cy="1568450"/>
          </a:xfrm>
        </p:grpSpPr>
        <p:sp>
          <p:nvSpPr>
            <p:cNvPr id="30" name="Google Shape;30;p4"/>
            <p:cNvSpPr/>
            <p:nvPr/>
          </p:nvSpPr>
          <p:spPr>
            <a:xfrm>
              <a:off x="187960" y="1453515"/>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31" name="Google Shape;31;p4"/>
            <p:cNvSpPr/>
            <p:nvPr/>
          </p:nvSpPr>
          <p:spPr>
            <a:xfrm>
              <a:off x="187960" y="2182495"/>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32" name="Google Shape;32;p4"/>
            <p:cNvSpPr/>
            <p:nvPr/>
          </p:nvSpPr>
          <p:spPr>
            <a:xfrm>
              <a:off x="188595" y="1819275"/>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3" name="Shape 33"/>
        <p:cNvGrpSpPr/>
        <p:nvPr/>
      </p:nvGrpSpPr>
      <p:grpSpPr>
        <a:xfrm>
          <a:off x="0" y="0"/>
          <a:ext cx="0" cy="0"/>
          <a:chOff x="0" y="0"/>
          <a:chExt cx="0" cy="0"/>
        </a:xfrm>
      </p:grpSpPr>
      <p:grpSp>
        <p:nvGrpSpPr>
          <p:cNvPr id="34" name="Google Shape;34;p5"/>
          <p:cNvGrpSpPr/>
          <p:nvPr/>
        </p:nvGrpSpPr>
        <p:grpSpPr>
          <a:xfrm flipH="1" rot="-5400000">
            <a:off x="5520163" y="1530301"/>
            <a:ext cx="5154243" cy="2093410"/>
            <a:chOff x="187960" y="1453515"/>
            <a:chExt cx="3861435" cy="1568450"/>
          </a:xfrm>
        </p:grpSpPr>
        <p:sp>
          <p:nvSpPr>
            <p:cNvPr id="35" name="Google Shape;35;p5"/>
            <p:cNvSpPr/>
            <p:nvPr/>
          </p:nvSpPr>
          <p:spPr>
            <a:xfrm>
              <a:off x="187960" y="1453515"/>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36" name="Google Shape;36;p5"/>
            <p:cNvSpPr/>
            <p:nvPr/>
          </p:nvSpPr>
          <p:spPr>
            <a:xfrm>
              <a:off x="187960" y="2182495"/>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37" name="Google Shape;37;p5"/>
            <p:cNvSpPr/>
            <p:nvPr/>
          </p:nvSpPr>
          <p:spPr>
            <a:xfrm>
              <a:off x="188595" y="1819275"/>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grpSp>
      <p:sp>
        <p:nvSpPr>
          <p:cNvPr id="38" name="Google Shape;38;p5"/>
          <p:cNvSpPr txBox="1"/>
          <p:nvPr>
            <p:ph type="title"/>
          </p:nvPr>
        </p:nvSpPr>
        <p:spPr>
          <a:xfrm>
            <a:off x="737850" y="517525"/>
            <a:ext cx="6034500" cy="744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 name="Google Shape;39;p5"/>
          <p:cNvSpPr txBox="1"/>
          <p:nvPr>
            <p:ph idx="1" type="body"/>
          </p:nvPr>
        </p:nvSpPr>
        <p:spPr>
          <a:xfrm>
            <a:off x="737850" y="1475700"/>
            <a:ext cx="6034500" cy="30432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40" name="Google Shape;40;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1" name="Shape 41"/>
        <p:cNvGrpSpPr/>
        <p:nvPr/>
      </p:nvGrpSpPr>
      <p:grpSpPr>
        <a:xfrm>
          <a:off x="0" y="0"/>
          <a:ext cx="0" cy="0"/>
          <a:chOff x="0" y="0"/>
          <a:chExt cx="0" cy="0"/>
        </a:xfrm>
      </p:grpSpPr>
      <p:grpSp>
        <p:nvGrpSpPr>
          <p:cNvPr id="42" name="Google Shape;42;p6"/>
          <p:cNvGrpSpPr/>
          <p:nvPr/>
        </p:nvGrpSpPr>
        <p:grpSpPr>
          <a:xfrm flipH="1" rot="-5400000">
            <a:off x="5520163" y="1530301"/>
            <a:ext cx="5154243" cy="2093410"/>
            <a:chOff x="187960" y="1453515"/>
            <a:chExt cx="3861435" cy="1568450"/>
          </a:xfrm>
        </p:grpSpPr>
        <p:sp>
          <p:nvSpPr>
            <p:cNvPr id="43" name="Google Shape;43;p6"/>
            <p:cNvSpPr/>
            <p:nvPr/>
          </p:nvSpPr>
          <p:spPr>
            <a:xfrm>
              <a:off x="187960" y="1453515"/>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44" name="Google Shape;44;p6"/>
            <p:cNvSpPr/>
            <p:nvPr/>
          </p:nvSpPr>
          <p:spPr>
            <a:xfrm>
              <a:off x="187960" y="2182495"/>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45" name="Google Shape;45;p6"/>
            <p:cNvSpPr/>
            <p:nvPr/>
          </p:nvSpPr>
          <p:spPr>
            <a:xfrm>
              <a:off x="188595" y="1819275"/>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grpSp>
      <p:sp>
        <p:nvSpPr>
          <p:cNvPr id="46" name="Google Shape;46;p6"/>
          <p:cNvSpPr txBox="1"/>
          <p:nvPr>
            <p:ph type="title"/>
          </p:nvPr>
        </p:nvSpPr>
        <p:spPr>
          <a:xfrm>
            <a:off x="737850" y="517525"/>
            <a:ext cx="6034500" cy="744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 name="Google Shape;47;p6"/>
          <p:cNvSpPr txBox="1"/>
          <p:nvPr>
            <p:ph idx="1" type="body"/>
          </p:nvPr>
        </p:nvSpPr>
        <p:spPr>
          <a:xfrm>
            <a:off x="737850" y="1475700"/>
            <a:ext cx="2891700" cy="29367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8" name="Google Shape;48;p6"/>
          <p:cNvSpPr txBox="1"/>
          <p:nvPr>
            <p:ph idx="2" type="body"/>
          </p:nvPr>
        </p:nvSpPr>
        <p:spPr>
          <a:xfrm>
            <a:off x="3955979" y="1475700"/>
            <a:ext cx="2891700" cy="29367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9" name="Google Shape;49;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0" name="Shape 50"/>
        <p:cNvGrpSpPr/>
        <p:nvPr/>
      </p:nvGrpSpPr>
      <p:grpSpPr>
        <a:xfrm>
          <a:off x="0" y="0"/>
          <a:ext cx="0" cy="0"/>
          <a:chOff x="0" y="0"/>
          <a:chExt cx="0" cy="0"/>
        </a:xfrm>
      </p:grpSpPr>
      <p:grpSp>
        <p:nvGrpSpPr>
          <p:cNvPr id="51" name="Google Shape;51;p7"/>
          <p:cNvGrpSpPr/>
          <p:nvPr/>
        </p:nvGrpSpPr>
        <p:grpSpPr>
          <a:xfrm flipH="1" rot="-5400000">
            <a:off x="5520163" y="1530301"/>
            <a:ext cx="5154243" cy="2093410"/>
            <a:chOff x="187960" y="1453515"/>
            <a:chExt cx="3861435" cy="1568450"/>
          </a:xfrm>
        </p:grpSpPr>
        <p:sp>
          <p:nvSpPr>
            <p:cNvPr id="52" name="Google Shape;52;p7"/>
            <p:cNvSpPr/>
            <p:nvPr/>
          </p:nvSpPr>
          <p:spPr>
            <a:xfrm>
              <a:off x="187960" y="1453515"/>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53" name="Google Shape;53;p7"/>
            <p:cNvSpPr/>
            <p:nvPr/>
          </p:nvSpPr>
          <p:spPr>
            <a:xfrm>
              <a:off x="187960" y="2182495"/>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54" name="Google Shape;54;p7"/>
            <p:cNvSpPr/>
            <p:nvPr/>
          </p:nvSpPr>
          <p:spPr>
            <a:xfrm>
              <a:off x="188595" y="1819275"/>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grpSp>
      <p:sp>
        <p:nvSpPr>
          <p:cNvPr id="55" name="Google Shape;55;p7"/>
          <p:cNvSpPr txBox="1"/>
          <p:nvPr>
            <p:ph type="title"/>
          </p:nvPr>
        </p:nvSpPr>
        <p:spPr>
          <a:xfrm>
            <a:off x="737850" y="517525"/>
            <a:ext cx="6284100" cy="744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 name="Google Shape;56;p7"/>
          <p:cNvSpPr txBox="1"/>
          <p:nvPr>
            <p:ph idx="1" type="body"/>
          </p:nvPr>
        </p:nvSpPr>
        <p:spPr>
          <a:xfrm>
            <a:off x="737850" y="1475700"/>
            <a:ext cx="1902600" cy="29601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7" name="Google Shape;57;p7"/>
          <p:cNvSpPr txBox="1"/>
          <p:nvPr>
            <p:ph idx="2" type="body"/>
          </p:nvPr>
        </p:nvSpPr>
        <p:spPr>
          <a:xfrm>
            <a:off x="2928612" y="1475700"/>
            <a:ext cx="1902600" cy="29601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8" name="Google Shape;58;p7"/>
          <p:cNvSpPr txBox="1"/>
          <p:nvPr>
            <p:ph idx="3" type="body"/>
          </p:nvPr>
        </p:nvSpPr>
        <p:spPr>
          <a:xfrm>
            <a:off x="5119374" y="1475700"/>
            <a:ext cx="1902600" cy="29601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 name="Google Shape;5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grpSp>
        <p:nvGrpSpPr>
          <p:cNvPr id="61" name="Google Shape;61;p8"/>
          <p:cNvGrpSpPr/>
          <p:nvPr/>
        </p:nvGrpSpPr>
        <p:grpSpPr>
          <a:xfrm flipH="1" rot="-5400000">
            <a:off x="5520163" y="1530301"/>
            <a:ext cx="5154243" cy="2093410"/>
            <a:chOff x="187960" y="1453515"/>
            <a:chExt cx="3861435" cy="1568450"/>
          </a:xfrm>
        </p:grpSpPr>
        <p:sp>
          <p:nvSpPr>
            <p:cNvPr id="62" name="Google Shape;62;p8"/>
            <p:cNvSpPr/>
            <p:nvPr/>
          </p:nvSpPr>
          <p:spPr>
            <a:xfrm>
              <a:off x="187960" y="1453515"/>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63" name="Google Shape;63;p8"/>
            <p:cNvSpPr/>
            <p:nvPr/>
          </p:nvSpPr>
          <p:spPr>
            <a:xfrm>
              <a:off x="187960" y="2182495"/>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64" name="Google Shape;64;p8"/>
            <p:cNvSpPr/>
            <p:nvPr/>
          </p:nvSpPr>
          <p:spPr>
            <a:xfrm>
              <a:off x="188595" y="1819275"/>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grpSp>
      <p:sp>
        <p:nvSpPr>
          <p:cNvPr id="65" name="Google Shape;65;p8"/>
          <p:cNvSpPr txBox="1"/>
          <p:nvPr>
            <p:ph type="title"/>
          </p:nvPr>
        </p:nvSpPr>
        <p:spPr>
          <a:xfrm>
            <a:off x="737850" y="517525"/>
            <a:ext cx="6034500" cy="744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7" name="Shape 67"/>
        <p:cNvGrpSpPr/>
        <p:nvPr/>
      </p:nvGrpSpPr>
      <p:grpSpPr>
        <a:xfrm>
          <a:off x="0" y="0"/>
          <a:ext cx="0" cy="0"/>
          <a:chOff x="0" y="0"/>
          <a:chExt cx="0" cy="0"/>
        </a:xfrm>
      </p:grpSpPr>
      <p:grpSp>
        <p:nvGrpSpPr>
          <p:cNvPr id="68" name="Google Shape;68;p9"/>
          <p:cNvGrpSpPr/>
          <p:nvPr/>
        </p:nvGrpSpPr>
        <p:grpSpPr>
          <a:xfrm flipH="1" rot="-5400000">
            <a:off x="5520163" y="1530301"/>
            <a:ext cx="5154243" cy="2093410"/>
            <a:chOff x="187960" y="1453515"/>
            <a:chExt cx="3861435" cy="1568450"/>
          </a:xfrm>
        </p:grpSpPr>
        <p:sp>
          <p:nvSpPr>
            <p:cNvPr id="69" name="Google Shape;69;p9"/>
            <p:cNvSpPr/>
            <p:nvPr/>
          </p:nvSpPr>
          <p:spPr>
            <a:xfrm>
              <a:off x="187960" y="1453515"/>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70" name="Google Shape;70;p9"/>
            <p:cNvSpPr/>
            <p:nvPr/>
          </p:nvSpPr>
          <p:spPr>
            <a:xfrm>
              <a:off x="187960" y="2182495"/>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71" name="Google Shape;71;p9"/>
            <p:cNvSpPr/>
            <p:nvPr/>
          </p:nvSpPr>
          <p:spPr>
            <a:xfrm>
              <a:off x="188595" y="1819275"/>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grpSp>
      <p:sp>
        <p:nvSpPr>
          <p:cNvPr id="72" name="Google Shape;72;p9"/>
          <p:cNvSpPr txBox="1"/>
          <p:nvPr>
            <p:ph idx="1" type="body"/>
          </p:nvPr>
        </p:nvSpPr>
        <p:spPr>
          <a:xfrm>
            <a:off x="737850" y="4406300"/>
            <a:ext cx="6236400" cy="519600"/>
          </a:xfrm>
          <a:prstGeom prst="rect">
            <a:avLst/>
          </a:prstGeom>
        </p:spPr>
        <p:txBody>
          <a:bodyPr anchorCtr="0" anchor="t" bIns="0" lIns="0" spcFirstLastPara="1" rIns="0" wrap="square" tIns="0">
            <a:noAutofit/>
          </a:bodyPr>
          <a:lstStyle>
            <a:lvl1pPr indent="-228600" lvl="0" marL="457200" rtl="0">
              <a:spcBef>
                <a:spcPts val="360"/>
              </a:spcBef>
              <a:spcAft>
                <a:spcPts val="0"/>
              </a:spcAft>
              <a:buClr>
                <a:schemeClr val="accent5"/>
              </a:buClr>
              <a:buSzPts val="1800"/>
              <a:buNone/>
              <a:defRPr sz="1800">
                <a:solidFill>
                  <a:schemeClr val="accent5"/>
                </a:solidFill>
              </a:defRPr>
            </a:lvl1pPr>
          </a:lstStyle>
          <a:p/>
        </p:txBody>
      </p:sp>
      <p:sp>
        <p:nvSpPr>
          <p:cNvPr id="73" name="Google Shape;73;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4" name="Shape 74"/>
        <p:cNvGrpSpPr/>
        <p:nvPr/>
      </p:nvGrpSpPr>
      <p:grpSpPr>
        <a:xfrm>
          <a:off x="0" y="0"/>
          <a:ext cx="0" cy="0"/>
          <a:chOff x="0" y="0"/>
          <a:chExt cx="0" cy="0"/>
        </a:xfrm>
      </p:grpSpPr>
      <p:grpSp>
        <p:nvGrpSpPr>
          <p:cNvPr id="75" name="Google Shape;75;p10"/>
          <p:cNvGrpSpPr/>
          <p:nvPr/>
        </p:nvGrpSpPr>
        <p:grpSpPr>
          <a:xfrm flipH="1" rot="-5400000">
            <a:off x="5520163" y="1530301"/>
            <a:ext cx="5154243" cy="2093410"/>
            <a:chOff x="187960" y="1453515"/>
            <a:chExt cx="3861435" cy="1568450"/>
          </a:xfrm>
        </p:grpSpPr>
        <p:sp>
          <p:nvSpPr>
            <p:cNvPr id="76" name="Google Shape;76;p10"/>
            <p:cNvSpPr/>
            <p:nvPr/>
          </p:nvSpPr>
          <p:spPr>
            <a:xfrm>
              <a:off x="187960" y="1453515"/>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77" name="Google Shape;77;p10"/>
            <p:cNvSpPr/>
            <p:nvPr/>
          </p:nvSpPr>
          <p:spPr>
            <a:xfrm>
              <a:off x="187960" y="2182495"/>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78" name="Google Shape;78;p10"/>
            <p:cNvSpPr/>
            <p:nvPr/>
          </p:nvSpPr>
          <p:spPr>
            <a:xfrm>
              <a:off x="188595" y="1819275"/>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grpSp>
      <p:sp>
        <p:nvSpPr>
          <p:cNvPr id="79" name="Google Shape;79;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37850" y="517525"/>
            <a:ext cx="6034500" cy="744300"/>
          </a:xfrm>
          <a:prstGeom prst="rect">
            <a:avLst/>
          </a:prstGeom>
          <a:noFill/>
          <a:ln>
            <a:noFill/>
          </a:ln>
        </p:spPr>
        <p:txBody>
          <a:bodyPr anchorCtr="0" anchor="b" bIns="0" lIns="0" spcFirstLastPara="1" rIns="0" wrap="square" tIns="0">
            <a:noAutofit/>
          </a:bodyPr>
          <a:lstStyle>
            <a:lvl1pPr lvl="0"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1pPr>
            <a:lvl2pPr lvl="1"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2pPr>
            <a:lvl3pPr lvl="2"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3pPr>
            <a:lvl4pPr lvl="3"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4pPr>
            <a:lvl5pPr lvl="4"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5pPr>
            <a:lvl6pPr lvl="5"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6pPr>
            <a:lvl7pPr lvl="6"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7pPr>
            <a:lvl8pPr lvl="7"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8pPr>
            <a:lvl9pPr lvl="8"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9pPr>
          </a:lstStyle>
          <a:p/>
        </p:txBody>
      </p:sp>
      <p:sp>
        <p:nvSpPr>
          <p:cNvPr id="7" name="Google Shape;7;p1"/>
          <p:cNvSpPr txBox="1"/>
          <p:nvPr>
            <p:ph idx="1" type="body"/>
          </p:nvPr>
        </p:nvSpPr>
        <p:spPr>
          <a:xfrm>
            <a:off x="737850" y="1475700"/>
            <a:ext cx="6034500" cy="3043200"/>
          </a:xfrm>
          <a:prstGeom prst="rect">
            <a:avLst/>
          </a:prstGeom>
          <a:noFill/>
          <a:ln>
            <a:noFill/>
          </a:ln>
        </p:spPr>
        <p:txBody>
          <a:bodyPr anchorCtr="0" anchor="t" bIns="0" lIns="0" spcFirstLastPara="1" rIns="0" wrap="square" tIns="0">
            <a:noAutofit/>
          </a:bodyPr>
          <a:lstStyle>
            <a:lvl1pPr indent="-381000" lvl="0" marL="457200" rtl="0">
              <a:spcBef>
                <a:spcPts val="60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1pPr>
            <a:lvl2pPr indent="-381000" lvl="1" marL="9144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2pPr>
            <a:lvl3pPr indent="-381000" lvl="2" marL="13716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3pPr>
            <a:lvl4pPr indent="-381000" lvl="3" marL="18288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4pPr>
            <a:lvl5pPr indent="-381000" lvl="4" marL="2286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5pPr>
            <a:lvl6pPr indent="-381000" lvl="5" marL="27432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6pPr>
            <a:lvl7pPr indent="-381000" lvl="6" marL="32004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7pPr>
            <a:lvl8pPr indent="-381000" lvl="7" marL="36576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8pPr>
            <a:lvl9pPr indent="-381000" lvl="8" marL="41148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lt1"/>
                </a:solidFill>
                <a:latin typeface="Lato Light"/>
                <a:ea typeface="Lato Light"/>
                <a:cs typeface="Lato Light"/>
                <a:sym typeface="Lato Light"/>
              </a:defRPr>
            </a:lvl1pPr>
            <a:lvl2pPr lvl="1" rtl="0" algn="r">
              <a:buNone/>
              <a:defRPr sz="1300">
                <a:solidFill>
                  <a:schemeClr val="lt1"/>
                </a:solidFill>
                <a:latin typeface="Lato Light"/>
                <a:ea typeface="Lato Light"/>
                <a:cs typeface="Lato Light"/>
                <a:sym typeface="Lato Light"/>
              </a:defRPr>
            </a:lvl2pPr>
            <a:lvl3pPr lvl="2" rtl="0" algn="r">
              <a:buNone/>
              <a:defRPr sz="1300">
                <a:solidFill>
                  <a:schemeClr val="lt1"/>
                </a:solidFill>
                <a:latin typeface="Lato Light"/>
                <a:ea typeface="Lato Light"/>
                <a:cs typeface="Lato Light"/>
                <a:sym typeface="Lato Light"/>
              </a:defRPr>
            </a:lvl3pPr>
            <a:lvl4pPr lvl="3" rtl="0" algn="r">
              <a:buNone/>
              <a:defRPr sz="1300">
                <a:solidFill>
                  <a:schemeClr val="lt1"/>
                </a:solidFill>
                <a:latin typeface="Lato Light"/>
                <a:ea typeface="Lato Light"/>
                <a:cs typeface="Lato Light"/>
                <a:sym typeface="Lato Light"/>
              </a:defRPr>
            </a:lvl4pPr>
            <a:lvl5pPr lvl="4" rtl="0" algn="r">
              <a:buNone/>
              <a:defRPr sz="1300">
                <a:solidFill>
                  <a:schemeClr val="lt1"/>
                </a:solidFill>
                <a:latin typeface="Lato Light"/>
                <a:ea typeface="Lato Light"/>
                <a:cs typeface="Lato Light"/>
                <a:sym typeface="Lato Light"/>
              </a:defRPr>
            </a:lvl5pPr>
            <a:lvl6pPr lvl="5" rtl="0" algn="r">
              <a:buNone/>
              <a:defRPr sz="1300">
                <a:solidFill>
                  <a:schemeClr val="lt1"/>
                </a:solidFill>
                <a:latin typeface="Lato Light"/>
                <a:ea typeface="Lato Light"/>
                <a:cs typeface="Lato Light"/>
                <a:sym typeface="Lato Light"/>
              </a:defRPr>
            </a:lvl6pPr>
            <a:lvl7pPr lvl="6" rtl="0" algn="r">
              <a:buNone/>
              <a:defRPr sz="1300">
                <a:solidFill>
                  <a:schemeClr val="lt1"/>
                </a:solidFill>
                <a:latin typeface="Lato Light"/>
                <a:ea typeface="Lato Light"/>
                <a:cs typeface="Lato Light"/>
                <a:sym typeface="Lato Light"/>
              </a:defRPr>
            </a:lvl7pPr>
            <a:lvl8pPr lvl="7" rtl="0" algn="r">
              <a:buNone/>
              <a:defRPr sz="1300">
                <a:solidFill>
                  <a:schemeClr val="lt1"/>
                </a:solidFill>
                <a:latin typeface="Lato Light"/>
                <a:ea typeface="Lato Light"/>
                <a:cs typeface="Lato Light"/>
                <a:sym typeface="Lato Light"/>
              </a:defRPr>
            </a:lvl8pPr>
            <a:lvl9pPr lvl="8" rtl="0" algn="r">
              <a:buNone/>
              <a:defRPr sz="1300">
                <a:solidFill>
                  <a:schemeClr val="lt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31.png"/><Relationship Id="rId5" Type="http://schemas.openxmlformats.org/officeDocument/2006/relationships/image" Target="../media/image14.png"/><Relationship Id="rId6"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16.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29.png"/><Relationship Id="rId5" Type="http://schemas.openxmlformats.org/officeDocument/2006/relationships/image" Target="../media/image19.png"/><Relationship Id="rId6"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0.jp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2"/>
          <p:cNvSpPr txBox="1"/>
          <p:nvPr>
            <p:ph type="ctrTitle"/>
          </p:nvPr>
        </p:nvSpPr>
        <p:spPr>
          <a:xfrm>
            <a:off x="1034300" y="925025"/>
            <a:ext cx="70755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solidFill>
                  <a:srgbClr val="434343"/>
                </a:solidFill>
              </a:rPr>
              <a:t>Assessment of Forecasting Strategies on Univariate Time Series Data</a:t>
            </a:r>
            <a:endParaRPr sz="3000">
              <a:solidFill>
                <a:srgbClr val="434343"/>
              </a:solidFill>
            </a:endParaRPr>
          </a:p>
        </p:txBody>
      </p:sp>
      <p:sp>
        <p:nvSpPr>
          <p:cNvPr id="91" name="Google Shape;91;p12"/>
          <p:cNvSpPr txBox="1"/>
          <p:nvPr/>
        </p:nvSpPr>
        <p:spPr>
          <a:xfrm>
            <a:off x="6071025" y="4336450"/>
            <a:ext cx="3072900" cy="8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IIT2016039	Sai Charan Teja</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IIT2016040	Anmol Singh Sethi</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IIT2016042	Manavdeep Singh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1"/>
          <p:cNvPicPr preferRelativeResize="0"/>
          <p:nvPr/>
        </p:nvPicPr>
        <p:blipFill>
          <a:blip r:embed="rId3">
            <a:alphaModFix/>
          </a:blip>
          <a:stretch>
            <a:fillRect/>
          </a:stretch>
        </p:blipFill>
        <p:spPr>
          <a:xfrm>
            <a:off x="152400" y="3886200"/>
            <a:ext cx="8839201" cy="878801"/>
          </a:xfrm>
          <a:prstGeom prst="rect">
            <a:avLst/>
          </a:prstGeom>
          <a:noFill/>
          <a:ln>
            <a:noFill/>
          </a:ln>
        </p:spPr>
      </p:pic>
      <p:sp>
        <p:nvSpPr>
          <p:cNvPr id="166" name="Google Shape;166;p21"/>
          <p:cNvSpPr txBox="1"/>
          <p:nvPr/>
        </p:nvSpPr>
        <p:spPr>
          <a:xfrm>
            <a:off x="2649775" y="4697275"/>
            <a:ext cx="3987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Light"/>
                <a:ea typeface="Lato Light"/>
                <a:cs typeface="Lato Light"/>
                <a:sym typeface="Lato Light"/>
              </a:rPr>
              <a:t>Our LSTM Pipeline</a:t>
            </a:r>
            <a:endParaRPr>
              <a:latin typeface="Lato Light"/>
              <a:ea typeface="Lato Light"/>
              <a:cs typeface="Lato Light"/>
              <a:sym typeface="Lato Light"/>
            </a:endParaRPr>
          </a:p>
        </p:txBody>
      </p:sp>
      <p:pic>
        <p:nvPicPr>
          <p:cNvPr id="167" name="Google Shape;167;p21"/>
          <p:cNvPicPr preferRelativeResize="0"/>
          <p:nvPr/>
        </p:nvPicPr>
        <p:blipFill>
          <a:blip r:embed="rId4">
            <a:alphaModFix/>
          </a:blip>
          <a:stretch>
            <a:fillRect/>
          </a:stretch>
        </p:blipFill>
        <p:spPr>
          <a:xfrm>
            <a:off x="515875" y="152400"/>
            <a:ext cx="8112260" cy="3048001"/>
          </a:xfrm>
          <a:prstGeom prst="rect">
            <a:avLst/>
          </a:prstGeom>
          <a:noFill/>
          <a:ln>
            <a:noFill/>
          </a:ln>
        </p:spPr>
      </p:pic>
      <p:sp>
        <p:nvSpPr>
          <p:cNvPr id="168" name="Google Shape;168;p21"/>
          <p:cNvSpPr txBox="1"/>
          <p:nvPr/>
        </p:nvSpPr>
        <p:spPr>
          <a:xfrm>
            <a:off x="2915050" y="3156225"/>
            <a:ext cx="3417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Light"/>
                <a:ea typeface="Lato Light"/>
                <a:cs typeface="Lato Light"/>
                <a:sym typeface="Lato Light"/>
              </a:rPr>
              <a:t>LSTM Repeating Module</a:t>
            </a:r>
            <a:endParaRPr>
              <a:latin typeface="Lato Light"/>
              <a:ea typeface="Lato Light"/>
              <a:cs typeface="Lato Light"/>
              <a:sym typeface="La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22"/>
          <p:cNvSpPr txBox="1"/>
          <p:nvPr>
            <p:ph idx="4294967295" type="title"/>
          </p:nvPr>
        </p:nvSpPr>
        <p:spPr>
          <a:xfrm>
            <a:off x="737850" y="4413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Implementation Timeline</a:t>
            </a:r>
            <a:endParaRPr/>
          </a:p>
        </p:txBody>
      </p:sp>
      <p:grpSp>
        <p:nvGrpSpPr>
          <p:cNvPr id="175" name="Google Shape;175;p22"/>
          <p:cNvGrpSpPr/>
          <p:nvPr/>
        </p:nvGrpSpPr>
        <p:grpSpPr>
          <a:xfrm>
            <a:off x="6391663" y="1303435"/>
            <a:ext cx="1888564" cy="2674770"/>
            <a:chOff x="6616600" y="1431525"/>
            <a:chExt cx="2043900" cy="2927725"/>
          </a:xfrm>
        </p:grpSpPr>
        <p:sp>
          <p:nvSpPr>
            <p:cNvPr id="176" name="Google Shape;176;p22"/>
            <p:cNvSpPr/>
            <p:nvPr/>
          </p:nvSpPr>
          <p:spPr>
            <a:xfrm>
              <a:off x="6616600" y="1431550"/>
              <a:ext cx="2043900" cy="2927700"/>
            </a:xfrm>
            <a:prstGeom prst="rect">
              <a:avLst/>
            </a:prstGeom>
            <a:noFill/>
            <a:ln cap="flat" cmpd="sng" w="9525">
              <a:solidFill>
                <a:srgbClr val="4646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flipH="1" rot="10800000">
              <a:off x="6616600" y="1431525"/>
              <a:ext cx="2043900" cy="126900"/>
            </a:xfrm>
            <a:prstGeom prst="rect">
              <a:avLst/>
            </a:prstGeom>
            <a:solidFill>
              <a:srgbClr val="4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txBox="1"/>
            <p:nvPr/>
          </p:nvSpPr>
          <p:spPr>
            <a:xfrm>
              <a:off x="6616600" y="1558425"/>
              <a:ext cx="13845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464646"/>
                  </a:solidFill>
                  <a:latin typeface="Roboto"/>
                  <a:ea typeface="Roboto"/>
                  <a:cs typeface="Roboto"/>
                  <a:sym typeface="Roboto"/>
                </a:rPr>
                <a:t>NOV</a:t>
              </a:r>
              <a:endParaRPr b="1" sz="4200">
                <a:solidFill>
                  <a:srgbClr val="464646"/>
                </a:solidFill>
                <a:latin typeface="Roboto"/>
                <a:ea typeface="Roboto"/>
                <a:cs typeface="Roboto"/>
                <a:sym typeface="Roboto"/>
              </a:endParaRPr>
            </a:p>
          </p:txBody>
        </p:sp>
        <p:sp>
          <p:nvSpPr>
            <p:cNvPr id="179" name="Google Shape;179;p22"/>
            <p:cNvSpPr txBox="1"/>
            <p:nvPr/>
          </p:nvSpPr>
          <p:spPr>
            <a:xfrm>
              <a:off x="668214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464646"/>
                  </a:solidFill>
                  <a:latin typeface="Roboto"/>
                  <a:ea typeface="Roboto"/>
                  <a:cs typeface="Roboto"/>
                  <a:sym typeface="Roboto"/>
                </a:rPr>
                <a:t>W1</a:t>
              </a:r>
              <a:endParaRPr sz="700">
                <a:solidFill>
                  <a:srgbClr val="464646"/>
                </a:solidFill>
                <a:latin typeface="Roboto"/>
                <a:ea typeface="Roboto"/>
                <a:cs typeface="Roboto"/>
                <a:sym typeface="Roboto"/>
              </a:endParaRPr>
            </a:p>
          </p:txBody>
        </p:sp>
        <p:sp>
          <p:nvSpPr>
            <p:cNvPr id="180" name="Google Shape;180;p22"/>
            <p:cNvSpPr txBox="1"/>
            <p:nvPr/>
          </p:nvSpPr>
          <p:spPr>
            <a:xfrm>
              <a:off x="721025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464646"/>
                  </a:solidFill>
                  <a:latin typeface="Roboto"/>
                  <a:ea typeface="Roboto"/>
                  <a:cs typeface="Roboto"/>
                  <a:sym typeface="Roboto"/>
                </a:rPr>
                <a:t>W2</a:t>
              </a:r>
              <a:endParaRPr sz="700">
                <a:solidFill>
                  <a:srgbClr val="464646"/>
                </a:solidFill>
                <a:latin typeface="Roboto"/>
                <a:ea typeface="Roboto"/>
                <a:cs typeface="Roboto"/>
                <a:sym typeface="Roboto"/>
              </a:endParaRPr>
            </a:p>
          </p:txBody>
        </p:sp>
        <p:sp>
          <p:nvSpPr>
            <p:cNvPr id="181" name="Google Shape;181;p22"/>
            <p:cNvSpPr txBox="1"/>
            <p:nvPr/>
          </p:nvSpPr>
          <p:spPr>
            <a:xfrm>
              <a:off x="770575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464646"/>
                  </a:solidFill>
                  <a:latin typeface="Roboto"/>
                  <a:ea typeface="Roboto"/>
                  <a:cs typeface="Roboto"/>
                  <a:sym typeface="Roboto"/>
                </a:rPr>
                <a:t>W3</a:t>
              </a:r>
              <a:endParaRPr sz="700">
                <a:solidFill>
                  <a:srgbClr val="464646"/>
                </a:solidFill>
                <a:latin typeface="Roboto"/>
                <a:ea typeface="Roboto"/>
                <a:cs typeface="Roboto"/>
                <a:sym typeface="Roboto"/>
              </a:endParaRPr>
            </a:p>
          </p:txBody>
        </p:sp>
        <p:sp>
          <p:nvSpPr>
            <p:cNvPr id="182" name="Google Shape;182;p22"/>
            <p:cNvSpPr txBox="1"/>
            <p:nvPr/>
          </p:nvSpPr>
          <p:spPr>
            <a:xfrm>
              <a:off x="824275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464646"/>
                  </a:solidFill>
                  <a:latin typeface="Roboto"/>
                  <a:ea typeface="Roboto"/>
                  <a:cs typeface="Roboto"/>
                  <a:sym typeface="Roboto"/>
                </a:rPr>
                <a:t>W4</a:t>
              </a:r>
              <a:endParaRPr sz="700">
                <a:solidFill>
                  <a:srgbClr val="464646"/>
                </a:solidFill>
                <a:latin typeface="Roboto"/>
                <a:ea typeface="Roboto"/>
                <a:cs typeface="Roboto"/>
                <a:sym typeface="Roboto"/>
              </a:endParaRPr>
            </a:p>
          </p:txBody>
        </p:sp>
        <p:cxnSp>
          <p:nvCxnSpPr>
            <p:cNvPr id="183" name="Google Shape;183;p22"/>
            <p:cNvCxnSpPr/>
            <p:nvPr/>
          </p:nvCxnSpPr>
          <p:spPr>
            <a:xfrm rot="10800000">
              <a:off x="7130075" y="2506700"/>
              <a:ext cx="0" cy="1848600"/>
            </a:xfrm>
            <a:prstGeom prst="straightConnector1">
              <a:avLst/>
            </a:prstGeom>
            <a:noFill/>
            <a:ln cap="flat" cmpd="sng" w="9525">
              <a:solidFill>
                <a:srgbClr val="464646"/>
              </a:solidFill>
              <a:prstDash val="dot"/>
              <a:round/>
              <a:headEnd len="sm" w="sm" type="none"/>
              <a:tailEnd len="sm" w="sm" type="none"/>
            </a:ln>
          </p:spPr>
        </p:cxnSp>
        <p:cxnSp>
          <p:nvCxnSpPr>
            <p:cNvPr id="184" name="Google Shape;184;p22"/>
            <p:cNvCxnSpPr/>
            <p:nvPr/>
          </p:nvCxnSpPr>
          <p:spPr>
            <a:xfrm rot="10800000">
              <a:off x="7640787" y="2506700"/>
              <a:ext cx="0" cy="1848600"/>
            </a:xfrm>
            <a:prstGeom prst="straightConnector1">
              <a:avLst/>
            </a:prstGeom>
            <a:noFill/>
            <a:ln cap="flat" cmpd="sng" w="9525">
              <a:solidFill>
                <a:srgbClr val="464646"/>
              </a:solidFill>
              <a:prstDash val="dot"/>
              <a:round/>
              <a:headEnd len="sm" w="sm" type="none"/>
              <a:tailEnd len="sm" w="sm" type="none"/>
            </a:ln>
          </p:spPr>
        </p:cxnSp>
        <p:cxnSp>
          <p:nvCxnSpPr>
            <p:cNvPr id="185" name="Google Shape;185;p22"/>
            <p:cNvCxnSpPr/>
            <p:nvPr/>
          </p:nvCxnSpPr>
          <p:spPr>
            <a:xfrm rot="10800000">
              <a:off x="8151500" y="2506700"/>
              <a:ext cx="0" cy="1848600"/>
            </a:xfrm>
            <a:prstGeom prst="straightConnector1">
              <a:avLst/>
            </a:prstGeom>
            <a:noFill/>
            <a:ln cap="flat" cmpd="sng" w="9525">
              <a:solidFill>
                <a:srgbClr val="464646"/>
              </a:solidFill>
              <a:prstDash val="dot"/>
              <a:round/>
              <a:headEnd len="sm" w="sm" type="none"/>
              <a:tailEnd len="sm" w="sm" type="none"/>
            </a:ln>
          </p:spPr>
        </p:cxnSp>
      </p:grpSp>
      <p:grpSp>
        <p:nvGrpSpPr>
          <p:cNvPr id="186" name="Google Shape;186;p22"/>
          <p:cNvGrpSpPr/>
          <p:nvPr/>
        </p:nvGrpSpPr>
        <p:grpSpPr>
          <a:xfrm>
            <a:off x="4502776" y="1303435"/>
            <a:ext cx="1888564" cy="2674770"/>
            <a:chOff x="4572350" y="1431525"/>
            <a:chExt cx="2043900" cy="2927725"/>
          </a:xfrm>
        </p:grpSpPr>
        <p:sp>
          <p:nvSpPr>
            <p:cNvPr id="187" name="Google Shape;187;p22"/>
            <p:cNvSpPr/>
            <p:nvPr/>
          </p:nvSpPr>
          <p:spPr>
            <a:xfrm>
              <a:off x="4572350" y="1431550"/>
              <a:ext cx="2043900" cy="2927700"/>
            </a:xfrm>
            <a:prstGeom prst="rect">
              <a:avLst/>
            </a:prstGeom>
            <a:noFill/>
            <a:ln cap="flat" cmpd="sng" w="9525">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flipH="1" rot="10800000">
              <a:off x="4572350" y="1431525"/>
              <a:ext cx="2043900" cy="126900"/>
            </a:xfrm>
            <a:prstGeom prst="rect">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txBox="1"/>
            <p:nvPr/>
          </p:nvSpPr>
          <p:spPr>
            <a:xfrm>
              <a:off x="4572350" y="1558425"/>
              <a:ext cx="15348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414141"/>
                  </a:solidFill>
                  <a:latin typeface="Roboto"/>
                  <a:ea typeface="Roboto"/>
                  <a:cs typeface="Roboto"/>
                  <a:sym typeface="Roboto"/>
                </a:rPr>
                <a:t>OCT</a:t>
              </a:r>
              <a:endParaRPr b="1" sz="4200">
                <a:solidFill>
                  <a:srgbClr val="414141"/>
                </a:solidFill>
                <a:latin typeface="Roboto"/>
                <a:ea typeface="Roboto"/>
                <a:cs typeface="Roboto"/>
                <a:sym typeface="Roboto"/>
              </a:endParaRPr>
            </a:p>
          </p:txBody>
        </p:sp>
        <p:sp>
          <p:nvSpPr>
            <p:cNvPr id="190" name="Google Shape;190;p22"/>
            <p:cNvSpPr txBox="1"/>
            <p:nvPr/>
          </p:nvSpPr>
          <p:spPr>
            <a:xfrm>
              <a:off x="463789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414141"/>
                  </a:solidFill>
                  <a:latin typeface="Roboto"/>
                  <a:ea typeface="Roboto"/>
                  <a:cs typeface="Roboto"/>
                  <a:sym typeface="Roboto"/>
                </a:rPr>
                <a:t>W1</a:t>
              </a:r>
              <a:endParaRPr sz="700">
                <a:solidFill>
                  <a:srgbClr val="414141"/>
                </a:solidFill>
                <a:latin typeface="Roboto"/>
                <a:ea typeface="Roboto"/>
                <a:cs typeface="Roboto"/>
                <a:sym typeface="Roboto"/>
              </a:endParaRPr>
            </a:p>
          </p:txBody>
        </p:sp>
        <p:sp>
          <p:nvSpPr>
            <p:cNvPr id="191" name="Google Shape;191;p22"/>
            <p:cNvSpPr txBox="1"/>
            <p:nvPr/>
          </p:nvSpPr>
          <p:spPr>
            <a:xfrm>
              <a:off x="516600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414141"/>
                  </a:solidFill>
                  <a:latin typeface="Roboto"/>
                  <a:ea typeface="Roboto"/>
                  <a:cs typeface="Roboto"/>
                  <a:sym typeface="Roboto"/>
                </a:rPr>
                <a:t>W2</a:t>
              </a:r>
              <a:endParaRPr sz="700">
                <a:solidFill>
                  <a:srgbClr val="414141"/>
                </a:solidFill>
                <a:latin typeface="Roboto"/>
                <a:ea typeface="Roboto"/>
                <a:cs typeface="Roboto"/>
                <a:sym typeface="Roboto"/>
              </a:endParaRPr>
            </a:p>
          </p:txBody>
        </p:sp>
        <p:sp>
          <p:nvSpPr>
            <p:cNvPr id="192" name="Google Shape;192;p22"/>
            <p:cNvSpPr txBox="1"/>
            <p:nvPr/>
          </p:nvSpPr>
          <p:spPr>
            <a:xfrm>
              <a:off x="566150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414141"/>
                  </a:solidFill>
                  <a:latin typeface="Roboto"/>
                  <a:ea typeface="Roboto"/>
                  <a:cs typeface="Roboto"/>
                  <a:sym typeface="Roboto"/>
                </a:rPr>
                <a:t>W3</a:t>
              </a:r>
              <a:endParaRPr sz="700">
                <a:solidFill>
                  <a:srgbClr val="414141"/>
                </a:solidFill>
                <a:latin typeface="Roboto"/>
                <a:ea typeface="Roboto"/>
                <a:cs typeface="Roboto"/>
                <a:sym typeface="Roboto"/>
              </a:endParaRPr>
            </a:p>
          </p:txBody>
        </p:sp>
        <p:sp>
          <p:nvSpPr>
            <p:cNvPr id="193" name="Google Shape;193;p22"/>
            <p:cNvSpPr txBox="1"/>
            <p:nvPr/>
          </p:nvSpPr>
          <p:spPr>
            <a:xfrm>
              <a:off x="619850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414141"/>
                  </a:solidFill>
                  <a:latin typeface="Roboto"/>
                  <a:ea typeface="Roboto"/>
                  <a:cs typeface="Roboto"/>
                  <a:sym typeface="Roboto"/>
                </a:rPr>
                <a:t>W4</a:t>
              </a:r>
              <a:endParaRPr sz="700">
                <a:solidFill>
                  <a:srgbClr val="414141"/>
                </a:solidFill>
                <a:latin typeface="Roboto"/>
                <a:ea typeface="Roboto"/>
                <a:cs typeface="Roboto"/>
                <a:sym typeface="Roboto"/>
              </a:endParaRPr>
            </a:p>
          </p:txBody>
        </p:sp>
        <p:cxnSp>
          <p:nvCxnSpPr>
            <p:cNvPr id="194" name="Google Shape;194;p22"/>
            <p:cNvCxnSpPr/>
            <p:nvPr/>
          </p:nvCxnSpPr>
          <p:spPr>
            <a:xfrm rot="10800000">
              <a:off x="5085825" y="2506700"/>
              <a:ext cx="0" cy="1848600"/>
            </a:xfrm>
            <a:prstGeom prst="straightConnector1">
              <a:avLst/>
            </a:prstGeom>
            <a:noFill/>
            <a:ln cap="flat" cmpd="sng" w="9525">
              <a:solidFill>
                <a:srgbClr val="414141"/>
              </a:solidFill>
              <a:prstDash val="dot"/>
              <a:round/>
              <a:headEnd len="sm" w="sm" type="none"/>
              <a:tailEnd len="sm" w="sm" type="none"/>
            </a:ln>
          </p:spPr>
        </p:cxnSp>
        <p:cxnSp>
          <p:nvCxnSpPr>
            <p:cNvPr id="195" name="Google Shape;195;p22"/>
            <p:cNvCxnSpPr/>
            <p:nvPr/>
          </p:nvCxnSpPr>
          <p:spPr>
            <a:xfrm rot="10800000">
              <a:off x="5596537" y="2506700"/>
              <a:ext cx="0" cy="1848600"/>
            </a:xfrm>
            <a:prstGeom prst="straightConnector1">
              <a:avLst/>
            </a:prstGeom>
            <a:noFill/>
            <a:ln cap="flat" cmpd="sng" w="9525">
              <a:solidFill>
                <a:srgbClr val="414141"/>
              </a:solidFill>
              <a:prstDash val="dot"/>
              <a:round/>
              <a:headEnd len="sm" w="sm" type="none"/>
              <a:tailEnd len="sm" w="sm" type="none"/>
            </a:ln>
          </p:spPr>
        </p:cxnSp>
        <p:cxnSp>
          <p:nvCxnSpPr>
            <p:cNvPr id="196" name="Google Shape;196;p22"/>
            <p:cNvCxnSpPr/>
            <p:nvPr/>
          </p:nvCxnSpPr>
          <p:spPr>
            <a:xfrm rot="10800000">
              <a:off x="6107250" y="2506700"/>
              <a:ext cx="0" cy="1848600"/>
            </a:xfrm>
            <a:prstGeom prst="straightConnector1">
              <a:avLst/>
            </a:prstGeom>
            <a:noFill/>
            <a:ln cap="flat" cmpd="sng" w="9525">
              <a:solidFill>
                <a:srgbClr val="414141"/>
              </a:solidFill>
              <a:prstDash val="dot"/>
              <a:round/>
              <a:headEnd len="sm" w="sm" type="none"/>
              <a:tailEnd len="sm" w="sm" type="none"/>
            </a:ln>
          </p:spPr>
        </p:cxnSp>
      </p:grpSp>
      <p:grpSp>
        <p:nvGrpSpPr>
          <p:cNvPr id="197" name="Google Shape;197;p22"/>
          <p:cNvGrpSpPr/>
          <p:nvPr/>
        </p:nvGrpSpPr>
        <p:grpSpPr>
          <a:xfrm>
            <a:off x="2613889" y="1303435"/>
            <a:ext cx="1888564" cy="2674770"/>
            <a:chOff x="2528100" y="1431525"/>
            <a:chExt cx="2043900" cy="2927725"/>
          </a:xfrm>
        </p:grpSpPr>
        <p:sp>
          <p:nvSpPr>
            <p:cNvPr id="198" name="Google Shape;198;p22"/>
            <p:cNvSpPr/>
            <p:nvPr/>
          </p:nvSpPr>
          <p:spPr>
            <a:xfrm>
              <a:off x="2528100" y="1431550"/>
              <a:ext cx="2043900" cy="2927700"/>
            </a:xfrm>
            <a:prstGeom prst="rect">
              <a:avLst/>
            </a:prstGeom>
            <a:noFill/>
            <a:ln cap="flat" cmpd="sng" w="9525">
              <a:solidFill>
                <a:srgbClr val="3D3D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flipH="1" rot="10800000">
              <a:off x="2528100" y="1431525"/>
              <a:ext cx="2043900" cy="1269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txBox="1"/>
            <p:nvPr/>
          </p:nvSpPr>
          <p:spPr>
            <a:xfrm>
              <a:off x="2528100" y="1558425"/>
              <a:ext cx="17421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3D3D3D"/>
                  </a:solidFill>
                  <a:latin typeface="Roboto"/>
                  <a:ea typeface="Roboto"/>
                  <a:cs typeface="Roboto"/>
                  <a:sym typeface="Roboto"/>
                </a:rPr>
                <a:t>SEPT</a:t>
              </a:r>
              <a:endParaRPr b="1" sz="4200">
                <a:solidFill>
                  <a:srgbClr val="3D3D3D"/>
                </a:solidFill>
                <a:latin typeface="Roboto"/>
                <a:ea typeface="Roboto"/>
                <a:cs typeface="Roboto"/>
                <a:sym typeface="Roboto"/>
              </a:endParaRPr>
            </a:p>
          </p:txBody>
        </p:sp>
        <p:sp>
          <p:nvSpPr>
            <p:cNvPr id="201" name="Google Shape;201;p22"/>
            <p:cNvSpPr txBox="1"/>
            <p:nvPr/>
          </p:nvSpPr>
          <p:spPr>
            <a:xfrm>
              <a:off x="259364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3D3D3D"/>
                  </a:solidFill>
                  <a:latin typeface="Roboto"/>
                  <a:ea typeface="Roboto"/>
                  <a:cs typeface="Roboto"/>
                  <a:sym typeface="Roboto"/>
                </a:rPr>
                <a:t>W1</a:t>
              </a:r>
              <a:endParaRPr sz="700">
                <a:solidFill>
                  <a:srgbClr val="3D3D3D"/>
                </a:solidFill>
                <a:latin typeface="Roboto"/>
                <a:ea typeface="Roboto"/>
                <a:cs typeface="Roboto"/>
                <a:sym typeface="Roboto"/>
              </a:endParaRPr>
            </a:p>
          </p:txBody>
        </p:sp>
        <p:sp>
          <p:nvSpPr>
            <p:cNvPr id="202" name="Google Shape;202;p22"/>
            <p:cNvSpPr txBox="1"/>
            <p:nvPr/>
          </p:nvSpPr>
          <p:spPr>
            <a:xfrm>
              <a:off x="312175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3D3D3D"/>
                  </a:solidFill>
                  <a:latin typeface="Roboto"/>
                  <a:ea typeface="Roboto"/>
                  <a:cs typeface="Roboto"/>
                  <a:sym typeface="Roboto"/>
                </a:rPr>
                <a:t>W2</a:t>
              </a:r>
              <a:endParaRPr sz="700">
                <a:solidFill>
                  <a:srgbClr val="3D3D3D"/>
                </a:solidFill>
                <a:latin typeface="Roboto"/>
                <a:ea typeface="Roboto"/>
                <a:cs typeface="Roboto"/>
                <a:sym typeface="Roboto"/>
              </a:endParaRPr>
            </a:p>
          </p:txBody>
        </p:sp>
        <p:sp>
          <p:nvSpPr>
            <p:cNvPr id="203" name="Google Shape;203;p22"/>
            <p:cNvSpPr txBox="1"/>
            <p:nvPr/>
          </p:nvSpPr>
          <p:spPr>
            <a:xfrm>
              <a:off x="361725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3D3D3D"/>
                  </a:solidFill>
                  <a:latin typeface="Roboto"/>
                  <a:ea typeface="Roboto"/>
                  <a:cs typeface="Roboto"/>
                  <a:sym typeface="Roboto"/>
                </a:rPr>
                <a:t>W3</a:t>
              </a:r>
              <a:endParaRPr sz="700">
                <a:solidFill>
                  <a:srgbClr val="3D3D3D"/>
                </a:solidFill>
                <a:latin typeface="Roboto"/>
                <a:ea typeface="Roboto"/>
                <a:cs typeface="Roboto"/>
                <a:sym typeface="Roboto"/>
              </a:endParaRPr>
            </a:p>
          </p:txBody>
        </p:sp>
        <p:sp>
          <p:nvSpPr>
            <p:cNvPr id="204" name="Google Shape;204;p22"/>
            <p:cNvSpPr txBox="1"/>
            <p:nvPr/>
          </p:nvSpPr>
          <p:spPr>
            <a:xfrm>
              <a:off x="415425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3D3D3D"/>
                  </a:solidFill>
                  <a:latin typeface="Roboto"/>
                  <a:ea typeface="Roboto"/>
                  <a:cs typeface="Roboto"/>
                  <a:sym typeface="Roboto"/>
                </a:rPr>
                <a:t>W4</a:t>
              </a:r>
              <a:endParaRPr sz="700">
                <a:solidFill>
                  <a:srgbClr val="3D3D3D"/>
                </a:solidFill>
                <a:latin typeface="Roboto"/>
                <a:ea typeface="Roboto"/>
                <a:cs typeface="Roboto"/>
                <a:sym typeface="Roboto"/>
              </a:endParaRPr>
            </a:p>
          </p:txBody>
        </p:sp>
        <p:cxnSp>
          <p:nvCxnSpPr>
            <p:cNvPr id="205" name="Google Shape;205;p22"/>
            <p:cNvCxnSpPr/>
            <p:nvPr/>
          </p:nvCxnSpPr>
          <p:spPr>
            <a:xfrm rot="10800000">
              <a:off x="3041575" y="2507000"/>
              <a:ext cx="0" cy="1848300"/>
            </a:xfrm>
            <a:prstGeom prst="straightConnector1">
              <a:avLst/>
            </a:prstGeom>
            <a:noFill/>
            <a:ln cap="flat" cmpd="sng" w="9525">
              <a:solidFill>
                <a:srgbClr val="3D3D3D"/>
              </a:solidFill>
              <a:prstDash val="dot"/>
              <a:round/>
              <a:headEnd len="sm" w="sm" type="none"/>
              <a:tailEnd len="sm" w="sm" type="none"/>
            </a:ln>
          </p:spPr>
        </p:cxnSp>
        <p:cxnSp>
          <p:nvCxnSpPr>
            <p:cNvPr id="206" name="Google Shape;206;p22"/>
            <p:cNvCxnSpPr/>
            <p:nvPr/>
          </p:nvCxnSpPr>
          <p:spPr>
            <a:xfrm rot="10800000">
              <a:off x="3552287" y="2507000"/>
              <a:ext cx="0" cy="1848300"/>
            </a:xfrm>
            <a:prstGeom prst="straightConnector1">
              <a:avLst/>
            </a:prstGeom>
            <a:noFill/>
            <a:ln cap="flat" cmpd="sng" w="9525">
              <a:solidFill>
                <a:srgbClr val="3D3D3D"/>
              </a:solidFill>
              <a:prstDash val="dot"/>
              <a:round/>
              <a:headEnd len="sm" w="sm" type="none"/>
              <a:tailEnd len="sm" w="sm" type="none"/>
            </a:ln>
          </p:spPr>
        </p:cxnSp>
        <p:cxnSp>
          <p:nvCxnSpPr>
            <p:cNvPr id="207" name="Google Shape;207;p22"/>
            <p:cNvCxnSpPr/>
            <p:nvPr/>
          </p:nvCxnSpPr>
          <p:spPr>
            <a:xfrm rot="10800000">
              <a:off x="4063000" y="2507000"/>
              <a:ext cx="0" cy="1848300"/>
            </a:xfrm>
            <a:prstGeom prst="straightConnector1">
              <a:avLst/>
            </a:prstGeom>
            <a:noFill/>
            <a:ln cap="flat" cmpd="sng" w="9525">
              <a:solidFill>
                <a:srgbClr val="3D3D3D"/>
              </a:solidFill>
              <a:prstDash val="dot"/>
              <a:round/>
              <a:headEnd len="sm" w="sm" type="none"/>
              <a:tailEnd len="sm" w="sm" type="none"/>
            </a:ln>
          </p:spPr>
        </p:cxnSp>
      </p:grpSp>
      <p:grpSp>
        <p:nvGrpSpPr>
          <p:cNvPr id="208" name="Google Shape;208;p22"/>
          <p:cNvGrpSpPr/>
          <p:nvPr/>
        </p:nvGrpSpPr>
        <p:grpSpPr>
          <a:xfrm>
            <a:off x="725435" y="1303435"/>
            <a:ext cx="1888564" cy="2674770"/>
            <a:chOff x="3975900" y="1431525"/>
            <a:chExt cx="2043900" cy="2927725"/>
          </a:xfrm>
        </p:grpSpPr>
        <p:sp>
          <p:nvSpPr>
            <p:cNvPr id="209" name="Google Shape;209;p22"/>
            <p:cNvSpPr/>
            <p:nvPr/>
          </p:nvSpPr>
          <p:spPr>
            <a:xfrm>
              <a:off x="3975900" y="1431550"/>
              <a:ext cx="2043900" cy="2927700"/>
            </a:xfrm>
            <a:prstGeom prst="rect">
              <a:avLst/>
            </a:prstGeom>
            <a:noFill/>
            <a:ln cap="flat" cmpd="sng" w="9525">
              <a:solidFill>
                <a:srgbClr val="2F2F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flipH="1" rot="10800000">
              <a:off x="3975900" y="1431525"/>
              <a:ext cx="2043900" cy="126900"/>
            </a:xfrm>
            <a:prstGeom prst="rect">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txBox="1"/>
            <p:nvPr/>
          </p:nvSpPr>
          <p:spPr>
            <a:xfrm>
              <a:off x="3975900" y="1558425"/>
              <a:ext cx="16371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2F2F2F"/>
                  </a:solidFill>
                  <a:latin typeface="Roboto"/>
                  <a:ea typeface="Roboto"/>
                  <a:cs typeface="Roboto"/>
                  <a:sym typeface="Roboto"/>
                </a:rPr>
                <a:t>AUG</a:t>
              </a:r>
              <a:endParaRPr b="1" sz="4200">
                <a:solidFill>
                  <a:srgbClr val="2F2F2F"/>
                </a:solidFill>
                <a:latin typeface="Roboto"/>
                <a:ea typeface="Roboto"/>
                <a:cs typeface="Roboto"/>
                <a:sym typeface="Roboto"/>
              </a:endParaRPr>
            </a:p>
          </p:txBody>
        </p:sp>
        <p:sp>
          <p:nvSpPr>
            <p:cNvPr id="212" name="Google Shape;212;p22"/>
            <p:cNvSpPr txBox="1"/>
            <p:nvPr/>
          </p:nvSpPr>
          <p:spPr>
            <a:xfrm>
              <a:off x="4098775"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2F2F2F"/>
                  </a:solidFill>
                  <a:latin typeface="Roboto"/>
                  <a:ea typeface="Roboto"/>
                  <a:cs typeface="Roboto"/>
                  <a:sym typeface="Roboto"/>
                </a:rPr>
                <a:t>W1</a:t>
              </a:r>
              <a:endParaRPr sz="700">
                <a:solidFill>
                  <a:srgbClr val="2F2F2F"/>
                </a:solidFill>
                <a:latin typeface="Roboto"/>
                <a:ea typeface="Roboto"/>
                <a:cs typeface="Roboto"/>
                <a:sym typeface="Roboto"/>
              </a:endParaRPr>
            </a:p>
          </p:txBody>
        </p:sp>
        <p:sp>
          <p:nvSpPr>
            <p:cNvPr id="213" name="Google Shape;213;p22"/>
            <p:cNvSpPr txBox="1"/>
            <p:nvPr/>
          </p:nvSpPr>
          <p:spPr>
            <a:xfrm>
              <a:off x="4595225"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2F2F2F"/>
                  </a:solidFill>
                  <a:latin typeface="Roboto"/>
                  <a:ea typeface="Roboto"/>
                  <a:cs typeface="Roboto"/>
                  <a:sym typeface="Roboto"/>
                </a:rPr>
                <a:t>W2</a:t>
              </a:r>
              <a:endParaRPr sz="700">
                <a:solidFill>
                  <a:srgbClr val="2F2F2F"/>
                </a:solidFill>
                <a:latin typeface="Roboto"/>
                <a:ea typeface="Roboto"/>
                <a:cs typeface="Roboto"/>
                <a:sym typeface="Roboto"/>
              </a:endParaRPr>
            </a:p>
          </p:txBody>
        </p:sp>
        <p:sp>
          <p:nvSpPr>
            <p:cNvPr id="214" name="Google Shape;214;p22"/>
            <p:cNvSpPr txBox="1"/>
            <p:nvPr/>
          </p:nvSpPr>
          <p:spPr>
            <a:xfrm>
              <a:off x="5061028"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2F2F2F"/>
                  </a:solidFill>
                  <a:latin typeface="Roboto"/>
                  <a:ea typeface="Roboto"/>
                  <a:cs typeface="Roboto"/>
                  <a:sym typeface="Roboto"/>
                </a:rPr>
                <a:t>W3</a:t>
              </a:r>
              <a:endParaRPr sz="700">
                <a:solidFill>
                  <a:srgbClr val="2F2F2F"/>
                </a:solidFill>
                <a:latin typeface="Roboto"/>
                <a:ea typeface="Roboto"/>
                <a:cs typeface="Roboto"/>
                <a:sym typeface="Roboto"/>
              </a:endParaRPr>
            </a:p>
          </p:txBody>
        </p:sp>
        <p:sp>
          <p:nvSpPr>
            <p:cNvPr id="215" name="Google Shape;215;p22"/>
            <p:cNvSpPr txBox="1"/>
            <p:nvPr/>
          </p:nvSpPr>
          <p:spPr>
            <a:xfrm>
              <a:off x="5565837"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2F2F2F"/>
                  </a:solidFill>
                  <a:latin typeface="Roboto"/>
                  <a:ea typeface="Roboto"/>
                  <a:cs typeface="Roboto"/>
                  <a:sym typeface="Roboto"/>
                </a:rPr>
                <a:t>W4</a:t>
              </a:r>
              <a:endParaRPr sz="700">
                <a:solidFill>
                  <a:srgbClr val="2F2F2F"/>
                </a:solidFill>
                <a:latin typeface="Roboto"/>
                <a:ea typeface="Roboto"/>
                <a:cs typeface="Roboto"/>
                <a:sym typeface="Roboto"/>
              </a:endParaRPr>
            </a:p>
          </p:txBody>
        </p:sp>
        <p:cxnSp>
          <p:nvCxnSpPr>
            <p:cNvPr id="216" name="Google Shape;216;p22"/>
            <p:cNvCxnSpPr/>
            <p:nvPr/>
          </p:nvCxnSpPr>
          <p:spPr>
            <a:xfrm rot="10800000">
              <a:off x="4489375" y="2507000"/>
              <a:ext cx="0" cy="1848300"/>
            </a:xfrm>
            <a:prstGeom prst="straightConnector1">
              <a:avLst/>
            </a:prstGeom>
            <a:noFill/>
            <a:ln cap="flat" cmpd="sng" w="9525">
              <a:solidFill>
                <a:srgbClr val="2F2F2F"/>
              </a:solidFill>
              <a:prstDash val="dot"/>
              <a:round/>
              <a:headEnd len="sm" w="sm" type="none"/>
              <a:tailEnd len="sm" w="sm" type="none"/>
            </a:ln>
          </p:spPr>
        </p:cxnSp>
        <p:cxnSp>
          <p:nvCxnSpPr>
            <p:cNvPr id="217" name="Google Shape;217;p22"/>
            <p:cNvCxnSpPr/>
            <p:nvPr/>
          </p:nvCxnSpPr>
          <p:spPr>
            <a:xfrm rot="10800000">
              <a:off x="5000087" y="2507000"/>
              <a:ext cx="0" cy="1848300"/>
            </a:xfrm>
            <a:prstGeom prst="straightConnector1">
              <a:avLst/>
            </a:prstGeom>
            <a:noFill/>
            <a:ln cap="flat" cmpd="sng" w="9525">
              <a:solidFill>
                <a:srgbClr val="2F2F2F"/>
              </a:solidFill>
              <a:prstDash val="dot"/>
              <a:round/>
              <a:headEnd len="sm" w="sm" type="none"/>
              <a:tailEnd len="sm" w="sm" type="none"/>
            </a:ln>
          </p:spPr>
        </p:cxnSp>
        <p:cxnSp>
          <p:nvCxnSpPr>
            <p:cNvPr id="218" name="Google Shape;218;p22"/>
            <p:cNvCxnSpPr/>
            <p:nvPr/>
          </p:nvCxnSpPr>
          <p:spPr>
            <a:xfrm rot="10800000">
              <a:off x="5510800" y="2507000"/>
              <a:ext cx="0" cy="1848300"/>
            </a:xfrm>
            <a:prstGeom prst="straightConnector1">
              <a:avLst/>
            </a:prstGeom>
            <a:noFill/>
            <a:ln cap="flat" cmpd="sng" w="9525">
              <a:solidFill>
                <a:srgbClr val="2F2F2F"/>
              </a:solidFill>
              <a:prstDash val="dot"/>
              <a:round/>
              <a:headEnd len="sm" w="sm" type="none"/>
              <a:tailEnd len="sm" w="sm" type="none"/>
            </a:ln>
          </p:spPr>
        </p:cxnSp>
      </p:grpSp>
      <p:sp>
        <p:nvSpPr>
          <p:cNvPr id="219" name="Google Shape;219;p22"/>
          <p:cNvSpPr/>
          <p:nvPr/>
        </p:nvSpPr>
        <p:spPr>
          <a:xfrm>
            <a:off x="721175" y="2501718"/>
            <a:ext cx="3781800" cy="189300"/>
          </a:xfrm>
          <a:prstGeom prst="rect">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Roboto"/>
                <a:ea typeface="Roboto"/>
                <a:cs typeface="Roboto"/>
                <a:sym typeface="Roboto"/>
              </a:rPr>
              <a:t>LITERATURE REVIEW</a:t>
            </a:r>
            <a:endParaRPr sz="700">
              <a:solidFill>
                <a:srgbClr val="FFFFFF"/>
              </a:solidFill>
              <a:latin typeface="Roboto"/>
              <a:ea typeface="Roboto"/>
              <a:cs typeface="Roboto"/>
              <a:sym typeface="Roboto"/>
            </a:endParaRPr>
          </a:p>
        </p:txBody>
      </p:sp>
      <p:sp>
        <p:nvSpPr>
          <p:cNvPr id="220" name="Google Shape;220;p22"/>
          <p:cNvSpPr/>
          <p:nvPr/>
        </p:nvSpPr>
        <p:spPr>
          <a:xfrm>
            <a:off x="1680323" y="2727403"/>
            <a:ext cx="2361600" cy="1893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Roboto"/>
                <a:ea typeface="Roboto"/>
                <a:cs typeface="Roboto"/>
                <a:sym typeface="Roboto"/>
              </a:rPr>
              <a:t>STUDY OF LSTM</a:t>
            </a:r>
            <a:endParaRPr sz="700">
              <a:solidFill>
                <a:srgbClr val="464646"/>
              </a:solidFill>
              <a:latin typeface="Roboto"/>
              <a:ea typeface="Roboto"/>
              <a:cs typeface="Roboto"/>
              <a:sym typeface="Roboto"/>
            </a:endParaRPr>
          </a:p>
        </p:txBody>
      </p:sp>
      <p:sp>
        <p:nvSpPr>
          <p:cNvPr id="221" name="Google Shape;221;p22"/>
          <p:cNvSpPr/>
          <p:nvPr/>
        </p:nvSpPr>
        <p:spPr>
          <a:xfrm>
            <a:off x="4503993" y="3178772"/>
            <a:ext cx="1888500" cy="189300"/>
          </a:xfrm>
          <a:prstGeom prst="rect">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Roboto"/>
                <a:ea typeface="Roboto"/>
                <a:cs typeface="Roboto"/>
                <a:sym typeface="Roboto"/>
              </a:rPr>
              <a:t>IMPLEMENTATION OF AR</a:t>
            </a:r>
            <a:endParaRPr sz="700">
              <a:solidFill>
                <a:srgbClr val="FFFFFF"/>
              </a:solidFill>
              <a:latin typeface="Roboto"/>
              <a:ea typeface="Roboto"/>
              <a:cs typeface="Roboto"/>
              <a:sym typeface="Roboto"/>
            </a:endParaRPr>
          </a:p>
        </p:txBody>
      </p:sp>
      <p:sp>
        <p:nvSpPr>
          <p:cNvPr id="222" name="Google Shape;222;p22"/>
          <p:cNvSpPr/>
          <p:nvPr/>
        </p:nvSpPr>
        <p:spPr>
          <a:xfrm>
            <a:off x="5923787" y="3630141"/>
            <a:ext cx="2361600" cy="189300"/>
          </a:xfrm>
          <a:prstGeom prst="rect">
            <a:avLst/>
          </a:prstGeom>
          <a:solidFill>
            <a:srgbClr val="4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Roboto"/>
                <a:ea typeface="Roboto"/>
                <a:cs typeface="Roboto"/>
                <a:sym typeface="Roboto"/>
              </a:rPr>
              <a:t>COMPARISON AND INCLUSION OF MORE DATASETS</a:t>
            </a:r>
            <a:endParaRPr sz="700">
              <a:solidFill>
                <a:srgbClr val="FFFFFF"/>
              </a:solidFill>
              <a:latin typeface="Roboto"/>
              <a:ea typeface="Roboto"/>
              <a:cs typeface="Roboto"/>
              <a:sym typeface="Roboto"/>
            </a:endParaRPr>
          </a:p>
        </p:txBody>
      </p:sp>
      <p:sp>
        <p:nvSpPr>
          <p:cNvPr id="223" name="Google Shape;223;p22"/>
          <p:cNvSpPr/>
          <p:nvPr/>
        </p:nvSpPr>
        <p:spPr>
          <a:xfrm>
            <a:off x="3112821" y="2953088"/>
            <a:ext cx="1888500" cy="1893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Roboto"/>
                <a:ea typeface="Roboto"/>
                <a:cs typeface="Roboto"/>
                <a:sym typeface="Roboto"/>
              </a:rPr>
              <a:t>LSTM IMPLEMENTATION</a:t>
            </a:r>
            <a:endParaRPr sz="700">
              <a:solidFill>
                <a:srgbClr val="FFFFFF"/>
              </a:solidFill>
              <a:latin typeface="Roboto"/>
              <a:ea typeface="Roboto"/>
              <a:cs typeface="Roboto"/>
              <a:sym typeface="Roboto"/>
            </a:endParaRPr>
          </a:p>
        </p:txBody>
      </p:sp>
      <p:sp>
        <p:nvSpPr>
          <p:cNvPr id="224" name="Google Shape;224;p22"/>
          <p:cNvSpPr/>
          <p:nvPr/>
        </p:nvSpPr>
        <p:spPr>
          <a:xfrm>
            <a:off x="5923787" y="3404457"/>
            <a:ext cx="1409100" cy="1893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Roboto"/>
                <a:ea typeface="Roboto"/>
                <a:cs typeface="Roboto"/>
                <a:sym typeface="Roboto"/>
              </a:rPr>
              <a:t>ARIMA  IMPLEMENTATION</a:t>
            </a:r>
            <a:endParaRPr sz="700">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3"/>
          <p:cNvSpPr txBox="1"/>
          <p:nvPr>
            <p:ph type="ctrTitle"/>
          </p:nvPr>
        </p:nvSpPr>
        <p:spPr>
          <a:xfrm>
            <a:off x="1034300" y="1583350"/>
            <a:ext cx="6342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rPr lang="en"/>
              <a:t>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661650" y="-2444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FRED Data</a:t>
            </a:r>
            <a:endParaRPr/>
          </a:p>
        </p:txBody>
      </p:sp>
      <p:sp>
        <p:nvSpPr>
          <p:cNvPr id="235" name="Google Shape;235;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36" name="Google Shape;236;p24"/>
          <p:cNvPicPr preferRelativeResize="0"/>
          <p:nvPr/>
        </p:nvPicPr>
        <p:blipFill>
          <a:blip r:embed="rId3">
            <a:alphaModFix/>
          </a:blip>
          <a:stretch>
            <a:fillRect/>
          </a:stretch>
        </p:blipFill>
        <p:spPr>
          <a:xfrm>
            <a:off x="152400" y="684125"/>
            <a:ext cx="2717425" cy="1873100"/>
          </a:xfrm>
          <a:prstGeom prst="rect">
            <a:avLst/>
          </a:prstGeom>
          <a:noFill/>
          <a:ln cap="flat" cmpd="sng" w="9525">
            <a:solidFill>
              <a:schemeClr val="dk2"/>
            </a:solidFill>
            <a:prstDash val="solid"/>
            <a:round/>
            <a:headEnd len="sm" w="sm" type="none"/>
            <a:tailEnd len="sm" w="sm" type="none"/>
          </a:ln>
        </p:spPr>
      </p:pic>
      <p:pic>
        <p:nvPicPr>
          <p:cNvPr id="237" name="Google Shape;237;p24"/>
          <p:cNvPicPr preferRelativeResize="0"/>
          <p:nvPr/>
        </p:nvPicPr>
        <p:blipFill>
          <a:blip r:embed="rId4">
            <a:alphaModFix/>
          </a:blip>
          <a:stretch>
            <a:fillRect/>
          </a:stretch>
        </p:blipFill>
        <p:spPr>
          <a:xfrm>
            <a:off x="3035975" y="684125"/>
            <a:ext cx="2717425" cy="1873113"/>
          </a:xfrm>
          <a:prstGeom prst="rect">
            <a:avLst/>
          </a:prstGeom>
          <a:noFill/>
          <a:ln cap="flat" cmpd="sng" w="9525">
            <a:solidFill>
              <a:schemeClr val="dk2"/>
            </a:solidFill>
            <a:prstDash val="solid"/>
            <a:round/>
            <a:headEnd len="sm" w="sm" type="none"/>
            <a:tailEnd len="sm" w="sm" type="none"/>
          </a:ln>
        </p:spPr>
      </p:pic>
      <p:pic>
        <p:nvPicPr>
          <p:cNvPr id="238" name="Google Shape;238;p24"/>
          <p:cNvPicPr preferRelativeResize="0"/>
          <p:nvPr/>
        </p:nvPicPr>
        <p:blipFill>
          <a:blip r:embed="rId5">
            <a:alphaModFix/>
          </a:blip>
          <a:stretch>
            <a:fillRect/>
          </a:stretch>
        </p:blipFill>
        <p:spPr>
          <a:xfrm>
            <a:off x="6036361" y="686200"/>
            <a:ext cx="2913740" cy="1873125"/>
          </a:xfrm>
          <a:prstGeom prst="rect">
            <a:avLst/>
          </a:prstGeom>
          <a:noFill/>
          <a:ln cap="flat" cmpd="sng" w="9525">
            <a:solidFill>
              <a:schemeClr val="dk2"/>
            </a:solidFill>
            <a:prstDash val="solid"/>
            <a:round/>
            <a:headEnd len="sm" w="sm" type="none"/>
            <a:tailEnd len="sm" w="sm" type="none"/>
          </a:ln>
        </p:spPr>
      </p:pic>
      <p:pic>
        <p:nvPicPr>
          <p:cNvPr id="239" name="Google Shape;239;p24"/>
          <p:cNvPicPr preferRelativeResize="0"/>
          <p:nvPr/>
        </p:nvPicPr>
        <p:blipFill>
          <a:blip r:embed="rId6">
            <a:alphaModFix/>
          </a:blip>
          <a:stretch>
            <a:fillRect/>
          </a:stretch>
        </p:blipFill>
        <p:spPr>
          <a:xfrm>
            <a:off x="162575" y="2999975"/>
            <a:ext cx="2860225" cy="1838725"/>
          </a:xfrm>
          <a:prstGeom prst="rect">
            <a:avLst/>
          </a:prstGeom>
          <a:noFill/>
          <a:ln cap="flat" cmpd="sng" w="9525">
            <a:solidFill>
              <a:schemeClr val="dk2"/>
            </a:solidFill>
            <a:prstDash val="solid"/>
            <a:round/>
            <a:headEnd len="sm" w="sm" type="none"/>
            <a:tailEnd len="sm" w="sm" type="none"/>
          </a:ln>
        </p:spPr>
      </p:pic>
      <p:pic>
        <p:nvPicPr>
          <p:cNvPr id="240" name="Google Shape;240;p24"/>
          <p:cNvPicPr preferRelativeResize="0"/>
          <p:nvPr/>
        </p:nvPicPr>
        <p:blipFill>
          <a:blip r:embed="rId7">
            <a:alphaModFix/>
          </a:blip>
          <a:stretch>
            <a:fillRect/>
          </a:stretch>
        </p:blipFill>
        <p:spPr>
          <a:xfrm>
            <a:off x="3169675" y="2999975"/>
            <a:ext cx="2860225" cy="1838707"/>
          </a:xfrm>
          <a:prstGeom prst="rect">
            <a:avLst/>
          </a:prstGeom>
          <a:noFill/>
          <a:ln cap="flat" cmpd="sng" w="9525">
            <a:solidFill>
              <a:schemeClr val="dk2"/>
            </a:solidFill>
            <a:prstDash val="solid"/>
            <a:round/>
            <a:headEnd len="sm" w="sm" type="none"/>
            <a:tailEnd len="sm" w="sm" type="none"/>
          </a:ln>
        </p:spPr>
      </p:pic>
      <p:sp>
        <p:nvSpPr>
          <p:cNvPr id="241" name="Google Shape;241;p24"/>
          <p:cNvSpPr txBox="1"/>
          <p:nvPr/>
        </p:nvSpPr>
        <p:spPr>
          <a:xfrm>
            <a:off x="7172100" y="2424125"/>
            <a:ext cx="14739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Lato Light"/>
                <a:ea typeface="Lato Light"/>
                <a:cs typeface="Lato Light"/>
                <a:sym typeface="Lato Light"/>
              </a:rPr>
              <a:t>Fig: AR</a:t>
            </a:r>
            <a:endParaRPr>
              <a:latin typeface="Lato Light"/>
              <a:ea typeface="Lato Light"/>
              <a:cs typeface="Lato Light"/>
              <a:sym typeface="Lato Light"/>
            </a:endParaRPr>
          </a:p>
        </p:txBody>
      </p:sp>
      <p:sp>
        <p:nvSpPr>
          <p:cNvPr id="242" name="Google Shape;242;p24"/>
          <p:cNvSpPr txBox="1"/>
          <p:nvPr/>
        </p:nvSpPr>
        <p:spPr>
          <a:xfrm>
            <a:off x="1076100" y="4710125"/>
            <a:ext cx="14739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Lato Light"/>
                <a:ea typeface="Lato Light"/>
                <a:cs typeface="Lato Light"/>
                <a:sym typeface="Lato Light"/>
              </a:rPr>
              <a:t>Fig: ARIMA</a:t>
            </a:r>
            <a:endParaRPr>
              <a:latin typeface="Lato Light"/>
              <a:ea typeface="Lato Light"/>
              <a:cs typeface="Lato Light"/>
              <a:sym typeface="Lato Light"/>
            </a:endParaRPr>
          </a:p>
        </p:txBody>
      </p:sp>
      <p:sp>
        <p:nvSpPr>
          <p:cNvPr id="243" name="Google Shape;243;p24"/>
          <p:cNvSpPr txBox="1"/>
          <p:nvPr/>
        </p:nvSpPr>
        <p:spPr>
          <a:xfrm>
            <a:off x="4047900" y="4710125"/>
            <a:ext cx="14739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Lato Light"/>
                <a:ea typeface="Lato Light"/>
                <a:cs typeface="Lato Light"/>
                <a:sym typeface="Lato Light"/>
              </a:rPr>
              <a:t>Fig: LSTM</a:t>
            </a:r>
            <a:endParaRPr>
              <a:latin typeface="Lato Light"/>
              <a:ea typeface="Lato Light"/>
              <a:cs typeface="Lato Light"/>
              <a:sym typeface="Lato Light"/>
            </a:endParaRPr>
          </a:p>
        </p:txBody>
      </p:sp>
      <p:graphicFrame>
        <p:nvGraphicFramePr>
          <p:cNvPr id="244" name="Google Shape;244;p24"/>
          <p:cNvGraphicFramePr/>
          <p:nvPr/>
        </p:nvGraphicFramePr>
        <p:xfrm>
          <a:off x="6169500" y="3275250"/>
          <a:ext cx="3000000" cy="3000000"/>
        </p:xfrm>
        <a:graphic>
          <a:graphicData uri="http://schemas.openxmlformats.org/drawingml/2006/table">
            <a:tbl>
              <a:tblPr>
                <a:noFill/>
                <a:tableStyleId>{CDE35650-A868-49F0-9001-0E87BF985103}</a:tableStyleId>
              </a:tblPr>
              <a:tblGrid>
                <a:gridCol w="715050"/>
                <a:gridCol w="583350"/>
                <a:gridCol w="846750"/>
                <a:gridCol w="715050"/>
              </a:tblGrid>
              <a:tr h="372150">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AR</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ARIMA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LSTM</a:t>
                      </a:r>
                      <a:endParaRPr/>
                    </a:p>
                  </a:txBody>
                  <a:tcPr marT="91425" marB="91425" marR="91425" marL="91425">
                    <a:solidFill>
                      <a:srgbClr val="FFFFFF"/>
                    </a:solidFill>
                  </a:tcPr>
                </a:tc>
              </a:tr>
              <a:tr h="372150">
                <a:tc>
                  <a:txBody>
                    <a:bodyPr/>
                    <a:lstStyle/>
                    <a:p>
                      <a:pPr indent="0" lvl="0" marL="0" rtl="0" algn="l">
                        <a:spcBef>
                          <a:spcPts val="0"/>
                        </a:spcBef>
                        <a:spcAft>
                          <a:spcPts val="0"/>
                        </a:spcAft>
                        <a:buNone/>
                      </a:pPr>
                      <a:r>
                        <a:rPr lang="en"/>
                        <a:t>RMSE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8.24</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5.19</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7.99</a:t>
                      </a:r>
                      <a:endParaRPr/>
                    </a:p>
                  </a:txBody>
                  <a:tcPr marT="91425" marB="91425" marR="91425" marL="91425">
                    <a:solidFill>
                      <a:srgbClr val="FFFFFF"/>
                    </a:solidFill>
                  </a:tcPr>
                </a:tc>
              </a:tr>
              <a:tr h="372150">
                <a:tc>
                  <a:txBody>
                    <a:bodyPr/>
                    <a:lstStyle/>
                    <a:p>
                      <a:pPr indent="0" lvl="0" marL="0" rtl="0" algn="l">
                        <a:spcBef>
                          <a:spcPts val="0"/>
                        </a:spcBef>
                        <a:spcAft>
                          <a:spcPts val="0"/>
                        </a:spcAft>
                        <a:buNone/>
                      </a:pPr>
                      <a:r>
                        <a:rPr lang="en"/>
                        <a:t>R2</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0.55</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0.82</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0.36</a:t>
                      </a:r>
                      <a:endParaRPr/>
                    </a:p>
                  </a:txBody>
                  <a:tcPr marT="91425" marB="91425" marR="91425" marL="91425">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661650" y="-2444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OPSD</a:t>
            </a:r>
            <a:r>
              <a:rPr lang="en"/>
              <a:t> Data</a:t>
            </a:r>
            <a:endParaRPr/>
          </a:p>
        </p:txBody>
      </p:sp>
      <p:sp>
        <p:nvSpPr>
          <p:cNvPr id="250" name="Google Shape;250;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25"/>
          <p:cNvSpPr txBox="1"/>
          <p:nvPr/>
        </p:nvSpPr>
        <p:spPr>
          <a:xfrm>
            <a:off x="7172100" y="2424125"/>
            <a:ext cx="14739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Lato Light"/>
                <a:ea typeface="Lato Light"/>
                <a:cs typeface="Lato Light"/>
                <a:sym typeface="Lato Light"/>
              </a:rPr>
              <a:t>Fig: AR</a:t>
            </a:r>
            <a:endParaRPr>
              <a:latin typeface="Lato Light"/>
              <a:ea typeface="Lato Light"/>
              <a:cs typeface="Lato Light"/>
              <a:sym typeface="Lato Light"/>
            </a:endParaRPr>
          </a:p>
        </p:txBody>
      </p:sp>
      <p:sp>
        <p:nvSpPr>
          <p:cNvPr id="252" name="Google Shape;252;p25"/>
          <p:cNvSpPr txBox="1"/>
          <p:nvPr/>
        </p:nvSpPr>
        <p:spPr>
          <a:xfrm>
            <a:off x="1076100" y="4710125"/>
            <a:ext cx="14739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Lato Light"/>
                <a:ea typeface="Lato Light"/>
                <a:cs typeface="Lato Light"/>
                <a:sym typeface="Lato Light"/>
              </a:rPr>
              <a:t>Fig: ARIMA</a:t>
            </a:r>
            <a:endParaRPr>
              <a:latin typeface="Lato Light"/>
              <a:ea typeface="Lato Light"/>
              <a:cs typeface="Lato Light"/>
              <a:sym typeface="Lato Light"/>
            </a:endParaRPr>
          </a:p>
        </p:txBody>
      </p:sp>
      <p:sp>
        <p:nvSpPr>
          <p:cNvPr id="253" name="Google Shape;253;p25"/>
          <p:cNvSpPr txBox="1"/>
          <p:nvPr/>
        </p:nvSpPr>
        <p:spPr>
          <a:xfrm>
            <a:off x="4047900" y="4710125"/>
            <a:ext cx="14739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Lato Light"/>
                <a:ea typeface="Lato Light"/>
                <a:cs typeface="Lato Light"/>
                <a:sym typeface="Lato Light"/>
              </a:rPr>
              <a:t>Fig: LSTM</a:t>
            </a:r>
            <a:endParaRPr>
              <a:latin typeface="Lato Light"/>
              <a:ea typeface="Lato Light"/>
              <a:cs typeface="Lato Light"/>
              <a:sym typeface="Lato Light"/>
            </a:endParaRPr>
          </a:p>
        </p:txBody>
      </p:sp>
      <p:graphicFrame>
        <p:nvGraphicFramePr>
          <p:cNvPr id="254" name="Google Shape;254;p25"/>
          <p:cNvGraphicFramePr/>
          <p:nvPr/>
        </p:nvGraphicFramePr>
        <p:xfrm>
          <a:off x="6169500" y="3275250"/>
          <a:ext cx="3000000" cy="3000000"/>
        </p:xfrm>
        <a:graphic>
          <a:graphicData uri="http://schemas.openxmlformats.org/drawingml/2006/table">
            <a:tbl>
              <a:tblPr>
                <a:noFill/>
                <a:tableStyleId>{CDE35650-A868-49F0-9001-0E87BF985103}</a:tableStyleId>
              </a:tblPr>
              <a:tblGrid>
                <a:gridCol w="715050"/>
                <a:gridCol w="583350"/>
                <a:gridCol w="846750"/>
                <a:gridCol w="715050"/>
              </a:tblGrid>
              <a:tr h="372150">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AR</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ARIMA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LSTM</a:t>
                      </a:r>
                      <a:endParaRPr/>
                    </a:p>
                  </a:txBody>
                  <a:tcPr marT="91425" marB="91425" marR="91425" marL="91425">
                    <a:solidFill>
                      <a:srgbClr val="FFFFFF"/>
                    </a:solidFill>
                  </a:tcPr>
                </a:tc>
              </a:tr>
              <a:tr h="372150">
                <a:tc>
                  <a:txBody>
                    <a:bodyPr/>
                    <a:lstStyle/>
                    <a:p>
                      <a:pPr indent="0" lvl="0" marL="0" rtl="0" algn="l">
                        <a:spcBef>
                          <a:spcPts val="0"/>
                        </a:spcBef>
                        <a:spcAft>
                          <a:spcPts val="0"/>
                        </a:spcAft>
                        <a:buNone/>
                      </a:pPr>
                      <a:r>
                        <a:rPr lang="en"/>
                        <a:t>RMSE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1646</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3710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1035</a:t>
                      </a:r>
                      <a:endParaRPr/>
                    </a:p>
                  </a:txBody>
                  <a:tcPr marT="91425" marB="91425" marR="91425" marL="91425">
                    <a:solidFill>
                      <a:srgbClr val="FFFFFF"/>
                    </a:solidFill>
                  </a:tcPr>
                </a:tc>
              </a:tr>
              <a:tr h="372150">
                <a:tc>
                  <a:txBody>
                    <a:bodyPr/>
                    <a:lstStyle/>
                    <a:p>
                      <a:pPr indent="0" lvl="0" marL="0" rtl="0" algn="l">
                        <a:spcBef>
                          <a:spcPts val="0"/>
                        </a:spcBef>
                        <a:spcAft>
                          <a:spcPts val="0"/>
                        </a:spcAft>
                        <a:buNone/>
                      </a:pPr>
                      <a:r>
                        <a:rPr lang="en"/>
                        <a:t>R2</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0.76</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-0.21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0.86</a:t>
                      </a:r>
                      <a:endParaRPr/>
                    </a:p>
                  </a:txBody>
                  <a:tcPr marT="91425" marB="91425" marR="91425" marL="91425">
                    <a:solidFill>
                      <a:srgbClr val="FFFFFF"/>
                    </a:solidFill>
                  </a:tcPr>
                </a:tc>
              </a:tr>
            </a:tbl>
          </a:graphicData>
        </a:graphic>
      </p:graphicFrame>
      <p:pic>
        <p:nvPicPr>
          <p:cNvPr id="255" name="Google Shape;255;p25"/>
          <p:cNvPicPr preferRelativeResize="0"/>
          <p:nvPr/>
        </p:nvPicPr>
        <p:blipFill>
          <a:blip r:embed="rId3">
            <a:alphaModFix/>
          </a:blip>
          <a:stretch>
            <a:fillRect/>
          </a:stretch>
        </p:blipFill>
        <p:spPr>
          <a:xfrm>
            <a:off x="152400" y="686200"/>
            <a:ext cx="2717425" cy="1873125"/>
          </a:xfrm>
          <a:prstGeom prst="rect">
            <a:avLst/>
          </a:prstGeom>
          <a:noFill/>
          <a:ln cap="flat" cmpd="sng" w="9525">
            <a:solidFill>
              <a:schemeClr val="dk2"/>
            </a:solidFill>
            <a:prstDash val="solid"/>
            <a:round/>
            <a:headEnd len="sm" w="sm" type="none"/>
            <a:tailEnd len="sm" w="sm" type="none"/>
          </a:ln>
        </p:spPr>
      </p:pic>
      <p:pic>
        <p:nvPicPr>
          <p:cNvPr id="256" name="Google Shape;256;p25"/>
          <p:cNvPicPr preferRelativeResize="0"/>
          <p:nvPr/>
        </p:nvPicPr>
        <p:blipFill>
          <a:blip r:embed="rId4">
            <a:alphaModFix/>
          </a:blip>
          <a:stretch>
            <a:fillRect/>
          </a:stretch>
        </p:blipFill>
        <p:spPr>
          <a:xfrm>
            <a:off x="3022225" y="652225"/>
            <a:ext cx="2682750" cy="1935100"/>
          </a:xfrm>
          <a:prstGeom prst="rect">
            <a:avLst/>
          </a:prstGeom>
          <a:noFill/>
          <a:ln cap="flat" cmpd="sng" w="9525">
            <a:solidFill>
              <a:schemeClr val="dk2"/>
            </a:solidFill>
            <a:prstDash val="solid"/>
            <a:round/>
            <a:headEnd len="sm" w="sm" type="none"/>
            <a:tailEnd len="sm" w="sm" type="none"/>
          </a:ln>
        </p:spPr>
      </p:pic>
      <p:pic>
        <p:nvPicPr>
          <p:cNvPr id="257" name="Google Shape;257;p25"/>
          <p:cNvPicPr preferRelativeResize="0"/>
          <p:nvPr/>
        </p:nvPicPr>
        <p:blipFill>
          <a:blip r:embed="rId5">
            <a:alphaModFix/>
          </a:blip>
          <a:stretch>
            <a:fillRect/>
          </a:stretch>
        </p:blipFill>
        <p:spPr>
          <a:xfrm>
            <a:off x="5943600" y="606125"/>
            <a:ext cx="3086101" cy="1983925"/>
          </a:xfrm>
          <a:prstGeom prst="rect">
            <a:avLst/>
          </a:prstGeom>
          <a:noFill/>
          <a:ln cap="flat" cmpd="sng" w="9525">
            <a:solidFill>
              <a:schemeClr val="dk2"/>
            </a:solidFill>
            <a:prstDash val="solid"/>
            <a:round/>
            <a:headEnd len="sm" w="sm" type="none"/>
            <a:tailEnd len="sm" w="sm" type="none"/>
          </a:ln>
        </p:spPr>
      </p:pic>
      <p:pic>
        <p:nvPicPr>
          <p:cNvPr id="258" name="Google Shape;258;p25"/>
          <p:cNvPicPr preferRelativeResize="0"/>
          <p:nvPr/>
        </p:nvPicPr>
        <p:blipFill>
          <a:blip r:embed="rId6">
            <a:alphaModFix/>
          </a:blip>
          <a:stretch>
            <a:fillRect/>
          </a:stretch>
        </p:blipFill>
        <p:spPr>
          <a:xfrm>
            <a:off x="152400" y="2961146"/>
            <a:ext cx="2860200" cy="1838703"/>
          </a:xfrm>
          <a:prstGeom prst="rect">
            <a:avLst/>
          </a:prstGeom>
          <a:noFill/>
          <a:ln cap="flat" cmpd="sng" w="9525">
            <a:solidFill>
              <a:schemeClr val="dk2"/>
            </a:solidFill>
            <a:prstDash val="solid"/>
            <a:round/>
            <a:headEnd len="sm" w="sm" type="none"/>
            <a:tailEnd len="sm" w="sm" type="none"/>
          </a:ln>
        </p:spPr>
      </p:pic>
      <p:pic>
        <p:nvPicPr>
          <p:cNvPr id="259" name="Google Shape;259;p25"/>
          <p:cNvPicPr preferRelativeResize="0"/>
          <p:nvPr/>
        </p:nvPicPr>
        <p:blipFill>
          <a:blip r:embed="rId7">
            <a:alphaModFix/>
          </a:blip>
          <a:stretch>
            <a:fillRect/>
          </a:stretch>
        </p:blipFill>
        <p:spPr>
          <a:xfrm>
            <a:off x="3174625" y="2947525"/>
            <a:ext cx="2913750" cy="18731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661650" y="-2444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SMARD</a:t>
            </a:r>
            <a:r>
              <a:rPr lang="en"/>
              <a:t> Data</a:t>
            </a:r>
            <a:endParaRPr/>
          </a:p>
        </p:txBody>
      </p:sp>
      <p:sp>
        <p:nvSpPr>
          <p:cNvPr id="265" name="Google Shape;265;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26"/>
          <p:cNvSpPr txBox="1"/>
          <p:nvPr/>
        </p:nvSpPr>
        <p:spPr>
          <a:xfrm>
            <a:off x="1838100" y="4710125"/>
            <a:ext cx="14739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Lato Light"/>
                <a:ea typeface="Lato Light"/>
                <a:cs typeface="Lato Light"/>
                <a:sym typeface="Lato Light"/>
              </a:rPr>
              <a:t>Fig: ARIMA</a:t>
            </a:r>
            <a:endParaRPr>
              <a:latin typeface="Lato Light"/>
              <a:ea typeface="Lato Light"/>
              <a:cs typeface="Lato Light"/>
              <a:sym typeface="Lato Light"/>
            </a:endParaRPr>
          </a:p>
        </p:txBody>
      </p:sp>
      <p:sp>
        <p:nvSpPr>
          <p:cNvPr id="267" name="Google Shape;267;p26"/>
          <p:cNvSpPr txBox="1"/>
          <p:nvPr/>
        </p:nvSpPr>
        <p:spPr>
          <a:xfrm>
            <a:off x="5876700" y="4710125"/>
            <a:ext cx="14739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Lato Light"/>
                <a:ea typeface="Lato Light"/>
                <a:cs typeface="Lato Light"/>
                <a:sym typeface="Lato Light"/>
              </a:rPr>
              <a:t>Fig: LSTM</a:t>
            </a:r>
            <a:endParaRPr>
              <a:latin typeface="Lato Light"/>
              <a:ea typeface="Lato Light"/>
              <a:cs typeface="Lato Light"/>
              <a:sym typeface="Lato Light"/>
            </a:endParaRPr>
          </a:p>
        </p:txBody>
      </p:sp>
      <p:graphicFrame>
        <p:nvGraphicFramePr>
          <p:cNvPr id="268" name="Google Shape;268;p26"/>
          <p:cNvGraphicFramePr/>
          <p:nvPr/>
        </p:nvGraphicFramePr>
        <p:xfrm>
          <a:off x="6093300" y="1065450"/>
          <a:ext cx="3000000" cy="3000000"/>
        </p:xfrm>
        <a:graphic>
          <a:graphicData uri="http://schemas.openxmlformats.org/drawingml/2006/table">
            <a:tbl>
              <a:tblPr>
                <a:noFill/>
                <a:tableStyleId>{CDE35650-A868-49F0-9001-0E87BF985103}</a:tableStyleId>
              </a:tblPr>
              <a:tblGrid>
                <a:gridCol w="715050"/>
                <a:gridCol w="583350"/>
                <a:gridCol w="846750"/>
                <a:gridCol w="715050"/>
              </a:tblGrid>
              <a:tr h="372150">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AR</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ARIMA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LSTM</a:t>
                      </a:r>
                      <a:endParaRPr/>
                    </a:p>
                  </a:txBody>
                  <a:tcPr marT="91425" marB="91425" marR="91425" marL="91425">
                    <a:solidFill>
                      <a:srgbClr val="FFFFFF"/>
                    </a:solidFill>
                  </a:tcPr>
                </a:tc>
              </a:tr>
              <a:tr h="372150">
                <a:tc>
                  <a:txBody>
                    <a:bodyPr/>
                    <a:lstStyle/>
                    <a:p>
                      <a:pPr indent="0" lvl="0" marL="0" rtl="0" algn="l">
                        <a:spcBef>
                          <a:spcPts val="0"/>
                        </a:spcBef>
                        <a:spcAft>
                          <a:spcPts val="0"/>
                        </a:spcAft>
                        <a:buNone/>
                      </a:pPr>
                      <a:r>
                        <a:rPr lang="en"/>
                        <a:t>RMSE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5864</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5184</a:t>
                      </a:r>
                      <a:endParaRPr/>
                    </a:p>
                  </a:txBody>
                  <a:tcPr marT="91425" marB="91425" marR="91425" marL="91425">
                    <a:solidFill>
                      <a:srgbClr val="FFFFFF"/>
                    </a:solidFill>
                  </a:tcPr>
                </a:tc>
              </a:tr>
              <a:tr h="372150">
                <a:tc>
                  <a:txBody>
                    <a:bodyPr/>
                    <a:lstStyle/>
                    <a:p>
                      <a:pPr indent="0" lvl="0" marL="0" rtl="0" algn="l">
                        <a:spcBef>
                          <a:spcPts val="0"/>
                        </a:spcBef>
                        <a:spcAft>
                          <a:spcPts val="0"/>
                        </a:spcAft>
                        <a:buNone/>
                      </a:pPr>
                      <a:r>
                        <a:rPr lang="en"/>
                        <a:t>R2</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-1.3</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-56.8</a:t>
                      </a:r>
                      <a:endParaRPr/>
                    </a:p>
                  </a:txBody>
                  <a:tcPr marT="91425" marB="91425" marR="91425" marL="91425">
                    <a:solidFill>
                      <a:srgbClr val="FFFFFF"/>
                    </a:solidFill>
                  </a:tcPr>
                </a:tc>
              </a:tr>
            </a:tbl>
          </a:graphicData>
        </a:graphic>
      </p:graphicFrame>
      <p:pic>
        <p:nvPicPr>
          <p:cNvPr id="269" name="Google Shape;269;p26"/>
          <p:cNvPicPr preferRelativeResize="0"/>
          <p:nvPr/>
        </p:nvPicPr>
        <p:blipFill>
          <a:blip r:embed="rId3">
            <a:alphaModFix/>
          </a:blip>
          <a:stretch>
            <a:fillRect/>
          </a:stretch>
        </p:blipFill>
        <p:spPr>
          <a:xfrm>
            <a:off x="152397" y="686200"/>
            <a:ext cx="2717425" cy="1873108"/>
          </a:xfrm>
          <a:prstGeom prst="rect">
            <a:avLst/>
          </a:prstGeom>
          <a:noFill/>
          <a:ln cap="flat" cmpd="sng" w="9525">
            <a:solidFill>
              <a:schemeClr val="dk2"/>
            </a:solidFill>
            <a:prstDash val="solid"/>
            <a:round/>
            <a:headEnd len="sm" w="sm" type="none"/>
            <a:tailEnd len="sm" w="sm" type="none"/>
          </a:ln>
        </p:spPr>
      </p:pic>
      <p:pic>
        <p:nvPicPr>
          <p:cNvPr id="270" name="Google Shape;270;p26"/>
          <p:cNvPicPr preferRelativeResize="0"/>
          <p:nvPr/>
        </p:nvPicPr>
        <p:blipFill>
          <a:blip r:embed="rId4">
            <a:alphaModFix/>
          </a:blip>
          <a:stretch>
            <a:fillRect/>
          </a:stretch>
        </p:blipFill>
        <p:spPr>
          <a:xfrm>
            <a:off x="3048072" y="686200"/>
            <a:ext cx="2717425" cy="1873108"/>
          </a:xfrm>
          <a:prstGeom prst="rect">
            <a:avLst/>
          </a:prstGeom>
          <a:noFill/>
          <a:ln cap="flat" cmpd="sng" w="9525">
            <a:solidFill>
              <a:schemeClr val="dk2"/>
            </a:solidFill>
            <a:prstDash val="solid"/>
            <a:round/>
            <a:headEnd len="sm" w="sm" type="none"/>
            <a:tailEnd len="sm" w="sm" type="none"/>
          </a:ln>
        </p:spPr>
      </p:pic>
      <p:pic>
        <p:nvPicPr>
          <p:cNvPr id="271" name="Google Shape;271;p26"/>
          <p:cNvPicPr preferRelativeResize="0"/>
          <p:nvPr/>
        </p:nvPicPr>
        <p:blipFill>
          <a:blip r:embed="rId5">
            <a:alphaModFix/>
          </a:blip>
          <a:stretch>
            <a:fillRect/>
          </a:stretch>
        </p:blipFill>
        <p:spPr>
          <a:xfrm>
            <a:off x="721200" y="2711699"/>
            <a:ext cx="3286750" cy="2112926"/>
          </a:xfrm>
          <a:prstGeom prst="rect">
            <a:avLst/>
          </a:prstGeom>
          <a:noFill/>
          <a:ln cap="flat" cmpd="sng" w="9525">
            <a:solidFill>
              <a:schemeClr val="dk2"/>
            </a:solidFill>
            <a:prstDash val="solid"/>
            <a:round/>
            <a:headEnd len="sm" w="sm" type="none"/>
            <a:tailEnd len="sm" w="sm" type="none"/>
          </a:ln>
        </p:spPr>
      </p:pic>
      <p:pic>
        <p:nvPicPr>
          <p:cNvPr id="272" name="Google Shape;272;p26"/>
          <p:cNvPicPr preferRelativeResize="0"/>
          <p:nvPr/>
        </p:nvPicPr>
        <p:blipFill>
          <a:blip r:embed="rId6">
            <a:alphaModFix/>
          </a:blip>
          <a:stretch>
            <a:fillRect/>
          </a:stretch>
        </p:blipFill>
        <p:spPr>
          <a:xfrm>
            <a:off x="4607400" y="2711699"/>
            <a:ext cx="3286750" cy="211292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7"/>
          <p:cNvSpPr txBox="1"/>
          <p:nvPr>
            <p:ph type="title"/>
          </p:nvPr>
        </p:nvSpPr>
        <p:spPr>
          <a:xfrm>
            <a:off x="661650" y="-2444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UCI</a:t>
            </a:r>
            <a:r>
              <a:rPr lang="en"/>
              <a:t> Data</a:t>
            </a:r>
            <a:endParaRPr/>
          </a:p>
        </p:txBody>
      </p:sp>
      <p:sp>
        <p:nvSpPr>
          <p:cNvPr id="278" name="Google Shape;278;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27"/>
          <p:cNvSpPr txBox="1"/>
          <p:nvPr/>
        </p:nvSpPr>
        <p:spPr>
          <a:xfrm>
            <a:off x="1838100" y="4710125"/>
            <a:ext cx="14739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Lato Light"/>
                <a:ea typeface="Lato Light"/>
                <a:cs typeface="Lato Light"/>
                <a:sym typeface="Lato Light"/>
              </a:rPr>
              <a:t>Fig: ARIMA</a:t>
            </a:r>
            <a:endParaRPr>
              <a:latin typeface="Lato Light"/>
              <a:ea typeface="Lato Light"/>
              <a:cs typeface="Lato Light"/>
              <a:sym typeface="Lato Light"/>
            </a:endParaRPr>
          </a:p>
        </p:txBody>
      </p:sp>
      <p:sp>
        <p:nvSpPr>
          <p:cNvPr id="280" name="Google Shape;280;p27"/>
          <p:cNvSpPr txBox="1"/>
          <p:nvPr/>
        </p:nvSpPr>
        <p:spPr>
          <a:xfrm>
            <a:off x="5876700" y="4710125"/>
            <a:ext cx="14739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Lato Light"/>
                <a:ea typeface="Lato Light"/>
                <a:cs typeface="Lato Light"/>
                <a:sym typeface="Lato Light"/>
              </a:rPr>
              <a:t>Fig: LSTM</a:t>
            </a:r>
            <a:endParaRPr>
              <a:latin typeface="Lato Light"/>
              <a:ea typeface="Lato Light"/>
              <a:cs typeface="Lato Light"/>
              <a:sym typeface="Lato Light"/>
            </a:endParaRPr>
          </a:p>
        </p:txBody>
      </p:sp>
      <p:graphicFrame>
        <p:nvGraphicFramePr>
          <p:cNvPr id="281" name="Google Shape;281;p27"/>
          <p:cNvGraphicFramePr/>
          <p:nvPr/>
        </p:nvGraphicFramePr>
        <p:xfrm>
          <a:off x="6093300" y="1065450"/>
          <a:ext cx="3000000" cy="3000000"/>
        </p:xfrm>
        <a:graphic>
          <a:graphicData uri="http://schemas.openxmlformats.org/drawingml/2006/table">
            <a:tbl>
              <a:tblPr>
                <a:noFill/>
                <a:tableStyleId>{CDE35650-A868-49F0-9001-0E87BF985103}</a:tableStyleId>
              </a:tblPr>
              <a:tblGrid>
                <a:gridCol w="715050"/>
                <a:gridCol w="583350"/>
                <a:gridCol w="846750"/>
                <a:gridCol w="715050"/>
              </a:tblGrid>
              <a:tr h="372150">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AR</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ARIMA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LSTM</a:t>
                      </a:r>
                      <a:endParaRPr/>
                    </a:p>
                  </a:txBody>
                  <a:tcPr marT="91425" marB="91425" marR="91425" marL="91425">
                    <a:solidFill>
                      <a:srgbClr val="FFFFFF"/>
                    </a:solidFill>
                  </a:tcPr>
                </a:tc>
              </a:tr>
              <a:tr h="372150">
                <a:tc>
                  <a:txBody>
                    <a:bodyPr/>
                    <a:lstStyle/>
                    <a:p>
                      <a:pPr indent="0" lvl="0" marL="0" rtl="0" algn="l">
                        <a:spcBef>
                          <a:spcPts val="0"/>
                        </a:spcBef>
                        <a:spcAft>
                          <a:spcPts val="0"/>
                        </a:spcAft>
                        <a:buNone/>
                      </a:pPr>
                      <a:r>
                        <a:rPr lang="en"/>
                        <a:t>RMSE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0.78</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0.65</a:t>
                      </a:r>
                      <a:endParaRPr/>
                    </a:p>
                  </a:txBody>
                  <a:tcPr marT="91425" marB="91425" marR="91425" marL="91425">
                    <a:solidFill>
                      <a:srgbClr val="FFFFFF"/>
                    </a:solidFill>
                  </a:tcPr>
                </a:tc>
              </a:tr>
              <a:tr h="372150">
                <a:tc>
                  <a:txBody>
                    <a:bodyPr/>
                    <a:lstStyle/>
                    <a:p>
                      <a:pPr indent="0" lvl="0" marL="0" rtl="0" algn="l">
                        <a:spcBef>
                          <a:spcPts val="0"/>
                        </a:spcBef>
                        <a:spcAft>
                          <a:spcPts val="0"/>
                        </a:spcAft>
                        <a:buNone/>
                      </a:pPr>
                      <a:r>
                        <a:rPr lang="en"/>
                        <a:t>R2</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-0.4</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-13.0</a:t>
                      </a:r>
                      <a:endParaRPr/>
                    </a:p>
                  </a:txBody>
                  <a:tcPr marT="91425" marB="91425" marR="91425" marL="91425">
                    <a:solidFill>
                      <a:srgbClr val="FFFFFF"/>
                    </a:solidFill>
                  </a:tcPr>
                </a:tc>
              </a:tr>
            </a:tbl>
          </a:graphicData>
        </a:graphic>
      </p:graphicFrame>
      <p:pic>
        <p:nvPicPr>
          <p:cNvPr id="282" name="Google Shape;282;p27"/>
          <p:cNvPicPr preferRelativeResize="0"/>
          <p:nvPr/>
        </p:nvPicPr>
        <p:blipFill>
          <a:blip r:embed="rId3">
            <a:alphaModFix/>
          </a:blip>
          <a:stretch>
            <a:fillRect/>
          </a:stretch>
        </p:blipFill>
        <p:spPr>
          <a:xfrm>
            <a:off x="152400" y="686200"/>
            <a:ext cx="2717425" cy="1873100"/>
          </a:xfrm>
          <a:prstGeom prst="rect">
            <a:avLst/>
          </a:prstGeom>
          <a:noFill/>
          <a:ln cap="flat" cmpd="sng" w="9525">
            <a:solidFill>
              <a:schemeClr val="dk2"/>
            </a:solidFill>
            <a:prstDash val="solid"/>
            <a:round/>
            <a:headEnd len="sm" w="sm" type="none"/>
            <a:tailEnd len="sm" w="sm" type="none"/>
          </a:ln>
        </p:spPr>
      </p:pic>
      <p:pic>
        <p:nvPicPr>
          <p:cNvPr id="283" name="Google Shape;283;p27"/>
          <p:cNvPicPr preferRelativeResize="0"/>
          <p:nvPr/>
        </p:nvPicPr>
        <p:blipFill>
          <a:blip r:embed="rId4">
            <a:alphaModFix/>
          </a:blip>
          <a:stretch>
            <a:fillRect/>
          </a:stretch>
        </p:blipFill>
        <p:spPr>
          <a:xfrm>
            <a:off x="3142775" y="686225"/>
            <a:ext cx="2717425" cy="1873100"/>
          </a:xfrm>
          <a:prstGeom prst="rect">
            <a:avLst/>
          </a:prstGeom>
          <a:noFill/>
          <a:ln cap="flat" cmpd="sng" w="9525">
            <a:solidFill>
              <a:schemeClr val="dk2"/>
            </a:solidFill>
            <a:prstDash val="solid"/>
            <a:round/>
            <a:headEnd len="sm" w="sm" type="none"/>
            <a:tailEnd len="sm" w="sm" type="none"/>
          </a:ln>
        </p:spPr>
      </p:pic>
      <p:pic>
        <p:nvPicPr>
          <p:cNvPr id="284" name="Google Shape;284;p27"/>
          <p:cNvPicPr preferRelativeResize="0"/>
          <p:nvPr/>
        </p:nvPicPr>
        <p:blipFill>
          <a:blip r:embed="rId5">
            <a:alphaModFix/>
          </a:blip>
          <a:stretch>
            <a:fillRect/>
          </a:stretch>
        </p:blipFill>
        <p:spPr>
          <a:xfrm>
            <a:off x="685800" y="2711700"/>
            <a:ext cx="3375949" cy="2170250"/>
          </a:xfrm>
          <a:prstGeom prst="rect">
            <a:avLst/>
          </a:prstGeom>
          <a:noFill/>
          <a:ln cap="flat" cmpd="sng" w="9525">
            <a:solidFill>
              <a:schemeClr val="dk2"/>
            </a:solidFill>
            <a:prstDash val="solid"/>
            <a:round/>
            <a:headEnd len="sm" w="sm" type="none"/>
            <a:tailEnd len="sm" w="sm" type="none"/>
          </a:ln>
        </p:spPr>
      </p:pic>
      <p:pic>
        <p:nvPicPr>
          <p:cNvPr id="285" name="Google Shape;285;p27"/>
          <p:cNvPicPr preferRelativeResize="0"/>
          <p:nvPr/>
        </p:nvPicPr>
        <p:blipFill>
          <a:blip r:embed="rId6">
            <a:alphaModFix/>
          </a:blip>
          <a:stretch>
            <a:fillRect/>
          </a:stretch>
        </p:blipFill>
        <p:spPr>
          <a:xfrm>
            <a:off x="4595150" y="2711700"/>
            <a:ext cx="3346037" cy="215102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8"/>
          <p:cNvSpPr txBox="1"/>
          <p:nvPr>
            <p:ph type="title"/>
          </p:nvPr>
        </p:nvSpPr>
        <p:spPr>
          <a:xfrm>
            <a:off x="661650" y="-2444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UPSLDC</a:t>
            </a:r>
            <a:r>
              <a:rPr lang="en"/>
              <a:t> Data</a:t>
            </a:r>
            <a:endParaRPr/>
          </a:p>
        </p:txBody>
      </p:sp>
      <p:sp>
        <p:nvSpPr>
          <p:cNvPr id="291" name="Google Shape;291;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92" name="Google Shape;292;p28"/>
          <p:cNvSpPr txBox="1"/>
          <p:nvPr/>
        </p:nvSpPr>
        <p:spPr>
          <a:xfrm>
            <a:off x="1838100" y="4710125"/>
            <a:ext cx="14739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Lato Light"/>
                <a:ea typeface="Lato Light"/>
                <a:cs typeface="Lato Light"/>
                <a:sym typeface="Lato Light"/>
              </a:rPr>
              <a:t>Fig: ARIMA</a:t>
            </a:r>
            <a:endParaRPr>
              <a:latin typeface="Lato Light"/>
              <a:ea typeface="Lato Light"/>
              <a:cs typeface="Lato Light"/>
              <a:sym typeface="Lato Light"/>
            </a:endParaRPr>
          </a:p>
        </p:txBody>
      </p:sp>
      <p:sp>
        <p:nvSpPr>
          <p:cNvPr id="293" name="Google Shape;293;p28"/>
          <p:cNvSpPr txBox="1"/>
          <p:nvPr/>
        </p:nvSpPr>
        <p:spPr>
          <a:xfrm>
            <a:off x="5876700" y="4710125"/>
            <a:ext cx="14739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Lato Light"/>
                <a:ea typeface="Lato Light"/>
                <a:cs typeface="Lato Light"/>
                <a:sym typeface="Lato Light"/>
              </a:rPr>
              <a:t>Fig: LSTM</a:t>
            </a:r>
            <a:endParaRPr>
              <a:latin typeface="Lato Light"/>
              <a:ea typeface="Lato Light"/>
              <a:cs typeface="Lato Light"/>
              <a:sym typeface="Lato Light"/>
            </a:endParaRPr>
          </a:p>
        </p:txBody>
      </p:sp>
      <p:graphicFrame>
        <p:nvGraphicFramePr>
          <p:cNvPr id="294" name="Google Shape;294;p28"/>
          <p:cNvGraphicFramePr/>
          <p:nvPr/>
        </p:nvGraphicFramePr>
        <p:xfrm>
          <a:off x="6093300" y="1065450"/>
          <a:ext cx="3000000" cy="3000000"/>
        </p:xfrm>
        <a:graphic>
          <a:graphicData uri="http://schemas.openxmlformats.org/drawingml/2006/table">
            <a:tbl>
              <a:tblPr>
                <a:noFill/>
                <a:tableStyleId>{CDE35650-A868-49F0-9001-0E87BF985103}</a:tableStyleId>
              </a:tblPr>
              <a:tblGrid>
                <a:gridCol w="715050"/>
                <a:gridCol w="583350"/>
                <a:gridCol w="846750"/>
                <a:gridCol w="715050"/>
              </a:tblGrid>
              <a:tr h="372150">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AR</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ARIMA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LSTM</a:t>
                      </a:r>
                      <a:endParaRPr/>
                    </a:p>
                  </a:txBody>
                  <a:tcPr marT="91425" marB="91425" marR="91425" marL="91425">
                    <a:solidFill>
                      <a:srgbClr val="FFFFFF"/>
                    </a:solidFill>
                  </a:tcPr>
                </a:tc>
              </a:tr>
              <a:tr h="372150">
                <a:tc>
                  <a:txBody>
                    <a:bodyPr/>
                    <a:lstStyle/>
                    <a:p>
                      <a:pPr indent="0" lvl="0" marL="0" rtl="0" algn="l">
                        <a:spcBef>
                          <a:spcPts val="0"/>
                        </a:spcBef>
                        <a:spcAft>
                          <a:spcPts val="0"/>
                        </a:spcAft>
                        <a:buNone/>
                      </a:pPr>
                      <a:r>
                        <a:rPr lang="en"/>
                        <a:t>RMSE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1780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334</a:t>
                      </a:r>
                      <a:endParaRPr/>
                    </a:p>
                  </a:txBody>
                  <a:tcPr marT="91425" marB="91425" marR="91425" marL="91425">
                    <a:solidFill>
                      <a:srgbClr val="FFFFFF"/>
                    </a:solidFill>
                  </a:tcPr>
                </a:tc>
              </a:tr>
              <a:tr h="372150">
                <a:tc>
                  <a:txBody>
                    <a:bodyPr/>
                    <a:lstStyle/>
                    <a:p>
                      <a:pPr indent="0" lvl="0" marL="0" rtl="0" algn="l">
                        <a:spcBef>
                          <a:spcPts val="0"/>
                        </a:spcBef>
                        <a:spcAft>
                          <a:spcPts val="0"/>
                        </a:spcAft>
                        <a:buNone/>
                      </a:pPr>
                      <a:r>
                        <a:rPr lang="en"/>
                        <a:t>R2</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-0.2</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0.95</a:t>
                      </a:r>
                      <a:endParaRPr/>
                    </a:p>
                  </a:txBody>
                  <a:tcPr marT="91425" marB="91425" marR="91425" marL="91425">
                    <a:solidFill>
                      <a:srgbClr val="FFFFFF"/>
                    </a:solidFill>
                  </a:tcPr>
                </a:tc>
              </a:tr>
            </a:tbl>
          </a:graphicData>
        </a:graphic>
      </p:graphicFrame>
      <p:pic>
        <p:nvPicPr>
          <p:cNvPr id="295" name="Google Shape;295;p28"/>
          <p:cNvPicPr preferRelativeResize="0"/>
          <p:nvPr/>
        </p:nvPicPr>
        <p:blipFill>
          <a:blip r:embed="rId3">
            <a:alphaModFix/>
          </a:blip>
          <a:stretch>
            <a:fillRect/>
          </a:stretch>
        </p:blipFill>
        <p:spPr>
          <a:xfrm>
            <a:off x="381000" y="686200"/>
            <a:ext cx="2717382" cy="1873100"/>
          </a:xfrm>
          <a:prstGeom prst="rect">
            <a:avLst/>
          </a:prstGeom>
          <a:noFill/>
          <a:ln cap="flat" cmpd="sng" w="9525">
            <a:solidFill>
              <a:schemeClr val="dk2"/>
            </a:solidFill>
            <a:prstDash val="solid"/>
            <a:round/>
            <a:headEnd len="sm" w="sm" type="none"/>
            <a:tailEnd len="sm" w="sm" type="none"/>
          </a:ln>
        </p:spPr>
      </p:pic>
      <p:pic>
        <p:nvPicPr>
          <p:cNvPr id="296" name="Google Shape;296;p28"/>
          <p:cNvPicPr preferRelativeResize="0"/>
          <p:nvPr/>
        </p:nvPicPr>
        <p:blipFill>
          <a:blip r:embed="rId4">
            <a:alphaModFix/>
          </a:blip>
          <a:stretch>
            <a:fillRect/>
          </a:stretch>
        </p:blipFill>
        <p:spPr>
          <a:xfrm>
            <a:off x="3326975" y="686200"/>
            <a:ext cx="2609150" cy="1873100"/>
          </a:xfrm>
          <a:prstGeom prst="rect">
            <a:avLst/>
          </a:prstGeom>
          <a:noFill/>
          <a:ln cap="flat" cmpd="sng" w="9525">
            <a:solidFill>
              <a:schemeClr val="dk2"/>
            </a:solidFill>
            <a:prstDash val="solid"/>
            <a:round/>
            <a:headEnd len="sm" w="sm" type="none"/>
            <a:tailEnd len="sm" w="sm" type="none"/>
          </a:ln>
        </p:spPr>
      </p:pic>
      <p:pic>
        <p:nvPicPr>
          <p:cNvPr id="297" name="Google Shape;297;p28"/>
          <p:cNvPicPr preferRelativeResize="0"/>
          <p:nvPr/>
        </p:nvPicPr>
        <p:blipFill>
          <a:blip r:embed="rId5">
            <a:alphaModFix/>
          </a:blip>
          <a:stretch>
            <a:fillRect/>
          </a:stretch>
        </p:blipFill>
        <p:spPr>
          <a:xfrm>
            <a:off x="609600" y="2711700"/>
            <a:ext cx="3362100" cy="2161350"/>
          </a:xfrm>
          <a:prstGeom prst="rect">
            <a:avLst/>
          </a:prstGeom>
          <a:noFill/>
          <a:ln cap="flat" cmpd="sng" w="9525">
            <a:solidFill>
              <a:schemeClr val="dk2"/>
            </a:solidFill>
            <a:prstDash val="solid"/>
            <a:round/>
            <a:headEnd len="sm" w="sm" type="none"/>
            <a:tailEnd len="sm" w="sm" type="none"/>
          </a:ln>
        </p:spPr>
      </p:pic>
      <p:pic>
        <p:nvPicPr>
          <p:cNvPr id="298" name="Google Shape;298;p28"/>
          <p:cNvPicPr preferRelativeResize="0"/>
          <p:nvPr/>
        </p:nvPicPr>
        <p:blipFill>
          <a:blip r:embed="rId6">
            <a:alphaModFix/>
          </a:blip>
          <a:stretch>
            <a:fillRect/>
          </a:stretch>
        </p:blipFill>
        <p:spPr>
          <a:xfrm>
            <a:off x="4657500" y="2711700"/>
            <a:ext cx="3362100" cy="216134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04" name="Google Shape;304;p29"/>
          <p:cNvPicPr preferRelativeResize="0"/>
          <p:nvPr/>
        </p:nvPicPr>
        <p:blipFill rotWithShape="1">
          <a:blip r:embed="rId3">
            <a:alphaModFix/>
          </a:blip>
          <a:srcRect b="23426" l="40868" r="10547" t="27890"/>
          <a:stretch/>
        </p:blipFill>
        <p:spPr>
          <a:xfrm>
            <a:off x="1512500" y="1434900"/>
            <a:ext cx="5755075" cy="3244150"/>
          </a:xfrm>
          <a:prstGeom prst="rect">
            <a:avLst/>
          </a:prstGeom>
          <a:noFill/>
          <a:ln cap="flat" cmpd="sng" w="9525">
            <a:solidFill>
              <a:schemeClr val="dk2"/>
            </a:solidFill>
            <a:prstDash val="solid"/>
            <a:round/>
            <a:headEnd len="sm" w="sm" type="none"/>
            <a:tailEnd len="sm" w="sm" type="none"/>
          </a:ln>
        </p:spPr>
      </p:pic>
      <p:sp>
        <p:nvSpPr>
          <p:cNvPr id="305" name="Google Shape;305;p29"/>
          <p:cNvSpPr txBox="1"/>
          <p:nvPr>
            <p:ph idx="4294967295" type="title"/>
          </p:nvPr>
        </p:nvSpPr>
        <p:spPr>
          <a:xfrm>
            <a:off x="1728450" y="4413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Comparison</a:t>
            </a:r>
            <a:endParaRPr/>
          </a:p>
        </p:txBody>
      </p:sp>
      <p:sp>
        <p:nvSpPr>
          <p:cNvPr id="306" name="Google Shape;306;p29"/>
          <p:cNvSpPr txBox="1"/>
          <p:nvPr/>
        </p:nvSpPr>
        <p:spPr>
          <a:xfrm>
            <a:off x="3985875" y="422850"/>
            <a:ext cx="1157700" cy="915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Light"/>
              <a:ea typeface="Lato Light"/>
              <a:cs typeface="Lato Light"/>
              <a:sym typeface="Lat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0"/>
          <p:cNvSpPr txBox="1"/>
          <p:nvPr>
            <p:ph type="title"/>
          </p:nvPr>
        </p:nvSpPr>
        <p:spPr>
          <a:xfrm>
            <a:off x="737850" y="2889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Disposal of comments</a:t>
            </a:r>
            <a:endParaRPr/>
          </a:p>
        </p:txBody>
      </p:sp>
      <p:sp>
        <p:nvSpPr>
          <p:cNvPr id="312" name="Google Shape;312;p30"/>
          <p:cNvSpPr txBox="1"/>
          <p:nvPr>
            <p:ph idx="1" type="body"/>
          </p:nvPr>
        </p:nvSpPr>
        <p:spPr>
          <a:xfrm>
            <a:off x="737850" y="1170900"/>
            <a:ext cx="6688800" cy="36240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COMMENT 1: Three different data-sets should be taken</a:t>
            </a:r>
            <a:endParaRPr b="1" sz="1200"/>
          </a:p>
          <a:p>
            <a:pPr indent="0" lvl="0" marL="0" rtl="0" algn="l">
              <a:spcBef>
                <a:spcPts val="600"/>
              </a:spcBef>
              <a:spcAft>
                <a:spcPts val="0"/>
              </a:spcAft>
              <a:buClr>
                <a:schemeClr val="dk1"/>
              </a:buClr>
              <a:buSzPts val="1100"/>
              <a:buFont typeface="Arial"/>
              <a:buNone/>
            </a:pPr>
            <a:r>
              <a:rPr lang="en" sz="1200"/>
              <a:t>We have used five different datasets for this project. </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rPr b="1" lang="en" sz="1200"/>
              <a:t>COMMENT 2: Comparison of LSTM with ARIMA is required</a:t>
            </a:r>
            <a:endParaRPr sz="1200"/>
          </a:p>
          <a:p>
            <a:pPr indent="0" lvl="0" marL="0" rtl="0" algn="l">
              <a:spcBef>
                <a:spcPts val="600"/>
              </a:spcBef>
              <a:spcAft>
                <a:spcPts val="0"/>
              </a:spcAft>
              <a:buClr>
                <a:schemeClr val="dk1"/>
              </a:buClr>
              <a:buSzPts val="1100"/>
              <a:buFont typeface="Arial"/>
              <a:buNone/>
            </a:pPr>
            <a:r>
              <a:rPr lang="en" sz="1200"/>
              <a:t>Comparison using two parameters namely Root Mean Square Error and R2 Score have been used. For all data-sets except FRED, LSTM gives a better result as compared to ARIMA. Fred data-set has a very good pattern because of which better results are shown in ARIMA.</a:t>
            </a:r>
            <a:endParaRPr sz="1200"/>
          </a:p>
          <a:p>
            <a:pPr indent="0" lvl="0" marL="0" rtl="0" algn="l">
              <a:spcBef>
                <a:spcPts val="600"/>
              </a:spcBef>
              <a:spcAft>
                <a:spcPts val="0"/>
              </a:spcAft>
              <a:buClr>
                <a:schemeClr val="dk1"/>
              </a:buClr>
              <a:buSzPts val="1100"/>
              <a:buFont typeface="Arial"/>
              <a:buNone/>
            </a:pPr>
            <a:r>
              <a:t/>
            </a:r>
            <a:endParaRPr sz="1200"/>
          </a:p>
        </p:txBody>
      </p:sp>
      <p:sp>
        <p:nvSpPr>
          <p:cNvPr id="313" name="Google Shape;313;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3"/>
          <p:cNvSpPr txBox="1"/>
          <p:nvPr>
            <p:ph idx="4294967295" type="title"/>
          </p:nvPr>
        </p:nvSpPr>
        <p:spPr>
          <a:xfrm>
            <a:off x="737850" y="-1682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Introduction</a:t>
            </a:r>
            <a:endParaRPr/>
          </a:p>
        </p:txBody>
      </p:sp>
      <p:sp>
        <p:nvSpPr>
          <p:cNvPr id="98" name="Google Shape;98;p13"/>
          <p:cNvSpPr txBox="1"/>
          <p:nvPr>
            <p:ph idx="4294967295" type="body"/>
          </p:nvPr>
        </p:nvSpPr>
        <p:spPr>
          <a:xfrm>
            <a:off x="737850" y="866100"/>
            <a:ext cx="6688800" cy="5301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latin typeface="Lato"/>
                <a:ea typeface="Lato"/>
                <a:cs typeface="Lato"/>
                <a:sym typeface="Lato"/>
              </a:rPr>
              <a:t>Time Series</a:t>
            </a:r>
            <a:r>
              <a:rPr b="1" lang="en" sz="1200"/>
              <a:t>:  A time series is a series of data points indexed in time order. Most commonly, a time series is a sequence taken at successive equally spaced points in time.</a:t>
            </a:r>
            <a:endParaRPr b="1" sz="1200"/>
          </a:p>
          <a:p>
            <a:pPr indent="0" lvl="0" marL="0" rtl="0" algn="l">
              <a:spcBef>
                <a:spcPts val="600"/>
              </a:spcBef>
              <a:spcAft>
                <a:spcPts val="0"/>
              </a:spcAft>
              <a:buClr>
                <a:schemeClr val="dk1"/>
              </a:buClr>
              <a:buSzPts val="1100"/>
              <a:buFont typeface="Arial"/>
              <a:buNone/>
            </a:pPr>
            <a:r>
              <a:t/>
            </a:r>
            <a:endParaRPr b="1" sz="1200"/>
          </a:p>
          <a:p>
            <a:pPr indent="0" lvl="0" marL="0" rtl="0" algn="l">
              <a:spcBef>
                <a:spcPts val="600"/>
              </a:spcBef>
              <a:spcAft>
                <a:spcPts val="0"/>
              </a:spcAft>
              <a:buClr>
                <a:schemeClr val="dk1"/>
              </a:buClr>
              <a:buSzPts val="1100"/>
              <a:buFont typeface="Arial"/>
              <a:buNone/>
            </a:pPr>
            <a:r>
              <a:rPr b="1" lang="en" sz="1200">
                <a:latin typeface="Lato"/>
                <a:ea typeface="Lato"/>
                <a:cs typeface="Lato"/>
                <a:sym typeface="Lato"/>
              </a:rPr>
              <a:t>Load Forecasting: </a:t>
            </a:r>
            <a:r>
              <a:rPr lang="en" sz="1200">
                <a:latin typeface="Lato"/>
                <a:ea typeface="Lato"/>
                <a:cs typeface="Lato"/>
                <a:sym typeface="Lato"/>
              </a:rPr>
              <a:t>Load forecasting is a technique used by power or energy-providing companies to predict the power/energy needed to meet the demand and supply equilibrium</a:t>
            </a:r>
            <a:endParaRPr sz="1200">
              <a:latin typeface="Lato"/>
              <a:ea typeface="Lato"/>
              <a:cs typeface="Lato"/>
              <a:sym typeface="Lato"/>
            </a:endParaRPr>
          </a:p>
          <a:p>
            <a:pPr indent="0" lvl="0" marL="0" rtl="0" algn="l">
              <a:spcBef>
                <a:spcPts val="600"/>
              </a:spcBef>
              <a:spcAft>
                <a:spcPts val="0"/>
              </a:spcAft>
              <a:buClr>
                <a:schemeClr val="dk1"/>
              </a:buClr>
              <a:buSzPts val="1100"/>
              <a:buFont typeface="Arial"/>
              <a:buNone/>
            </a:pPr>
            <a:r>
              <a:t/>
            </a:r>
            <a:endParaRPr sz="1200">
              <a:latin typeface="Lato"/>
              <a:ea typeface="Lato"/>
              <a:cs typeface="Lato"/>
              <a:sym typeface="Lato"/>
            </a:endParaRPr>
          </a:p>
          <a:p>
            <a:pPr indent="0" lvl="0" marL="0" rtl="0" algn="l">
              <a:spcBef>
                <a:spcPts val="600"/>
              </a:spcBef>
              <a:spcAft>
                <a:spcPts val="0"/>
              </a:spcAft>
              <a:buClr>
                <a:schemeClr val="dk1"/>
              </a:buClr>
              <a:buSzPts val="1100"/>
              <a:buFont typeface="Arial"/>
              <a:buNone/>
            </a:pPr>
            <a:r>
              <a:rPr b="1" lang="en" sz="1200">
                <a:latin typeface="Lato"/>
                <a:ea typeface="Lato"/>
                <a:cs typeface="Lato"/>
                <a:sym typeface="Lato"/>
              </a:rPr>
              <a:t>Need: </a:t>
            </a:r>
            <a:r>
              <a:rPr lang="en" sz="1200">
                <a:latin typeface="Lato"/>
                <a:ea typeface="Lato"/>
                <a:cs typeface="Lato"/>
                <a:sym typeface="Lato"/>
              </a:rPr>
              <a:t>Accurate models for electric power load forecasting are essential to the operation and planning of a utility.</a:t>
            </a:r>
            <a:endParaRPr sz="1200">
              <a:latin typeface="Lato"/>
              <a:ea typeface="Lato"/>
              <a:cs typeface="Lato"/>
              <a:sym typeface="Lato"/>
            </a:endParaRPr>
          </a:p>
          <a:p>
            <a:pPr indent="0" lvl="0" marL="0" rtl="0" algn="l">
              <a:spcBef>
                <a:spcPts val="600"/>
              </a:spcBef>
              <a:spcAft>
                <a:spcPts val="0"/>
              </a:spcAft>
              <a:buClr>
                <a:schemeClr val="dk1"/>
              </a:buClr>
              <a:buSzPts val="1100"/>
              <a:buFont typeface="Arial"/>
              <a:buNone/>
            </a:pPr>
            <a:r>
              <a:t/>
            </a:r>
            <a:endParaRPr sz="1200">
              <a:latin typeface="Lato"/>
              <a:ea typeface="Lato"/>
              <a:cs typeface="Lato"/>
              <a:sym typeface="Lato"/>
            </a:endParaRPr>
          </a:p>
          <a:p>
            <a:pPr indent="0" lvl="0" marL="0" rtl="0" algn="l">
              <a:spcBef>
                <a:spcPts val="600"/>
              </a:spcBef>
              <a:spcAft>
                <a:spcPts val="0"/>
              </a:spcAft>
              <a:buClr>
                <a:schemeClr val="dk1"/>
              </a:buClr>
              <a:buSzPts val="1100"/>
              <a:buFont typeface="Arial"/>
              <a:buNone/>
            </a:pPr>
            <a:r>
              <a:rPr b="1" lang="en" sz="1200">
                <a:latin typeface="Lato"/>
                <a:ea typeface="Lato"/>
                <a:cs typeface="Lato"/>
                <a:sym typeface="Lato"/>
              </a:rPr>
              <a:t>Types: </a:t>
            </a:r>
            <a:r>
              <a:rPr lang="en" sz="1200">
                <a:latin typeface="Lato"/>
                <a:ea typeface="Lato"/>
                <a:cs typeface="Lato"/>
                <a:sym typeface="Lato"/>
              </a:rPr>
              <a:t>Very Short term load forecasting,  Short term load forecasting,  Medium term load forecasting, Long term load forecasting</a:t>
            </a:r>
            <a:endParaRPr sz="1200">
              <a:latin typeface="Lato"/>
              <a:ea typeface="Lato"/>
              <a:cs typeface="Lato"/>
              <a:sym typeface="Lato"/>
            </a:endParaRPr>
          </a:p>
          <a:p>
            <a:pPr indent="0" lvl="0" marL="0" rtl="0" algn="l">
              <a:spcBef>
                <a:spcPts val="600"/>
              </a:spcBef>
              <a:spcAft>
                <a:spcPts val="0"/>
              </a:spcAft>
              <a:buClr>
                <a:schemeClr val="dk1"/>
              </a:buClr>
              <a:buSzPts val="1100"/>
              <a:buFont typeface="Arial"/>
              <a:buNone/>
            </a:pPr>
            <a:r>
              <a:t/>
            </a:r>
            <a:endParaRPr b="1" sz="1200">
              <a:latin typeface="Lato"/>
              <a:ea typeface="Lato"/>
              <a:cs typeface="Lato"/>
              <a:sym typeface="Lato"/>
            </a:endParaRPr>
          </a:p>
          <a:p>
            <a:pPr indent="0" lvl="0" marL="0" rtl="0" algn="l">
              <a:spcBef>
                <a:spcPts val="600"/>
              </a:spcBef>
              <a:spcAft>
                <a:spcPts val="0"/>
              </a:spcAft>
              <a:buClr>
                <a:schemeClr val="dk1"/>
              </a:buClr>
              <a:buSzPts val="1100"/>
              <a:buFont typeface="Arial"/>
              <a:buNone/>
            </a:pPr>
            <a:r>
              <a:rPr b="1" lang="en" sz="1200">
                <a:latin typeface="Lato"/>
                <a:ea typeface="Lato"/>
                <a:cs typeface="Lato"/>
                <a:sym typeface="Lato"/>
              </a:rPr>
              <a:t>Benchmark Models: </a:t>
            </a:r>
            <a:r>
              <a:rPr lang="en" sz="1200">
                <a:latin typeface="Lato"/>
                <a:ea typeface="Lato"/>
                <a:cs typeface="Lato"/>
                <a:sym typeface="Lato"/>
              </a:rPr>
              <a:t>Auto Regression(AR), Moving Averages(MA), Auto Regression Integrated Moving Averages(ARIMA), Auto Regression Moving Averages(ARMA), etc.</a:t>
            </a:r>
            <a:endParaRPr sz="1200">
              <a:latin typeface="Lato"/>
              <a:ea typeface="Lato"/>
              <a:cs typeface="Lato"/>
              <a:sym typeface="Lato"/>
            </a:endParaRPr>
          </a:p>
          <a:p>
            <a:pPr indent="0" lvl="0" marL="0" rtl="0" algn="l">
              <a:spcBef>
                <a:spcPts val="600"/>
              </a:spcBef>
              <a:spcAft>
                <a:spcPts val="0"/>
              </a:spcAft>
              <a:buClr>
                <a:schemeClr val="dk1"/>
              </a:buClr>
              <a:buSzPts val="1100"/>
              <a:buFont typeface="Arial"/>
              <a:buNone/>
            </a:pPr>
            <a:r>
              <a:t/>
            </a:r>
            <a:endParaRPr b="1"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1"/>
          <p:cNvSpPr txBox="1"/>
          <p:nvPr>
            <p:ph type="title"/>
          </p:nvPr>
        </p:nvSpPr>
        <p:spPr>
          <a:xfrm>
            <a:off x="737850" y="1365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References</a:t>
            </a:r>
            <a:endParaRPr/>
          </a:p>
        </p:txBody>
      </p:sp>
      <p:sp>
        <p:nvSpPr>
          <p:cNvPr id="319" name="Google Shape;319;p31"/>
          <p:cNvSpPr txBox="1"/>
          <p:nvPr>
            <p:ph idx="1" type="body"/>
          </p:nvPr>
        </p:nvSpPr>
        <p:spPr>
          <a:xfrm>
            <a:off x="737850" y="1018500"/>
            <a:ext cx="6688800" cy="3624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t>[1] Nataraja, C. Gorwar, Mahesh Shilpa, G.N. Harsha J, Shri. (2012).</a:t>
            </a:r>
            <a:endParaRPr b="1" sz="1200"/>
          </a:p>
          <a:p>
            <a:pPr indent="0" lvl="0" marL="0" rtl="0" algn="l">
              <a:spcBef>
                <a:spcPts val="600"/>
              </a:spcBef>
              <a:spcAft>
                <a:spcPts val="0"/>
              </a:spcAft>
              <a:buNone/>
            </a:pPr>
            <a:r>
              <a:rPr b="1" lang="en" sz="1200"/>
              <a:t>Short term load forecasting using time series analysis: A case study</a:t>
            </a:r>
            <a:endParaRPr b="1" sz="1200"/>
          </a:p>
          <a:p>
            <a:pPr indent="0" lvl="0" marL="0" rtl="0" algn="l">
              <a:spcBef>
                <a:spcPts val="600"/>
              </a:spcBef>
              <a:spcAft>
                <a:spcPts val="0"/>
              </a:spcAft>
              <a:buNone/>
            </a:pPr>
            <a:r>
              <a:rPr b="1" lang="en" sz="1200"/>
              <a:t>for Karnataka, India. International Journal of Engineering Science and</a:t>
            </a:r>
            <a:endParaRPr b="1" sz="1200"/>
          </a:p>
          <a:p>
            <a:pPr indent="0" lvl="0" marL="0" rtl="0" algn="l">
              <a:spcBef>
                <a:spcPts val="600"/>
              </a:spcBef>
              <a:spcAft>
                <a:spcPts val="0"/>
              </a:spcAft>
              <a:buNone/>
            </a:pPr>
            <a:r>
              <a:rPr b="1" lang="en" sz="1200"/>
              <a:t>Innovative Technology. 1. 45-53.</a:t>
            </a:r>
            <a:endParaRPr b="1" sz="1200"/>
          </a:p>
          <a:p>
            <a:pPr indent="0" lvl="0" marL="0" rtl="0" algn="l">
              <a:spcBef>
                <a:spcPts val="600"/>
              </a:spcBef>
              <a:spcAft>
                <a:spcPts val="0"/>
              </a:spcAft>
              <a:buNone/>
            </a:pPr>
            <a:r>
              <a:t/>
            </a:r>
            <a:endParaRPr b="1" sz="1200"/>
          </a:p>
          <a:p>
            <a:pPr indent="0" lvl="0" marL="0" rtl="0" algn="l">
              <a:spcBef>
                <a:spcPts val="600"/>
              </a:spcBef>
              <a:spcAft>
                <a:spcPts val="0"/>
              </a:spcAft>
              <a:buNone/>
            </a:pPr>
            <a:r>
              <a:rPr b="1" lang="en" sz="1200"/>
              <a:t>[2] Gao, Gao Lo, Kwoklun Fan, Fulin. (2017). Comparison of ARIMA and</a:t>
            </a:r>
            <a:endParaRPr b="1" sz="1200"/>
          </a:p>
          <a:p>
            <a:pPr indent="0" lvl="0" marL="0" rtl="0" algn="l">
              <a:spcBef>
                <a:spcPts val="600"/>
              </a:spcBef>
              <a:spcAft>
                <a:spcPts val="0"/>
              </a:spcAft>
              <a:buNone/>
            </a:pPr>
            <a:r>
              <a:rPr b="1" lang="en" sz="1200"/>
              <a:t>ANN Models Used in Electricity Price Forecasting for Power Market.</a:t>
            </a:r>
            <a:endParaRPr b="1" sz="1200"/>
          </a:p>
          <a:p>
            <a:pPr indent="0" lvl="0" marL="0" rtl="0" algn="l">
              <a:spcBef>
                <a:spcPts val="600"/>
              </a:spcBef>
              <a:spcAft>
                <a:spcPts val="0"/>
              </a:spcAft>
              <a:buNone/>
            </a:pPr>
            <a:r>
              <a:rPr b="1" lang="en" sz="1200"/>
              <a:t>Energy and Power Engineering. 09. 120-126. 10.4236/epe.2017.94B015.</a:t>
            </a:r>
            <a:endParaRPr b="1" sz="1200"/>
          </a:p>
          <a:p>
            <a:pPr indent="0" lvl="0" marL="0" rtl="0" algn="l">
              <a:spcBef>
                <a:spcPts val="600"/>
              </a:spcBef>
              <a:spcAft>
                <a:spcPts val="0"/>
              </a:spcAft>
              <a:buNone/>
            </a:pPr>
            <a:r>
              <a:t/>
            </a:r>
            <a:endParaRPr b="1" sz="1200"/>
          </a:p>
          <a:p>
            <a:pPr indent="0" lvl="0" marL="0" rtl="0" algn="l">
              <a:spcBef>
                <a:spcPts val="600"/>
              </a:spcBef>
              <a:spcAft>
                <a:spcPts val="0"/>
              </a:spcAft>
              <a:buNone/>
            </a:pPr>
            <a:r>
              <a:rPr b="1" lang="en" sz="1200"/>
              <a:t>[3] Chikobvu, Delson Sigauke, Caston. (2012). Regression-SARIMA modelling</a:t>
            </a:r>
            <a:endParaRPr b="1" sz="1200"/>
          </a:p>
          <a:p>
            <a:pPr indent="0" lvl="0" marL="0" rtl="0" algn="l">
              <a:spcBef>
                <a:spcPts val="600"/>
              </a:spcBef>
              <a:spcAft>
                <a:spcPts val="0"/>
              </a:spcAft>
              <a:buNone/>
            </a:pPr>
            <a:r>
              <a:rPr b="1" lang="en" sz="1200"/>
              <a:t>of daily peak electricity demand in South Africa. Journal of Energy</a:t>
            </a:r>
            <a:endParaRPr b="1" sz="1200"/>
          </a:p>
          <a:p>
            <a:pPr indent="0" lvl="0" marL="0" rtl="0" algn="l">
              <a:spcBef>
                <a:spcPts val="600"/>
              </a:spcBef>
              <a:spcAft>
                <a:spcPts val="0"/>
              </a:spcAft>
              <a:buNone/>
            </a:pPr>
            <a:r>
              <a:rPr b="1" lang="en" sz="1200"/>
              <a:t>in Southern Africa. 23. 23-30. 10.17159/2413-3051/2012/v23i3a3169.</a:t>
            </a:r>
            <a:endParaRPr b="1" sz="1200"/>
          </a:p>
          <a:p>
            <a:pPr indent="0" lvl="0" marL="0" rtl="0" algn="l">
              <a:spcBef>
                <a:spcPts val="600"/>
              </a:spcBef>
              <a:spcAft>
                <a:spcPts val="0"/>
              </a:spcAft>
              <a:buNone/>
            </a:pPr>
            <a:r>
              <a:t/>
            </a:r>
            <a:endParaRPr b="1" sz="1200"/>
          </a:p>
          <a:p>
            <a:pPr indent="0" lvl="0" marL="0" rtl="0" algn="l">
              <a:spcBef>
                <a:spcPts val="600"/>
              </a:spcBef>
              <a:spcAft>
                <a:spcPts val="0"/>
              </a:spcAft>
              <a:buNone/>
            </a:pPr>
            <a:r>
              <a:rPr b="1" lang="en" sz="1200"/>
              <a:t>[4] Miswan, Nor Mohd Said, Rahaini Anuar, S.H.H.. (2016). ARIMA with</a:t>
            </a:r>
            <a:endParaRPr b="1" sz="1200"/>
          </a:p>
          <a:p>
            <a:pPr indent="0" lvl="0" marL="0" rtl="0" algn="l">
              <a:spcBef>
                <a:spcPts val="600"/>
              </a:spcBef>
              <a:spcAft>
                <a:spcPts val="0"/>
              </a:spcAft>
              <a:buNone/>
            </a:pPr>
            <a:r>
              <a:rPr b="1" lang="en" sz="1200"/>
              <a:t>regression model in modelling electricity load demand. 8. 113-116.</a:t>
            </a:r>
            <a:endParaRPr b="1" sz="1200"/>
          </a:p>
          <a:p>
            <a:pPr indent="0" lvl="0" marL="0" rtl="0" algn="l">
              <a:spcBef>
                <a:spcPts val="600"/>
              </a:spcBef>
              <a:spcAft>
                <a:spcPts val="0"/>
              </a:spcAft>
              <a:buClr>
                <a:schemeClr val="dk1"/>
              </a:buClr>
              <a:buSzPts val="1100"/>
              <a:buFont typeface="Arial"/>
              <a:buNone/>
            </a:pPr>
            <a:r>
              <a:t/>
            </a:r>
            <a:endParaRPr b="1" sz="1200"/>
          </a:p>
        </p:txBody>
      </p:sp>
      <p:sp>
        <p:nvSpPr>
          <p:cNvPr id="320" name="Google Shape;320;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2"/>
          <p:cNvSpPr txBox="1"/>
          <p:nvPr>
            <p:ph idx="1" type="body"/>
          </p:nvPr>
        </p:nvSpPr>
        <p:spPr>
          <a:xfrm>
            <a:off x="737850" y="180300"/>
            <a:ext cx="8169300" cy="3624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t>[5] Iwok, Iberedem Okpe, A. (2016). A Comparative Study between</a:t>
            </a:r>
            <a:endParaRPr b="1" sz="1200"/>
          </a:p>
          <a:p>
            <a:pPr indent="0" lvl="0" marL="0" rtl="0" algn="l">
              <a:spcBef>
                <a:spcPts val="600"/>
              </a:spcBef>
              <a:spcAft>
                <a:spcPts val="0"/>
              </a:spcAft>
              <a:buNone/>
            </a:pPr>
            <a:r>
              <a:rPr b="1" lang="en" sz="1200"/>
              <a:t>Univariate and Multivariate Linear Stationary Time Series Models.</a:t>
            </a:r>
            <a:endParaRPr b="1" sz="1200"/>
          </a:p>
          <a:p>
            <a:pPr indent="0" lvl="0" marL="0" rtl="0" algn="l">
              <a:spcBef>
                <a:spcPts val="600"/>
              </a:spcBef>
              <a:spcAft>
                <a:spcPts val="0"/>
              </a:spcAft>
              <a:buNone/>
            </a:pPr>
            <a:r>
              <a:rPr b="1" lang="en" sz="1200"/>
              <a:t>American Journal of Mathematics and Statistics. 2016. 203-212.</a:t>
            </a:r>
            <a:endParaRPr b="1" sz="1200"/>
          </a:p>
          <a:p>
            <a:pPr indent="0" lvl="0" marL="0" rtl="0" algn="l">
              <a:spcBef>
                <a:spcPts val="600"/>
              </a:spcBef>
              <a:spcAft>
                <a:spcPts val="0"/>
              </a:spcAft>
              <a:buNone/>
            </a:pPr>
            <a:r>
              <a:rPr b="1" lang="en" sz="1200"/>
              <a:t>10.5923/j.ajms.20160605.02.</a:t>
            </a:r>
            <a:endParaRPr b="1" sz="1200"/>
          </a:p>
          <a:p>
            <a:pPr indent="0" lvl="0" marL="0" rtl="0" algn="l">
              <a:spcBef>
                <a:spcPts val="600"/>
              </a:spcBef>
              <a:spcAft>
                <a:spcPts val="0"/>
              </a:spcAft>
              <a:buNone/>
            </a:pPr>
            <a:r>
              <a:t/>
            </a:r>
            <a:endParaRPr b="1" sz="1200"/>
          </a:p>
          <a:p>
            <a:pPr indent="0" lvl="0" marL="0" rtl="0" algn="l">
              <a:spcBef>
                <a:spcPts val="600"/>
              </a:spcBef>
              <a:spcAft>
                <a:spcPts val="0"/>
              </a:spcAft>
              <a:buNone/>
            </a:pPr>
            <a:r>
              <a:rPr b="1" lang="en" sz="1200"/>
              <a:t>[6] Jalil, N.A. Ahmad, Maizah Mohamed, N.. (2013). Electricity load demand</a:t>
            </a:r>
            <a:endParaRPr b="1" sz="1200"/>
          </a:p>
          <a:p>
            <a:pPr indent="0" lvl="0" marL="0" rtl="0" algn="l">
              <a:spcBef>
                <a:spcPts val="600"/>
              </a:spcBef>
              <a:spcAft>
                <a:spcPts val="0"/>
              </a:spcAft>
              <a:buNone/>
            </a:pPr>
            <a:r>
              <a:rPr b="1" lang="en" sz="1200"/>
              <a:t>forecasting using exponential smoothing methods. World Applied</a:t>
            </a:r>
            <a:endParaRPr b="1" sz="1200"/>
          </a:p>
          <a:p>
            <a:pPr indent="0" lvl="0" marL="0" rtl="0" algn="l">
              <a:spcBef>
                <a:spcPts val="600"/>
              </a:spcBef>
              <a:spcAft>
                <a:spcPts val="0"/>
              </a:spcAft>
              <a:buNone/>
            </a:pPr>
            <a:r>
              <a:rPr b="1" lang="en" sz="1200"/>
              <a:t>Sciences Journal. 22. 1540-1543. 10.5829/idosi.wasj.2013.22.11.2891.</a:t>
            </a:r>
            <a:endParaRPr b="1" sz="1200"/>
          </a:p>
          <a:p>
            <a:pPr indent="0" lvl="0" marL="0" rtl="0" algn="l">
              <a:spcBef>
                <a:spcPts val="600"/>
              </a:spcBef>
              <a:spcAft>
                <a:spcPts val="0"/>
              </a:spcAft>
              <a:buNone/>
            </a:pPr>
            <a:r>
              <a:t/>
            </a:r>
            <a:endParaRPr b="1" sz="1200"/>
          </a:p>
          <a:p>
            <a:pPr indent="0" lvl="0" marL="0" rtl="0" algn="l">
              <a:spcBef>
                <a:spcPts val="600"/>
              </a:spcBef>
              <a:spcAft>
                <a:spcPts val="0"/>
              </a:spcAft>
              <a:buNone/>
            </a:pPr>
            <a:r>
              <a:rPr b="1" lang="en" sz="1200"/>
              <a:t>[7] \Load Forecasting Bibliography", Phase I, IEEE Transactions on Power</a:t>
            </a:r>
            <a:endParaRPr b="1" sz="1200"/>
          </a:p>
          <a:p>
            <a:pPr indent="0" lvl="0" marL="0" rtl="0" algn="l">
              <a:spcBef>
                <a:spcPts val="600"/>
              </a:spcBef>
              <a:spcAft>
                <a:spcPts val="0"/>
              </a:spcAft>
              <a:buNone/>
            </a:pPr>
            <a:r>
              <a:rPr b="1" lang="en" sz="1200"/>
              <a:t>Apparatus and Systems, Vol.PAS-99, No.1 January/February 1980.</a:t>
            </a:r>
            <a:endParaRPr b="1" sz="1200"/>
          </a:p>
          <a:p>
            <a:pPr indent="0" lvl="0" marL="0" rtl="0" algn="l">
              <a:spcBef>
                <a:spcPts val="600"/>
              </a:spcBef>
              <a:spcAft>
                <a:spcPts val="0"/>
              </a:spcAft>
              <a:buNone/>
            </a:pPr>
            <a:r>
              <a:t/>
            </a:r>
            <a:endParaRPr b="1" sz="1200"/>
          </a:p>
          <a:p>
            <a:pPr indent="0" lvl="0" marL="0" rtl="0" algn="l">
              <a:spcBef>
                <a:spcPts val="600"/>
              </a:spcBef>
              <a:spcAft>
                <a:spcPts val="0"/>
              </a:spcAft>
              <a:buNone/>
            </a:pPr>
            <a:r>
              <a:rPr b="1" lang="en" sz="1200"/>
              <a:t>[8] Short term load forecasting using time series modeling with peak load</a:t>
            </a:r>
            <a:endParaRPr b="1" sz="1200"/>
          </a:p>
          <a:p>
            <a:pPr indent="0" lvl="0" marL="0" rtl="0" algn="l">
              <a:spcBef>
                <a:spcPts val="600"/>
              </a:spcBef>
              <a:spcAft>
                <a:spcPts val="0"/>
              </a:spcAft>
              <a:buNone/>
            </a:pPr>
            <a:r>
              <a:rPr b="1" lang="en" sz="1200"/>
              <a:t>estimation capability", IEEE Transactions on Power Systems, Vol.16,</a:t>
            </a:r>
            <a:endParaRPr b="1" sz="1200"/>
          </a:p>
          <a:p>
            <a:pPr indent="0" lvl="0" marL="0" rtl="0" algn="l">
              <a:spcBef>
                <a:spcPts val="600"/>
              </a:spcBef>
              <a:spcAft>
                <a:spcPts val="0"/>
              </a:spcAft>
              <a:buNone/>
            </a:pPr>
            <a:r>
              <a:rPr b="1" lang="en" sz="1200"/>
              <a:t>No.3 August 2001</a:t>
            </a:r>
            <a:endParaRPr b="1" sz="1200"/>
          </a:p>
          <a:p>
            <a:pPr indent="0" lvl="0" marL="0" rtl="0" algn="l">
              <a:spcBef>
                <a:spcPts val="600"/>
              </a:spcBef>
              <a:spcAft>
                <a:spcPts val="0"/>
              </a:spcAft>
              <a:buNone/>
            </a:pPr>
            <a:r>
              <a:t/>
            </a:r>
            <a:endParaRPr b="1" sz="1200"/>
          </a:p>
          <a:p>
            <a:pPr indent="0" lvl="0" marL="0" rtl="0" algn="l">
              <a:spcBef>
                <a:spcPts val="600"/>
              </a:spcBef>
              <a:spcAft>
                <a:spcPts val="0"/>
              </a:spcAft>
              <a:buNone/>
            </a:pPr>
            <a:r>
              <a:rPr b="1" lang="en" sz="1200"/>
              <a:t>[9] Hippert, H.s Pedreira, Carlos Souza, Reinaldo. (2001). Neural Networks</a:t>
            </a:r>
            <a:endParaRPr b="1" sz="1200"/>
          </a:p>
          <a:p>
            <a:pPr indent="0" lvl="0" marL="0" rtl="0" algn="l">
              <a:spcBef>
                <a:spcPts val="600"/>
              </a:spcBef>
              <a:spcAft>
                <a:spcPts val="0"/>
              </a:spcAft>
              <a:buNone/>
            </a:pPr>
            <a:r>
              <a:rPr b="1" lang="en" sz="1200"/>
              <a:t>for Short-Term Load Forecasting: A Review and Evaluation.</a:t>
            </a:r>
            <a:endParaRPr b="1" sz="1200"/>
          </a:p>
        </p:txBody>
      </p:sp>
      <p:sp>
        <p:nvSpPr>
          <p:cNvPr id="326" name="Google Shape;326;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3"/>
          <p:cNvSpPr txBox="1"/>
          <p:nvPr>
            <p:ph idx="1" type="body"/>
          </p:nvPr>
        </p:nvSpPr>
        <p:spPr>
          <a:xfrm>
            <a:off x="737850" y="173525"/>
            <a:ext cx="7824600" cy="4798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t>[10] Load forecasting using support vector machines: A study on EUNITE</a:t>
            </a:r>
            <a:endParaRPr b="1" sz="1200"/>
          </a:p>
          <a:p>
            <a:pPr indent="0" lvl="0" marL="0" rtl="0" algn="l">
              <a:spcBef>
                <a:spcPts val="600"/>
              </a:spcBef>
              <a:spcAft>
                <a:spcPts val="0"/>
              </a:spcAft>
              <a:buNone/>
            </a:pPr>
            <a:r>
              <a:rPr b="1" lang="en" sz="1200"/>
              <a:t>competition 2001", IEEE Transactions on Power Systems, Vol.19, No.4,</a:t>
            </a:r>
            <a:endParaRPr b="1" sz="1200"/>
          </a:p>
          <a:p>
            <a:pPr indent="0" lvl="0" marL="0" rtl="0" algn="l">
              <a:spcBef>
                <a:spcPts val="600"/>
              </a:spcBef>
              <a:spcAft>
                <a:spcPts val="0"/>
              </a:spcAft>
              <a:buNone/>
            </a:pPr>
            <a:r>
              <a:rPr b="1" lang="en" sz="1200"/>
              <a:t>November 2004.</a:t>
            </a:r>
            <a:endParaRPr b="1" sz="1200"/>
          </a:p>
          <a:p>
            <a:pPr indent="0" lvl="0" marL="0" rtl="0" algn="l">
              <a:spcBef>
                <a:spcPts val="600"/>
              </a:spcBef>
              <a:spcAft>
                <a:spcPts val="0"/>
              </a:spcAft>
              <a:buNone/>
            </a:pPr>
            <a:r>
              <a:t/>
            </a:r>
            <a:endParaRPr b="1" sz="1200"/>
          </a:p>
          <a:p>
            <a:pPr indent="0" lvl="0" marL="0" rtl="0" algn="l">
              <a:spcBef>
                <a:spcPts val="600"/>
              </a:spcBef>
              <a:spcAft>
                <a:spcPts val="0"/>
              </a:spcAft>
              <a:buNone/>
            </a:pPr>
            <a:r>
              <a:rPr b="1" lang="en" sz="1200"/>
              <a:t>[11] \Short term load forecasting using fuzzy neural networks", IEEE Transactions</a:t>
            </a:r>
            <a:endParaRPr b="1" sz="1200"/>
          </a:p>
          <a:p>
            <a:pPr indent="0" lvl="0" marL="0" rtl="0" algn="l">
              <a:spcBef>
                <a:spcPts val="600"/>
              </a:spcBef>
              <a:spcAft>
                <a:spcPts val="0"/>
              </a:spcAft>
              <a:buNone/>
            </a:pPr>
            <a:r>
              <a:rPr b="1" lang="en" sz="1200"/>
              <a:t>on Power Systems, Vol.10, No.3 August 1995.</a:t>
            </a:r>
            <a:endParaRPr b="1" sz="1200"/>
          </a:p>
          <a:p>
            <a:pPr indent="0" lvl="0" marL="0" rtl="0" algn="l">
              <a:spcBef>
                <a:spcPts val="600"/>
              </a:spcBef>
              <a:spcAft>
                <a:spcPts val="0"/>
              </a:spcAft>
              <a:buNone/>
            </a:pPr>
            <a:r>
              <a:t/>
            </a:r>
            <a:endParaRPr b="1" sz="1200"/>
          </a:p>
          <a:p>
            <a:pPr indent="0" lvl="0" marL="0" rtl="0" algn="l">
              <a:spcBef>
                <a:spcPts val="600"/>
              </a:spcBef>
              <a:spcAft>
                <a:spcPts val="0"/>
              </a:spcAft>
              <a:buNone/>
            </a:pPr>
            <a:r>
              <a:rPr b="1" lang="en" sz="1200"/>
              <a:t>[12] \Short term load forecasting for fast developing utility using knowledgebased</a:t>
            </a:r>
            <a:endParaRPr b="1" sz="1200"/>
          </a:p>
          <a:p>
            <a:pPr indent="0" lvl="0" marL="0" rtl="0" algn="l">
              <a:spcBef>
                <a:spcPts val="600"/>
              </a:spcBef>
              <a:spcAft>
                <a:spcPts val="0"/>
              </a:spcAft>
              <a:buNone/>
            </a:pPr>
            <a:r>
              <a:rPr b="1" lang="en" sz="1200"/>
              <a:t>expert systems", IEEE Transactions on Power Systems, Vol.17,</a:t>
            </a:r>
            <a:endParaRPr b="1" sz="1200"/>
          </a:p>
          <a:p>
            <a:pPr indent="0" lvl="0" marL="0" rtl="0" algn="l">
              <a:spcBef>
                <a:spcPts val="600"/>
              </a:spcBef>
              <a:spcAft>
                <a:spcPts val="0"/>
              </a:spcAft>
              <a:buNone/>
            </a:pPr>
            <a:r>
              <a:rPr b="1" lang="en" sz="1200"/>
              <a:t>No.4, May 2002.</a:t>
            </a:r>
            <a:endParaRPr b="1" sz="1200"/>
          </a:p>
          <a:p>
            <a:pPr indent="0" lvl="0" marL="0" rtl="0" algn="l">
              <a:spcBef>
                <a:spcPts val="600"/>
              </a:spcBef>
              <a:spcAft>
                <a:spcPts val="0"/>
              </a:spcAft>
              <a:buNone/>
            </a:pPr>
            <a:r>
              <a:t/>
            </a:r>
            <a:endParaRPr b="1" sz="1200"/>
          </a:p>
          <a:p>
            <a:pPr indent="0" lvl="0" marL="0" rtl="0" algn="l">
              <a:spcBef>
                <a:spcPts val="600"/>
              </a:spcBef>
              <a:spcAft>
                <a:spcPts val="0"/>
              </a:spcAft>
              <a:buNone/>
            </a:pPr>
            <a:r>
              <a:rPr b="1" lang="en" sz="1200"/>
              <a:t>[13] \Short term power system load forecasting using the iteratively</a:t>
            </a:r>
            <a:endParaRPr b="1" sz="1200"/>
          </a:p>
          <a:p>
            <a:pPr indent="0" lvl="0" marL="0" rtl="0" algn="l">
              <a:spcBef>
                <a:spcPts val="600"/>
              </a:spcBef>
              <a:spcAft>
                <a:spcPts val="0"/>
              </a:spcAft>
              <a:buNone/>
            </a:pPr>
            <a:r>
              <a:rPr b="1" lang="en" sz="1200"/>
              <a:t>reweighed least squares algorithm", Electric power system research,</a:t>
            </a:r>
            <a:endParaRPr b="1" sz="1200"/>
          </a:p>
          <a:p>
            <a:pPr indent="0" lvl="0" marL="0" rtl="0" algn="l">
              <a:spcBef>
                <a:spcPts val="600"/>
              </a:spcBef>
              <a:spcAft>
                <a:spcPts val="0"/>
              </a:spcAft>
              <a:buNone/>
            </a:pPr>
            <a:r>
              <a:rPr b="1" lang="en" sz="1200"/>
              <a:t>19(1990) pp.11-12</a:t>
            </a:r>
            <a:endParaRPr b="1" sz="1200"/>
          </a:p>
          <a:p>
            <a:pPr indent="0" lvl="0" marL="0" rtl="0" algn="l">
              <a:spcBef>
                <a:spcPts val="600"/>
              </a:spcBef>
              <a:spcAft>
                <a:spcPts val="0"/>
              </a:spcAft>
              <a:buNone/>
            </a:pPr>
            <a:r>
              <a:t/>
            </a:r>
            <a:endParaRPr b="1" sz="1200"/>
          </a:p>
          <a:p>
            <a:pPr indent="0" lvl="0" marL="0" rtl="0" algn="l">
              <a:spcBef>
                <a:spcPts val="600"/>
              </a:spcBef>
              <a:spcAft>
                <a:spcPts val="0"/>
              </a:spcAft>
              <a:buNone/>
            </a:pPr>
            <a:r>
              <a:rPr b="1" lang="en" sz="1200"/>
              <a:t>[14] M. A. Abu-El-Magd and N. K. Sinha, "Short-Term Load Demand Modeling</a:t>
            </a:r>
            <a:endParaRPr b="1" sz="1200"/>
          </a:p>
          <a:p>
            <a:pPr indent="0" lvl="0" marL="0" rtl="0" algn="l">
              <a:spcBef>
                <a:spcPts val="600"/>
              </a:spcBef>
              <a:spcAft>
                <a:spcPts val="0"/>
              </a:spcAft>
              <a:buNone/>
            </a:pPr>
            <a:r>
              <a:rPr b="1" lang="en" sz="1200"/>
              <a:t>and Forecasting: A Review," in IEEE Transactions on Systems.</a:t>
            </a:r>
            <a:endParaRPr/>
          </a:p>
        </p:txBody>
      </p:sp>
      <p:sp>
        <p:nvSpPr>
          <p:cNvPr id="332" name="Google Shape;332;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8" name="Google Shape;338;p34"/>
          <p:cNvSpPr txBox="1"/>
          <p:nvPr>
            <p:ph idx="4294967295" type="ctrTitle"/>
          </p:nvPr>
        </p:nvSpPr>
        <p:spPr>
          <a:xfrm>
            <a:off x="1034300" y="758900"/>
            <a:ext cx="7263300" cy="198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solidFill>
                  <a:schemeClr val="accent4"/>
                </a:solidFill>
              </a:rPr>
              <a:t>Thanks!</a:t>
            </a:r>
            <a:endParaRPr sz="6000">
              <a:solidFill>
                <a:schemeClr val="accent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35"/>
          <p:cNvSpPr txBox="1"/>
          <p:nvPr>
            <p:ph type="title"/>
          </p:nvPr>
        </p:nvSpPr>
        <p:spPr>
          <a:xfrm>
            <a:off x="737850" y="2889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Disposal of comments</a:t>
            </a:r>
            <a:endParaRPr/>
          </a:p>
        </p:txBody>
      </p:sp>
      <p:sp>
        <p:nvSpPr>
          <p:cNvPr id="344" name="Google Shape;344;p35"/>
          <p:cNvSpPr txBox="1"/>
          <p:nvPr>
            <p:ph idx="1" type="body"/>
          </p:nvPr>
        </p:nvSpPr>
        <p:spPr>
          <a:xfrm>
            <a:off x="737850" y="1170900"/>
            <a:ext cx="6688800" cy="36240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COMMENT 1: Three different data-sets should be taken</a:t>
            </a:r>
            <a:endParaRPr b="1" sz="1200"/>
          </a:p>
          <a:p>
            <a:pPr indent="0" lvl="0" marL="0" rtl="0" algn="l">
              <a:spcBef>
                <a:spcPts val="600"/>
              </a:spcBef>
              <a:spcAft>
                <a:spcPts val="0"/>
              </a:spcAft>
              <a:buClr>
                <a:schemeClr val="dk1"/>
              </a:buClr>
              <a:buSzPts val="1100"/>
              <a:buFont typeface="Arial"/>
              <a:buNone/>
            </a:pPr>
            <a:r>
              <a:rPr lang="en" sz="1200"/>
              <a:t>We have used five different datasets for this project. </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rPr b="1" lang="en" sz="1200"/>
              <a:t>COMMENT 2: Comparison of LSTM with ARIMA is required</a:t>
            </a:r>
            <a:endParaRPr sz="1200"/>
          </a:p>
          <a:p>
            <a:pPr indent="0" lvl="0" marL="0" rtl="0" algn="l">
              <a:spcBef>
                <a:spcPts val="600"/>
              </a:spcBef>
              <a:spcAft>
                <a:spcPts val="0"/>
              </a:spcAft>
              <a:buClr>
                <a:schemeClr val="dk1"/>
              </a:buClr>
              <a:buSzPts val="1100"/>
              <a:buFont typeface="Arial"/>
              <a:buNone/>
            </a:pPr>
            <a:r>
              <a:rPr lang="en" sz="1200"/>
              <a:t>Comparison using two parameters namely Root Mean Square Error and R2 Score have been used. For all data-sets except FRED, LSTM gives a better result as compared to ARIMA. Fred data-set has a very good pattern because of which better results are shown in ARIMA.</a:t>
            </a:r>
            <a:endParaRPr sz="1200"/>
          </a:p>
          <a:p>
            <a:pPr indent="0" lvl="0" marL="0" rtl="0" algn="l">
              <a:spcBef>
                <a:spcPts val="600"/>
              </a:spcBef>
              <a:spcAft>
                <a:spcPts val="0"/>
              </a:spcAft>
              <a:buClr>
                <a:schemeClr val="dk1"/>
              </a:buClr>
              <a:buSzPts val="1100"/>
              <a:buFont typeface="Arial"/>
              <a:buNone/>
            </a:pPr>
            <a:r>
              <a:t/>
            </a:r>
            <a:endParaRPr sz="1200"/>
          </a:p>
        </p:txBody>
      </p:sp>
      <p:sp>
        <p:nvSpPr>
          <p:cNvPr id="345" name="Google Shape;345;p3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46" name="Google Shape;346;p35"/>
          <p:cNvPicPr preferRelativeResize="0"/>
          <p:nvPr/>
        </p:nvPicPr>
        <p:blipFill rotWithShape="1">
          <a:blip r:embed="rId3">
            <a:alphaModFix/>
          </a:blip>
          <a:srcRect b="0" l="6300" r="-6300" t="0"/>
          <a:stretch/>
        </p:blipFill>
        <p:spPr>
          <a:xfrm>
            <a:off x="436975" y="564050"/>
            <a:ext cx="7269125" cy="3123200"/>
          </a:xfrm>
          <a:prstGeom prst="rect">
            <a:avLst/>
          </a:prstGeom>
          <a:noFill/>
          <a:ln>
            <a:noFill/>
          </a:ln>
        </p:spPr>
      </p:pic>
      <p:pic>
        <p:nvPicPr>
          <p:cNvPr id="347" name="Google Shape;347;p35"/>
          <p:cNvPicPr preferRelativeResize="0"/>
          <p:nvPr/>
        </p:nvPicPr>
        <p:blipFill>
          <a:blip r:embed="rId4">
            <a:alphaModFix/>
          </a:blip>
          <a:stretch>
            <a:fillRect/>
          </a:stretch>
        </p:blipFill>
        <p:spPr>
          <a:xfrm>
            <a:off x="1871075" y="3257801"/>
            <a:ext cx="4498683" cy="11514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6"/>
          <p:cNvSpPr txBox="1"/>
          <p:nvPr>
            <p:ph type="title"/>
          </p:nvPr>
        </p:nvSpPr>
        <p:spPr>
          <a:xfrm>
            <a:off x="737850" y="2889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AutoCorrelation Function(ACF)</a:t>
            </a:r>
            <a:endParaRPr/>
          </a:p>
        </p:txBody>
      </p:sp>
      <p:sp>
        <p:nvSpPr>
          <p:cNvPr id="353" name="Google Shape;353;p36"/>
          <p:cNvSpPr txBox="1"/>
          <p:nvPr>
            <p:ph idx="1" type="body"/>
          </p:nvPr>
        </p:nvSpPr>
        <p:spPr>
          <a:xfrm>
            <a:off x="737850" y="1170900"/>
            <a:ext cx="6688800" cy="3624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t>We can calculate the correlation for time series observations with observations with previous time steps, called lags. Because the correlation of the time series observations is calculated with values of the same series at previous times, this is called a serial correlation, or an autocorrelation. A plot of the autocorrelation of a time series by lag is called the AutoCorrelation Function, or the acronym ACF. This plot is sometimes called a correlogram or an autocorrelation plot.</a:t>
            </a:r>
            <a:endParaRPr b="1" sz="1600"/>
          </a:p>
        </p:txBody>
      </p:sp>
      <p:sp>
        <p:nvSpPr>
          <p:cNvPr id="354" name="Google Shape;354;p3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7"/>
          <p:cNvSpPr txBox="1"/>
          <p:nvPr>
            <p:ph type="title"/>
          </p:nvPr>
        </p:nvSpPr>
        <p:spPr>
          <a:xfrm>
            <a:off x="737850" y="5937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Partial AutoCorrelation Function (PACF)</a:t>
            </a:r>
            <a:endParaRPr/>
          </a:p>
        </p:txBody>
      </p:sp>
      <p:sp>
        <p:nvSpPr>
          <p:cNvPr id="360" name="Google Shape;360;p37"/>
          <p:cNvSpPr txBox="1"/>
          <p:nvPr>
            <p:ph idx="1" type="body"/>
          </p:nvPr>
        </p:nvSpPr>
        <p:spPr>
          <a:xfrm>
            <a:off x="737850" y="1475700"/>
            <a:ext cx="6688800" cy="3624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600"/>
              <a:t>A partial autocorrelation is a summary of the relationship between an observation in a time series with observations at prior time steps with the relationships of intervening observations removed.</a:t>
            </a:r>
            <a:endParaRPr b="1" sz="1600"/>
          </a:p>
          <a:p>
            <a:pPr indent="0" lvl="0" marL="0" rtl="0" algn="l">
              <a:spcBef>
                <a:spcPts val="600"/>
              </a:spcBef>
              <a:spcAft>
                <a:spcPts val="0"/>
              </a:spcAft>
              <a:buNone/>
            </a:pPr>
            <a:r>
              <a:rPr b="1" lang="en" sz="1600"/>
              <a:t>The partial autocorrelation at lag k is the correlation that results after removing the effect of any correlations due to the terms at shorter lags.</a:t>
            </a:r>
            <a:endParaRPr b="1" sz="1600"/>
          </a:p>
        </p:txBody>
      </p:sp>
      <p:sp>
        <p:nvSpPr>
          <p:cNvPr id="361" name="Google Shape;361;p3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8"/>
          <p:cNvSpPr txBox="1"/>
          <p:nvPr>
            <p:ph type="title"/>
          </p:nvPr>
        </p:nvSpPr>
        <p:spPr>
          <a:xfrm>
            <a:off x="737850" y="2889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Example -</a:t>
            </a:r>
            <a:endParaRPr/>
          </a:p>
        </p:txBody>
      </p:sp>
      <p:sp>
        <p:nvSpPr>
          <p:cNvPr id="367" name="Google Shape;367;p3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68" name="Google Shape;368;p38"/>
          <p:cNvPicPr preferRelativeResize="0"/>
          <p:nvPr/>
        </p:nvPicPr>
        <p:blipFill>
          <a:blip r:embed="rId3">
            <a:alphaModFix/>
          </a:blip>
          <a:stretch>
            <a:fillRect/>
          </a:stretch>
        </p:blipFill>
        <p:spPr>
          <a:xfrm>
            <a:off x="1230550" y="1168375"/>
            <a:ext cx="5810374" cy="3204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4"/>
          <p:cNvSpPr txBox="1"/>
          <p:nvPr>
            <p:ph idx="4294967295" type="title"/>
          </p:nvPr>
        </p:nvSpPr>
        <p:spPr>
          <a:xfrm>
            <a:off x="737850" y="4413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Problem Statement</a:t>
            </a:r>
            <a:endParaRPr/>
          </a:p>
        </p:txBody>
      </p:sp>
      <p:sp>
        <p:nvSpPr>
          <p:cNvPr id="105" name="Google Shape;105;p14"/>
          <p:cNvSpPr txBox="1"/>
          <p:nvPr>
            <p:ph idx="4294967295" type="body"/>
          </p:nvPr>
        </p:nvSpPr>
        <p:spPr>
          <a:xfrm>
            <a:off x="737850" y="1628100"/>
            <a:ext cx="6688800" cy="5301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Using a Non-Conventional Technique - Long Short Term Memory (LSTM) on Univariate Time Series data from different sources and compare the findings  with benchmark models like Auto Regression(AR), Auto Regression Integrated Moving Averages(ARIMA) to predict Electricity Load demands. Where Auto Regression and Auto Regression Integrated Moving Averages are statistical models for time series data, LSTM is a machine learning approach to the same.</a:t>
            </a:r>
            <a:endParaRPr b="1" sz="1200"/>
          </a:p>
          <a:p>
            <a:pPr indent="0" lvl="0" marL="0" rtl="0" algn="l">
              <a:spcBef>
                <a:spcPts val="600"/>
              </a:spcBef>
              <a:spcAft>
                <a:spcPts val="0"/>
              </a:spcAft>
              <a:buClr>
                <a:schemeClr val="dk1"/>
              </a:buClr>
              <a:buSzPts val="1100"/>
              <a:buFont typeface="Arial"/>
              <a:buNone/>
            </a:pPr>
            <a:r>
              <a:rPr b="1" lang="en" sz="1200"/>
              <a:t>To validate the output of LSTM model in a generic way, we have taken 5 different data-sets and made expansive experiments to determine an efficient method of solving the problem of Electricity Demand Load Prediction.</a:t>
            </a:r>
            <a:endParaRPr b="1" sz="1200">
              <a:latin typeface="Lato"/>
              <a:ea typeface="Lato"/>
              <a:cs typeface="Lato"/>
              <a:sym typeface="Lato"/>
            </a:endParaRPr>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737850" y="-920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Sets Used</a:t>
            </a:r>
            <a:endParaRPr/>
          </a:p>
        </p:txBody>
      </p:sp>
      <p:sp>
        <p:nvSpPr>
          <p:cNvPr id="111" name="Google Shape;111;p15"/>
          <p:cNvSpPr txBox="1"/>
          <p:nvPr>
            <p:ph idx="1" type="body"/>
          </p:nvPr>
        </p:nvSpPr>
        <p:spPr>
          <a:xfrm>
            <a:off x="737850" y="789900"/>
            <a:ext cx="6688800" cy="20097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FRED ECONOMIC DATA</a:t>
            </a:r>
            <a:endParaRPr sz="1200"/>
          </a:p>
          <a:p>
            <a:pPr indent="0" lvl="0" marL="0" rtl="0" algn="l">
              <a:spcBef>
                <a:spcPts val="600"/>
              </a:spcBef>
              <a:spcAft>
                <a:spcPts val="0"/>
              </a:spcAft>
              <a:buClr>
                <a:schemeClr val="dk1"/>
              </a:buClr>
              <a:buSzPts val="1100"/>
              <a:buFont typeface="Arial"/>
              <a:buNone/>
            </a:pPr>
            <a:r>
              <a:rPr lang="en" sz="1200"/>
              <a:t>Data set for industrial production provided by Board of Governors of the Federal Reserve System US. It has monthly frequency.</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rPr b="1" lang="en" sz="1200"/>
              <a:t>OPEN POWER SYSTEM DATA</a:t>
            </a:r>
            <a:endParaRPr sz="1200"/>
          </a:p>
          <a:p>
            <a:pPr indent="0" lvl="0" marL="0" rtl="0" algn="l">
              <a:spcBef>
                <a:spcPts val="600"/>
              </a:spcBef>
              <a:spcAft>
                <a:spcPts val="0"/>
              </a:spcAft>
              <a:buClr>
                <a:schemeClr val="dk1"/>
              </a:buClr>
              <a:buSzPts val="1100"/>
              <a:buFont typeface="Arial"/>
              <a:buNone/>
            </a:pPr>
            <a:r>
              <a:rPr lang="en" sz="1200"/>
              <a:t>This is a time series data-set giving load,  wind and solar,  prices in hourly manner.   The  data  is  available  for  37  European  countries. It is provided by Open Knowledge Foundation. Column used is </a:t>
            </a:r>
            <a:r>
              <a:rPr i="1" lang="en" sz="1200"/>
              <a:t> GB_EAW_load_actual_tso</a:t>
            </a:r>
            <a:endParaRPr i="1"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t/>
            </a:r>
            <a:endParaRPr sz="1200"/>
          </a:p>
        </p:txBody>
      </p:sp>
      <p:sp>
        <p:nvSpPr>
          <p:cNvPr id="112" name="Google Shape;112;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15"/>
          <p:cNvPicPr preferRelativeResize="0"/>
          <p:nvPr/>
        </p:nvPicPr>
        <p:blipFill>
          <a:blip r:embed="rId3">
            <a:alphaModFix/>
          </a:blip>
          <a:stretch>
            <a:fillRect/>
          </a:stretch>
        </p:blipFill>
        <p:spPr>
          <a:xfrm>
            <a:off x="304800" y="2799600"/>
            <a:ext cx="3171933" cy="2039100"/>
          </a:xfrm>
          <a:prstGeom prst="rect">
            <a:avLst/>
          </a:prstGeom>
          <a:noFill/>
          <a:ln cap="flat" cmpd="sng" w="9525">
            <a:solidFill>
              <a:schemeClr val="dk2"/>
            </a:solidFill>
            <a:prstDash val="solid"/>
            <a:round/>
            <a:headEnd len="sm" w="sm" type="none"/>
            <a:tailEnd len="sm" w="sm" type="none"/>
          </a:ln>
        </p:spPr>
      </p:pic>
      <p:pic>
        <p:nvPicPr>
          <p:cNvPr id="114" name="Google Shape;114;p15"/>
          <p:cNvPicPr preferRelativeResize="0"/>
          <p:nvPr/>
        </p:nvPicPr>
        <p:blipFill>
          <a:blip r:embed="rId4">
            <a:alphaModFix/>
          </a:blip>
          <a:stretch>
            <a:fillRect/>
          </a:stretch>
        </p:blipFill>
        <p:spPr>
          <a:xfrm>
            <a:off x="4238733" y="2799600"/>
            <a:ext cx="3171933" cy="2039100"/>
          </a:xfrm>
          <a:prstGeom prst="rect">
            <a:avLst/>
          </a:prstGeom>
          <a:noFill/>
          <a:ln cap="flat" cmpd="sng" w="9525">
            <a:solidFill>
              <a:schemeClr val="dk2"/>
            </a:solidFill>
            <a:prstDash val="solid"/>
            <a:round/>
            <a:headEnd len="sm" w="sm" type="none"/>
            <a:tailEnd len="sm" w="sm" type="none"/>
          </a:ln>
        </p:spPr>
      </p:pic>
      <p:sp>
        <p:nvSpPr>
          <p:cNvPr id="115" name="Google Shape;115;p15"/>
          <p:cNvSpPr txBox="1"/>
          <p:nvPr/>
        </p:nvSpPr>
        <p:spPr>
          <a:xfrm>
            <a:off x="1228500" y="4710125"/>
            <a:ext cx="12042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chemeClr val="dk1"/>
                </a:solidFill>
                <a:latin typeface="Lato Light"/>
                <a:ea typeface="Lato Light"/>
                <a:cs typeface="Lato Light"/>
                <a:sym typeface="Lato Light"/>
              </a:rPr>
              <a:t>Fig: FRED Data</a:t>
            </a:r>
            <a:endParaRPr>
              <a:latin typeface="Lato Light"/>
              <a:ea typeface="Lato Light"/>
              <a:cs typeface="Lato Light"/>
              <a:sym typeface="Lato Light"/>
            </a:endParaRPr>
          </a:p>
        </p:txBody>
      </p:sp>
      <p:sp>
        <p:nvSpPr>
          <p:cNvPr id="116" name="Google Shape;116;p15"/>
          <p:cNvSpPr txBox="1"/>
          <p:nvPr/>
        </p:nvSpPr>
        <p:spPr>
          <a:xfrm>
            <a:off x="5267100" y="4710125"/>
            <a:ext cx="12042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Lato Light"/>
                <a:ea typeface="Lato Light"/>
                <a:cs typeface="Lato Light"/>
                <a:sym typeface="Lato Light"/>
              </a:rPr>
              <a:t>Fig: OPSD Data</a:t>
            </a:r>
            <a:endParaRPr>
              <a:latin typeface="Lato Light"/>
              <a:ea typeface="Lato Light"/>
              <a:cs typeface="Lato Light"/>
              <a:sym typeface="La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6"/>
          <p:cNvSpPr txBox="1"/>
          <p:nvPr>
            <p:ph idx="1" type="body"/>
          </p:nvPr>
        </p:nvSpPr>
        <p:spPr>
          <a:xfrm>
            <a:off x="737850" y="104100"/>
            <a:ext cx="6688800" cy="36240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SMARD</a:t>
            </a:r>
            <a:endParaRPr sz="1200"/>
          </a:p>
          <a:p>
            <a:pPr indent="0" lvl="0" marL="0" rtl="0" algn="l">
              <a:spcBef>
                <a:spcPts val="600"/>
              </a:spcBef>
              <a:spcAft>
                <a:spcPts val="0"/>
              </a:spcAft>
              <a:buClr>
                <a:schemeClr val="dk1"/>
              </a:buClr>
              <a:buSzPts val="1100"/>
              <a:buFont typeface="Arial"/>
              <a:buNone/>
            </a:pPr>
            <a:r>
              <a:rPr lang="en" sz="1200"/>
              <a:t>A  data  set  provided  by  Federal  Network  Agency,  Germany,  contains  the electricity market data.  The frequency of the data is daily.  The data set contains the value of load for every 15 minutes per day. </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rPr b="1" lang="en" sz="1200"/>
              <a:t>UC, IRVINE DATA</a:t>
            </a:r>
            <a:endParaRPr sz="1200"/>
          </a:p>
          <a:p>
            <a:pPr indent="0" lvl="0" marL="0" rtl="0" algn="l">
              <a:spcBef>
                <a:spcPts val="600"/>
              </a:spcBef>
              <a:spcAft>
                <a:spcPts val="0"/>
              </a:spcAft>
              <a:buClr>
                <a:schemeClr val="dk1"/>
              </a:buClr>
              <a:buSzPts val="1100"/>
              <a:buFont typeface="Arial"/>
              <a:buNone/>
            </a:pPr>
            <a:r>
              <a:rPr lang="en" sz="1200"/>
              <a:t>hedata-set contains 2075259 instances for one household with one minute sampling  located  in  France  for  a  period  of  47  months. Nearly  1.25  percent  of the  values  are  missing  in  the  data-set. </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rPr b="1" lang="en" sz="1200"/>
              <a:t>UTTAR PRADESH STATE LOAD DISPATCH DATA</a:t>
            </a:r>
            <a:endParaRPr b="1" sz="1200"/>
          </a:p>
          <a:p>
            <a:pPr indent="0" lvl="0" marL="0" rtl="0" algn="l">
              <a:spcBef>
                <a:spcPts val="600"/>
              </a:spcBef>
              <a:spcAft>
                <a:spcPts val="0"/>
              </a:spcAft>
              <a:buClr>
                <a:schemeClr val="dk1"/>
              </a:buClr>
              <a:buSzPts val="1100"/>
              <a:buFont typeface="Arial"/>
              <a:buNone/>
            </a:pPr>
            <a:r>
              <a:rPr lang="en" sz="1200"/>
              <a:t>This is a real time data provided by Uttar State Load Dispatch Centre.  The data has been web-scrapped for a period of 1 day.</a:t>
            </a:r>
            <a:endParaRPr b="1" sz="1200">
              <a:latin typeface="Lato"/>
              <a:ea typeface="Lato"/>
              <a:cs typeface="Lato"/>
              <a:sym typeface="Lato"/>
            </a:endParaRPr>
          </a:p>
          <a:p>
            <a:pPr indent="0" lvl="0" marL="0" rtl="0" algn="l">
              <a:spcBef>
                <a:spcPts val="600"/>
              </a:spcBef>
              <a:spcAft>
                <a:spcPts val="0"/>
              </a:spcAft>
              <a:buClr>
                <a:schemeClr val="dk1"/>
              </a:buClr>
              <a:buSzPts val="1100"/>
              <a:buFont typeface="Arial"/>
              <a:buNone/>
            </a:pPr>
            <a:r>
              <a:t/>
            </a:r>
            <a:endParaRPr b="1" sz="1200"/>
          </a:p>
        </p:txBody>
      </p:sp>
      <p:sp>
        <p:nvSpPr>
          <p:cNvPr id="122" name="Google Shape;122;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16"/>
          <p:cNvPicPr preferRelativeResize="0"/>
          <p:nvPr/>
        </p:nvPicPr>
        <p:blipFill>
          <a:blip r:embed="rId3">
            <a:alphaModFix/>
          </a:blip>
          <a:stretch>
            <a:fillRect/>
          </a:stretch>
        </p:blipFill>
        <p:spPr>
          <a:xfrm>
            <a:off x="118950" y="2889593"/>
            <a:ext cx="2839324" cy="1825282"/>
          </a:xfrm>
          <a:prstGeom prst="rect">
            <a:avLst/>
          </a:prstGeom>
          <a:noFill/>
          <a:ln cap="flat" cmpd="sng" w="9525">
            <a:solidFill>
              <a:schemeClr val="dk2"/>
            </a:solidFill>
            <a:prstDash val="solid"/>
            <a:round/>
            <a:headEnd len="sm" w="sm" type="none"/>
            <a:tailEnd len="sm" w="sm" type="none"/>
          </a:ln>
        </p:spPr>
      </p:pic>
      <p:pic>
        <p:nvPicPr>
          <p:cNvPr id="124" name="Google Shape;124;p16"/>
          <p:cNvPicPr preferRelativeResize="0"/>
          <p:nvPr/>
        </p:nvPicPr>
        <p:blipFill>
          <a:blip r:embed="rId4">
            <a:alphaModFix/>
          </a:blip>
          <a:stretch>
            <a:fillRect/>
          </a:stretch>
        </p:blipFill>
        <p:spPr>
          <a:xfrm>
            <a:off x="3166950" y="2889593"/>
            <a:ext cx="2839324" cy="1825282"/>
          </a:xfrm>
          <a:prstGeom prst="rect">
            <a:avLst/>
          </a:prstGeom>
          <a:noFill/>
          <a:ln cap="flat" cmpd="sng" w="9525">
            <a:solidFill>
              <a:schemeClr val="dk2"/>
            </a:solidFill>
            <a:prstDash val="solid"/>
            <a:round/>
            <a:headEnd len="sm" w="sm" type="none"/>
            <a:tailEnd len="sm" w="sm" type="none"/>
          </a:ln>
        </p:spPr>
      </p:pic>
      <p:pic>
        <p:nvPicPr>
          <p:cNvPr id="125" name="Google Shape;125;p16"/>
          <p:cNvPicPr preferRelativeResize="0"/>
          <p:nvPr/>
        </p:nvPicPr>
        <p:blipFill>
          <a:blip r:embed="rId5">
            <a:alphaModFix/>
          </a:blip>
          <a:stretch>
            <a:fillRect/>
          </a:stretch>
        </p:blipFill>
        <p:spPr>
          <a:xfrm>
            <a:off x="6214950" y="2889600"/>
            <a:ext cx="2839324" cy="1825275"/>
          </a:xfrm>
          <a:prstGeom prst="rect">
            <a:avLst/>
          </a:prstGeom>
          <a:noFill/>
          <a:ln cap="flat" cmpd="sng" w="9525">
            <a:solidFill>
              <a:schemeClr val="dk2"/>
            </a:solidFill>
            <a:prstDash val="solid"/>
            <a:round/>
            <a:headEnd len="sm" w="sm" type="none"/>
            <a:tailEnd len="sm" w="sm" type="none"/>
          </a:ln>
        </p:spPr>
      </p:pic>
      <p:sp>
        <p:nvSpPr>
          <p:cNvPr id="126" name="Google Shape;126;p16"/>
          <p:cNvSpPr txBox="1"/>
          <p:nvPr/>
        </p:nvSpPr>
        <p:spPr>
          <a:xfrm>
            <a:off x="847500" y="4633925"/>
            <a:ext cx="14739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Lato Light"/>
                <a:ea typeface="Lato Light"/>
                <a:cs typeface="Lato Light"/>
                <a:sym typeface="Lato Light"/>
              </a:rPr>
              <a:t>Fig: SMARD Data</a:t>
            </a:r>
            <a:endParaRPr>
              <a:latin typeface="Lato Light"/>
              <a:ea typeface="Lato Light"/>
              <a:cs typeface="Lato Light"/>
              <a:sym typeface="Lato Light"/>
            </a:endParaRPr>
          </a:p>
        </p:txBody>
      </p:sp>
      <p:sp>
        <p:nvSpPr>
          <p:cNvPr id="127" name="Google Shape;127;p16"/>
          <p:cNvSpPr txBox="1"/>
          <p:nvPr/>
        </p:nvSpPr>
        <p:spPr>
          <a:xfrm>
            <a:off x="4047900" y="4633925"/>
            <a:ext cx="12042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Lato Light"/>
                <a:ea typeface="Lato Light"/>
                <a:cs typeface="Lato Light"/>
                <a:sym typeface="Lato Light"/>
              </a:rPr>
              <a:t>Fig: UCI Data</a:t>
            </a:r>
            <a:endParaRPr>
              <a:latin typeface="Lato Light"/>
              <a:ea typeface="Lato Light"/>
              <a:cs typeface="Lato Light"/>
              <a:sym typeface="Lato Light"/>
            </a:endParaRPr>
          </a:p>
        </p:txBody>
      </p:sp>
      <p:sp>
        <p:nvSpPr>
          <p:cNvPr id="128" name="Google Shape;128;p16"/>
          <p:cNvSpPr txBox="1"/>
          <p:nvPr/>
        </p:nvSpPr>
        <p:spPr>
          <a:xfrm>
            <a:off x="6791100" y="4633925"/>
            <a:ext cx="1438500" cy="499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1"/>
                </a:solidFill>
                <a:latin typeface="Lato Light"/>
                <a:ea typeface="Lato Light"/>
                <a:cs typeface="Lato Light"/>
                <a:sym typeface="Lato Light"/>
              </a:rPr>
              <a:t>Fig: UPSLDC Data</a:t>
            </a:r>
            <a:endParaRPr>
              <a:latin typeface="Lato Light"/>
              <a:ea typeface="Lato Light"/>
              <a:cs typeface="Lato Light"/>
              <a:sym typeface="La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17"/>
          <p:cNvSpPr txBox="1"/>
          <p:nvPr>
            <p:ph idx="4294967295" type="title"/>
          </p:nvPr>
        </p:nvSpPr>
        <p:spPr>
          <a:xfrm>
            <a:off x="737850" y="-158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Literature Review</a:t>
            </a:r>
            <a:endParaRPr/>
          </a:p>
        </p:txBody>
      </p:sp>
      <p:sp>
        <p:nvSpPr>
          <p:cNvPr id="135" name="Google Shape;135;p17"/>
          <p:cNvSpPr txBox="1"/>
          <p:nvPr/>
        </p:nvSpPr>
        <p:spPr>
          <a:xfrm>
            <a:off x="608700" y="1114650"/>
            <a:ext cx="2693700" cy="3105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latin typeface="Lato"/>
                <a:ea typeface="Lato"/>
                <a:cs typeface="Lato"/>
                <a:sym typeface="Lato"/>
              </a:rPr>
              <a:t>Comparison of ARIMA and ANN Models Used in Electricity Price Forecasting for Power Market, Gao Gao, Kwoklun Lo, Fulin Fan, 2017</a:t>
            </a:r>
            <a:endParaRPr sz="1200">
              <a:latin typeface="Lato"/>
              <a:ea typeface="Lato"/>
              <a:cs typeface="Lato"/>
              <a:sym typeface="Lato"/>
            </a:endParaRPr>
          </a:p>
          <a:p>
            <a:pPr indent="0" lvl="0" marL="0" rtl="0" algn="l">
              <a:spcBef>
                <a:spcPts val="600"/>
              </a:spcBef>
              <a:spcAft>
                <a:spcPts val="0"/>
              </a:spcAft>
              <a:buNone/>
            </a:pPr>
            <a:r>
              <a:rPr lang="en" sz="1200">
                <a:latin typeface="Lato Light"/>
                <a:ea typeface="Lato Light"/>
                <a:cs typeface="Lato Light"/>
                <a:sym typeface="Lato Light"/>
              </a:rPr>
              <a:t>introduces the models of autoregressive integrated moving average (</a:t>
            </a:r>
            <a:r>
              <a:rPr b="1" lang="en" sz="1200">
                <a:latin typeface="Lato"/>
                <a:ea typeface="Lato"/>
                <a:cs typeface="Lato"/>
                <a:sym typeface="Lato"/>
              </a:rPr>
              <a:t>ARIMA</a:t>
            </a:r>
            <a:r>
              <a:rPr lang="en" sz="1200">
                <a:latin typeface="Lato Light"/>
                <a:ea typeface="Lato Light"/>
                <a:cs typeface="Lato Light"/>
                <a:sym typeface="Lato Light"/>
              </a:rPr>
              <a:t>) and artificial neural network (</a:t>
            </a:r>
            <a:r>
              <a:rPr b="1" lang="en" sz="1200">
                <a:latin typeface="Lato"/>
                <a:ea typeface="Lato"/>
                <a:cs typeface="Lato"/>
                <a:sym typeface="Lato"/>
              </a:rPr>
              <a:t>ANN</a:t>
            </a:r>
            <a:r>
              <a:rPr lang="en" sz="1200">
                <a:latin typeface="Lato Light"/>
                <a:ea typeface="Lato Light"/>
                <a:cs typeface="Lato Light"/>
                <a:sym typeface="Lato Light"/>
              </a:rPr>
              <a:t>) which are applied to the price forecasts for up to 3 steps </a:t>
            </a:r>
            <a:r>
              <a:rPr b="1" lang="en" sz="1200">
                <a:latin typeface="Lato"/>
                <a:ea typeface="Lato"/>
                <a:cs typeface="Lato"/>
                <a:sym typeface="Lato"/>
              </a:rPr>
              <a:t>8 weeks</a:t>
            </a:r>
            <a:r>
              <a:rPr lang="en" sz="1200">
                <a:latin typeface="Lato Light"/>
                <a:ea typeface="Lato Light"/>
                <a:cs typeface="Lato Light"/>
                <a:sym typeface="Lato Light"/>
              </a:rPr>
              <a:t> ahead in the </a:t>
            </a:r>
            <a:r>
              <a:rPr b="1" lang="en" sz="1200">
                <a:latin typeface="Lato"/>
                <a:ea typeface="Lato"/>
                <a:cs typeface="Lato"/>
                <a:sym typeface="Lato"/>
              </a:rPr>
              <a:t>UK electricity market</a:t>
            </a:r>
            <a:r>
              <a:rPr lang="en" sz="1200">
                <a:latin typeface="Lato Light"/>
                <a:ea typeface="Lato Light"/>
                <a:cs typeface="Lato Light"/>
                <a:sym typeface="Lato Light"/>
              </a:rPr>
              <a:t>. compared in terms of the </a:t>
            </a:r>
            <a:r>
              <a:rPr b="1" lang="en" sz="1200">
                <a:latin typeface="Lato"/>
                <a:ea typeface="Lato"/>
                <a:cs typeface="Lato"/>
                <a:sym typeface="Lato"/>
              </a:rPr>
              <a:t>root mean square errors</a:t>
            </a:r>
            <a:r>
              <a:rPr lang="en" sz="1200">
                <a:latin typeface="Lato Light"/>
                <a:ea typeface="Lato Light"/>
                <a:cs typeface="Lato Light"/>
                <a:sym typeface="Lato Light"/>
              </a:rPr>
              <a:t> (RMSEs) of price forecasts.</a:t>
            </a:r>
            <a:r>
              <a:rPr baseline="30000" lang="en" sz="1200">
                <a:latin typeface="Lato Light"/>
                <a:ea typeface="Lato Light"/>
                <a:cs typeface="Lato Light"/>
                <a:sym typeface="Lato Light"/>
              </a:rPr>
              <a:t>[2]</a:t>
            </a:r>
            <a:endParaRPr baseline="30000" sz="1200">
              <a:latin typeface="Lato Light"/>
              <a:ea typeface="Lato Light"/>
              <a:cs typeface="Lato Light"/>
              <a:sym typeface="Lato Light"/>
            </a:endParaRPr>
          </a:p>
          <a:p>
            <a:pPr indent="0" lvl="0" marL="0" rtl="0" algn="l">
              <a:spcBef>
                <a:spcPts val="0"/>
              </a:spcBef>
              <a:spcAft>
                <a:spcPts val="0"/>
              </a:spcAft>
              <a:buNone/>
            </a:pPr>
            <a:r>
              <a:t/>
            </a:r>
            <a:endParaRPr sz="1200">
              <a:latin typeface="Lato"/>
              <a:ea typeface="Lato"/>
              <a:cs typeface="Lato"/>
              <a:sym typeface="Lato"/>
            </a:endParaRPr>
          </a:p>
        </p:txBody>
      </p:sp>
      <p:sp>
        <p:nvSpPr>
          <p:cNvPr id="136" name="Google Shape;136;p17"/>
          <p:cNvSpPr txBox="1"/>
          <p:nvPr/>
        </p:nvSpPr>
        <p:spPr>
          <a:xfrm>
            <a:off x="3348417" y="942950"/>
            <a:ext cx="2693700" cy="3105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latin typeface="Lato"/>
                <a:ea typeface="Lato"/>
                <a:cs typeface="Lato"/>
                <a:sym typeface="Lato"/>
              </a:rPr>
              <a:t>Short Term Load Forecasting Using Time Series Analysis: A Case Study for Karnataka, India, Nataraja.C, M.B.Gorawar, Shilpa.G.N., Shri Harsha.J, 2012</a:t>
            </a:r>
            <a:endParaRPr sz="1200">
              <a:latin typeface="Lato"/>
              <a:ea typeface="Lato"/>
              <a:cs typeface="Lato"/>
              <a:sym typeface="Lato"/>
            </a:endParaRPr>
          </a:p>
          <a:p>
            <a:pPr indent="0" lvl="0" marL="0" rtl="0" algn="l">
              <a:spcBef>
                <a:spcPts val="600"/>
              </a:spcBef>
              <a:spcAft>
                <a:spcPts val="0"/>
              </a:spcAft>
              <a:buNone/>
            </a:pPr>
            <a:r>
              <a:rPr lang="en" sz="1200">
                <a:latin typeface="Lato Light"/>
                <a:ea typeface="Lato Light"/>
                <a:cs typeface="Lato Light"/>
                <a:sym typeface="Lato Light"/>
              </a:rPr>
              <a:t>development of Short Term Load Forecasting Models Using Time series Analysis for </a:t>
            </a:r>
            <a:r>
              <a:rPr b="1" lang="en" sz="1200">
                <a:latin typeface="Lato"/>
                <a:ea typeface="Lato"/>
                <a:cs typeface="Lato"/>
                <a:sym typeface="Lato"/>
              </a:rPr>
              <a:t>Karnataka Demand</a:t>
            </a:r>
            <a:r>
              <a:rPr lang="en" sz="1200">
                <a:latin typeface="Lato Light"/>
                <a:ea typeface="Lato Light"/>
                <a:cs typeface="Lato Light"/>
                <a:sym typeface="Lato Light"/>
              </a:rPr>
              <a:t> and hence comparison of different models, such as </a:t>
            </a:r>
            <a:r>
              <a:rPr b="1" lang="en" sz="1200">
                <a:latin typeface="Lato"/>
                <a:ea typeface="Lato"/>
                <a:cs typeface="Lato"/>
                <a:sym typeface="Lato"/>
              </a:rPr>
              <a:t>AR</a:t>
            </a:r>
            <a:r>
              <a:rPr lang="en" sz="1200">
                <a:latin typeface="Lato Light"/>
                <a:ea typeface="Lato Light"/>
                <a:cs typeface="Lato Light"/>
                <a:sym typeface="Lato Light"/>
              </a:rPr>
              <a:t>,</a:t>
            </a:r>
            <a:r>
              <a:rPr b="1" lang="en" sz="1200">
                <a:latin typeface="Lato"/>
                <a:ea typeface="Lato"/>
                <a:cs typeface="Lato"/>
                <a:sym typeface="Lato"/>
              </a:rPr>
              <a:t> ARMA</a:t>
            </a:r>
            <a:r>
              <a:rPr lang="en" sz="1200">
                <a:latin typeface="Lato Light"/>
                <a:ea typeface="Lato Light"/>
                <a:cs typeface="Lato Light"/>
                <a:sym typeface="Lato Light"/>
              </a:rPr>
              <a:t>, </a:t>
            </a:r>
            <a:r>
              <a:rPr b="1" lang="en" sz="1200">
                <a:latin typeface="Lato"/>
                <a:ea typeface="Lato"/>
                <a:cs typeface="Lato"/>
                <a:sym typeface="Lato"/>
              </a:rPr>
              <a:t>ARIMA</a:t>
            </a:r>
            <a:r>
              <a:rPr lang="en" sz="1200">
                <a:latin typeface="Lato Light"/>
                <a:ea typeface="Lato Light"/>
                <a:cs typeface="Lato Light"/>
                <a:sym typeface="Lato Light"/>
              </a:rPr>
              <a:t>, with errors of 13.03%, 11.03%, 6.15% respectively.</a:t>
            </a:r>
            <a:r>
              <a:rPr baseline="30000" lang="en" sz="1200">
                <a:latin typeface="Lato Light"/>
                <a:ea typeface="Lato Light"/>
                <a:cs typeface="Lato Light"/>
                <a:sym typeface="Lato Light"/>
              </a:rPr>
              <a:t>[3]</a:t>
            </a:r>
            <a:endParaRPr baseline="30000" sz="1200">
              <a:latin typeface="Lato Light"/>
              <a:ea typeface="Lato Light"/>
              <a:cs typeface="Lato Light"/>
              <a:sym typeface="Lato Light"/>
            </a:endParaRPr>
          </a:p>
          <a:p>
            <a:pPr indent="0" lvl="0" marL="0" rtl="0" algn="l">
              <a:spcBef>
                <a:spcPts val="600"/>
              </a:spcBef>
              <a:spcAft>
                <a:spcPts val="0"/>
              </a:spcAft>
              <a:buNone/>
            </a:pPr>
            <a:r>
              <a:t/>
            </a:r>
            <a:endParaRPr sz="1200">
              <a:latin typeface="Lato Light"/>
              <a:ea typeface="Lato Light"/>
              <a:cs typeface="Lato Light"/>
              <a:sym typeface="Lato Light"/>
            </a:endParaRPr>
          </a:p>
          <a:p>
            <a:pPr indent="0" lvl="0" marL="0" rtl="0" algn="l">
              <a:spcBef>
                <a:spcPts val="600"/>
              </a:spcBef>
              <a:spcAft>
                <a:spcPts val="0"/>
              </a:spcAft>
              <a:buNone/>
            </a:pPr>
            <a:r>
              <a:t/>
            </a:r>
            <a:endParaRPr sz="1200">
              <a:latin typeface="Lato Light"/>
              <a:ea typeface="Lato Light"/>
              <a:cs typeface="Lato Light"/>
              <a:sym typeface="Lato Light"/>
            </a:endParaRPr>
          </a:p>
          <a:p>
            <a:pPr indent="0" lvl="0" marL="0" rtl="0" algn="l">
              <a:spcBef>
                <a:spcPts val="0"/>
              </a:spcBef>
              <a:spcAft>
                <a:spcPts val="0"/>
              </a:spcAft>
              <a:buNone/>
            </a:pPr>
            <a:r>
              <a:t/>
            </a:r>
            <a:endParaRPr sz="1200">
              <a:latin typeface="Lato"/>
              <a:ea typeface="Lato"/>
              <a:cs typeface="Lato"/>
              <a:sym typeface="Lato"/>
            </a:endParaRPr>
          </a:p>
        </p:txBody>
      </p:sp>
      <p:sp>
        <p:nvSpPr>
          <p:cNvPr id="137" name="Google Shape;137;p17"/>
          <p:cNvSpPr txBox="1"/>
          <p:nvPr/>
        </p:nvSpPr>
        <p:spPr>
          <a:xfrm>
            <a:off x="6088158" y="942950"/>
            <a:ext cx="2693700" cy="3105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latin typeface="Lato"/>
                <a:ea typeface="Lato"/>
                <a:cs typeface="Lato"/>
                <a:sym typeface="Lato"/>
              </a:rPr>
              <a:t>Study &amp; Development of Short Term Load Forecasting Models Using Stochastic Time Series Analysis, V.Venkatesh, Shilpa G N ,Nataraja.C, 2014</a:t>
            </a:r>
            <a:endParaRPr sz="1200">
              <a:latin typeface="Lato"/>
              <a:ea typeface="Lato"/>
              <a:cs typeface="Lato"/>
              <a:sym typeface="Lato"/>
            </a:endParaRPr>
          </a:p>
          <a:p>
            <a:pPr indent="0" lvl="0" marL="0" rtl="0" algn="l">
              <a:spcBef>
                <a:spcPts val="600"/>
              </a:spcBef>
              <a:spcAft>
                <a:spcPts val="0"/>
              </a:spcAft>
              <a:buNone/>
            </a:pPr>
            <a:r>
              <a:rPr lang="en" sz="1200">
                <a:latin typeface="Lato Light"/>
                <a:ea typeface="Lato Light"/>
                <a:cs typeface="Lato Light"/>
                <a:sym typeface="Lato Light"/>
              </a:rPr>
              <a:t>study &amp; development of various time series models for Short Term Electrical Load Forecasting Using Time series approach. one year load data, first six months data is used for model development. The methodology involves Initial </a:t>
            </a:r>
            <a:r>
              <a:rPr b="1" lang="en" sz="1200">
                <a:latin typeface="Lato"/>
                <a:ea typeface="Lato"/>
                <a:cs typeface="Lato"/>
                <a:sym typeface="Lato"/>
              </a:rPr>
              <a:t>Model Development Phase, Parameter Tuning Phase and Forecasting Phase</a:t>
            </a:r>
            <a:endParaRPr b="1" sz="1200">
              <a:latin typeface="Lato"/>
              <a:ea typeface="Lato"/>
              <a:cs typeface="Lato"/>
              <a:sym typeface="Lato"/>
            </a:endParaRPr>
          </a:p>
          <a:p>
            <a:pPr indent="0" lvl="0" marL="0" rtl="0" algn="l">
              <a:spcBef>
                <a:spcPts val="600"/>
              </a:spcBef>
              <a:spcAft>
                <a:spcPts val="0"/>
              </a:spcAft>
              <a:buNone/>
            </a:pPr>
            <a:r>
              <a:t/>
            </a:r>
            <a:endParaRPr sz="1200">
              <a:latin typeface="Lato Light"/>
              <a:ea typeface="Lato Light"/>
              <a:cs typeface="Lato Light"/>
              <a:sym typeface="Lato Light"/>
            </a:endParaRPr>
          </a:p>
          <a:p>
            <a:pPr indent="0" lvl="0" marL="0" rtl="0" algn="l">
              <a:spcBef>
                <a:spcPts val="0"/>
              </a:spcBef>
              <a:spcAft>
                <a:spcPts val="0"/>
              </a:spcAft>
              <a:buNone/>
            </a:pPr>
            <a:r>
              <a:t/>
            </a:r>
            <a:endParaRPr sz="12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737850" y="-920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Methodology</a:t>
            </a:r>
            <a:endParaRPr/>
          </a:p>
        </p:txBody>
      </p:sp>
      <p:sp>
        <p:nvSpPr>
          <p:cNvPr id="143" name="Google Shape;143;p18"/>
          <p:cNvSpPr txBox="1"/>
          <p:nvPr>
            <p:ph idx="1" type="body"/>
          </p:nvPr>
        </p:nvSpPr>
        <p:spPr>
          <a:xfrm>
            <a:off x="737850" y="789900"/>
            <a:ext cx="6688800" cy="36240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latin typeface="Lato"/>
                <a:ea typeface="Lato"/>
                <a:cs typeface="Lato"/>
                <a:sym typeface="Lato"/>
              </a:rPr>
              <a:t>STATISTICAL APPROACH:</a:t>
            </a:r>
            <a:endParaRPr b="1" sz="1200">
              <a:latin typeface="Lato"/>
              <a:ea typeface="Lato"/>
              <a:cs typeface="Lato"/>
              <a:sym typeface="Lato"/>
            </a:endParaRPr>
          </a:p>
          <a:p>
            <a:pPr indent="0" lvl="0" marL="0" rtl="0" algn="l">
              <a:spcBef>
                <a:spcPts val="600"/>
              </a:spcBef>
              <a:spcAft>
                <a:spcPts val="0"/>
              </a:spcAft>
              <a:buClr>
                <a:schemeClr val="dk1"/>
              </a:buClr>
              <a:buSzPts val="1100"/>
              <a:buFont typeface="Arial"/>
              <a:buNone/>
            </a:pPr>
            <a:r>
              <a:t/>
            </a:r>
            <a:endParaRPr b="1" sz="1200">
              <a:latin typeface="Lato"/>
              <a:ea typeface="Lato"/>
              <a:cs typeface="Lato"/>
              <a:sym typeface="Lato"/>
            </a:endParaRPr>
          </a:p>
          <a:p>
            <a:pPr indent="0" lvl="0" marL="0" rtl="0" algn="l">
              <a:spcBef>
                <a:spcPts val="600"/>
              </a:spcBef>
              <a:spcAft>
                <a:spcPts val="0"/>
              </a:spcAft>
              <a:buClr>
                <a:schemeClr val="dk1"/>
              </a:buClr>
              <a:buSzPts val="1100"/>
              <a:buFont typeface="Arial"/>
              <a:buNone/>
            </a:pPr>
            <a:r>
              <a:rPr b="1" lang="en" sz="1200"/>
              <a:t>AUTO REGRESSION</a:t>
            </a:r>
            <a:endParaRPr sz="1200"/>
          </a:p>
          <a:p>
            <a:pPr indent="0" lvl="0" marL="0" rtl="0" algn="l">
              <a:spcBef>
                <a:spcPts val="600"/>
              </a:spcBef>
              <a:spcAft>
                <a:spcPts val="0"/>
              </a:spcAft>
              <a:buClr>
                <a:schemeClr val="dk1"/>
              </a:buClr>
              <a:buSzPts val="1100"/>
              <a:buFont typeface="Arial"/>
              <a:buNone/>
            </a:pPr>
            <a:r>
              <a:rPr lang="en" sz="1200"/>
              <a:t>Auto regression is a special type of regression in which prediction of a variable is done with help of the past or previous values of the same variable. </a:t>
            </a:r>
            <a:endParaRPr sz="1200"/>
          </a:p>
          <a:p>
            <a:pPr indent="0" lvl="0" marL="0" rtl="0" algn="l">
              <a:spcBef>
                <a:spcPts val="600"/>
              </a:spcBef>
              <a:spcAft>
                <a:spcPts val="0"/>
              </a:spcAft>
              <a:buClr>
                <a:schemeClr val="dk1"/>
              </a:buClr>
              <a:buSzPts val="1100"/>
              <a:buFont typeface="Arial"/>
              <a:buNone/>
            </a:pPr>
            <a:r>
              <a:rPr lang="en" sz="1200"/>
              <a:t>For example we can predict the price of gold annually or we can predict the load of electricity over a period of time based on their previous values.</a:t>
            </a:r>
            <a:endParaRPr sz="1200"/>
          </a:p>
          <a:p>
            <a:pPr indent="457200" lvl="0" marL="914400" rtl="0" algn="l">
              <a:spcBef>
                <a:spcPts val="600"/>
              </a:spcBef>
              <a:spcAft>
                <a:spcPts val="0"/>
              </a:spcAft>
              <a:buClr>
                <a:schemeClr val="dk1"/>
              </a:buClr>
              <a:buSzPts val="1100"/>
              <a:buFont typeface="Arial"/>
              <a:buNone/>
            </a:pPr>
            <a:r>
              <a:rPr i="1" lang="en" sz="1200"/>
              <a:t>Price(t+ 1)  = a</a:t>
            </a:r>
            <a:r>
              <a:rPr baseline="-25000" i="1" lang="en" sz="1200"/>
              <a:t>0 </a:t>
            </a:r>
            <a:r>
              <a:rPr i="1" lang="en" sz="1200"/>
              <a:t> + a</a:t>
            </a:r>
            <a:r>
              <a:rPr baseline="-25000" i="1" lang="en" sz="1200"/>
              <a:t>1</a:t>
            </a:r>
            <a:r>
              <a:rPr i="1" lang="en" sz="1200"/>
              <a:t> ∗ Price(t−1)  + a</a:t>
            </a:r>
            <a:r>
              <a:rPr baseline="-25000" i="1" lang="en" sz="1200"/>
              <a:t>2</a:t>
            </a:r>
            <a:r>
              <a:rPr i="1" lang="en" sz="1200"/>
              <a:t> ∗ Price(t−2)</a:t>
            </a:r>
            <a:endParaRPr i="1"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rPr b="1" lang="en" sz="1200"/>
              <a:t>ARIMA</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rPr lang="en" sz="1200"/>
              <a:t>There are seasonal and Non-seasonal ARIMA models that can be used for forecasting.</a:t>
            </a:r>
            <a:endParaRPr sz="1200"/>
          </a:p>
        </p:txBody>
      </p:sp>
      <p:sp>
        <p:nvSpPr>
          <p:cNvPr id="144" name="Google Shape;144;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18"/>
          <p:cNvPicPr preferRelativeResize="0"/>
          <p:nvPr/>
        </p:nvPicPr>
        <p:blipFill rotWithShape="1">
          <a:blip r:embed="rId3">
            <a:alphaModFix/>
          </a:blip>
          <a:srcRect b="23406" l="38995" r="35712" t="67689"/>
          <a:stretch/>
        </p:blipFill>
        <p:spPr>
          <a:xfrm>
            <a:off x="3032125" y="3252600"/>
            <a:ext cx="2312751" cy="457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9"/>
          <p:cNvSpPr txBox="1"/>
          <p:nvPr>
            <p:ph idx="1" type="body"/>
          </p:nvPr>
        </p:nvSpPr>
        <p:spPr>
          <a:xfrm>
            <a:off x="737850" y="332700"/>
            <a:ext cx="6688800" cy="2317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SEASONAL ARIMA</a:t>
            </a:r>
            <a:endParaRPr sz="1200"/>
          </a:p>
          <a:p>
            <a:pPr indent="457200" lvl="0" marL="914400" rtl="0" algn="l">
              <a:spcBef>
                <a:spcPts val="600"/>
              </a:spcBef>
              <a:spcAft>
                <a:spcPts val="0"/>
              </a:spcAft>
              <a:buNone/>
            </a:pPr>
            <a:r>
              <a:rPr lang="en" sz="1200"/>
              <a:t>As the name suggests, this model is used when the time series exhibits seasonality. This model is similar to ARIMA models, we just have to add in a few parameters to account for the seasons. We write SARIMA as ARIMA(p,d,q)(P, D, Q)m,</a:t>
            </a:r>
            <a:endParaRPr sz="1200"/>
          </a:p>
          <a:p>
            <a:pPr indent="457200" lvl="0" marL="914400" rtl="0" algn="l">
              <a:spcBef>
                <a:spcPts val="600"/>
              </a:spcBef>
              <a:spcAft>
                <a:spcPts val="0"/>
              </a:spcAft>
              <a:buNone/>
            </a:pPr>
            <a:r>
              <a:rPr lang="en" sz="1200"/>
              <a:t>p — the number of autoregressive terms</a:t>
            </a:r>
            <a:endParaRPr sz="1200"/>
          </a:p>
          <a:p>
            <a:pPr indent="457200" lvl="0" marL="914400" rtl="0" algn="l">
              <a:spcBef>
                <a:spcPts val="600"/>
              </a:spcBef>
              <a:spcAft>
                <a:spcPts val="0"/>
              </a:spcAft>
              <a:buNone/>
            </a:pPr>
            <a:r>
              <a:rPr lang="en" sz="1200"/>
              <a:t>d — degree of differencing</a:t>
            </a:r>
            <a:endParaRPr sz="1200"/>
          </a:p>
          <a:p>
            <a:pPr indent="457200" lvl="0" marL="914400" rtl="0" algn="l">
              <a:spcBef>
                <a:spcPts val="600"/>
              </a:spcBef>
              <a:spcAft>
                <a:spcPts val="0"/>
              </a:spcAft>
              <a:buNone/>
            </a:pPr>
            <a:r>
              <a:rPr lang="en" sz="1200"/>
              <a:t>q — the number of moving average terms</a:t>
            </a:r>
            <a:endParaRPr sz="1200"/>
          </a:p>
          <a:p>
            <a:pPr indent="457200" lvl="0" marL="914400" rtl="0" algn="l">
              <a:spcBef>
                <a:spcPts val="600"/>
              </a:spcBef>
              <a:spcAft>
                <a:spcPts val="0"/>
              </a:spcAft>
              <a:buNone/>
            </a:pPr>
            <a:r>
              <a:rPr lang="en" sz="1200"/>
              <a:t>m — refers to the number of periods in each season</a:t>
            </a:r>
            <a:endParaRPr sz="1200"/>
          </a:p>
          <a:p>
            <a:pPr indent="457200" lvl="0" marL="914400" rtl="0" algn="l">
              <a:spcBef>
                <a:spcPts val="600"/>
              </a:spcBef>
              <a:spcAft>
                <a:spcPts val="0"/>
              </a:spcAft>
              <a:buNone/>
            </a:pPr>
            <a:r>
              <a:rPr lang="en" sz="1200"/>
              <a:t>(P, D, Q )— represents the (p,d,q) for the seasonal part of the time series</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Clr>
                <a:schemeClr val="dk1"/>
              </a:buClr>
              <a:buSzPts val="1100"/>
              <a:buFont typeface="Arial"/>
              <a:buNone/>
            </a:pPr>
            <a:r>
              <a:t/>
            </a:r>
            <a:endParaRPr sz="1200"/>
          </a:p>
        </p:txBody>
      </p:sp>
      <p:sp>
        <p:nvSpPr>
          <p:cNvPr id="151" name="Google Shape;151;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19"/>
          <p:cNvPicPr preferRelativeResize="0"/>
          <p:nvPr/>
        </p:nvPicPr>
        <p:blipFill rotWithShape="1">
          <a:blip r:embed="rId3">
            <a:alphaModFix/>
          </a:blip>
          <a:srcRect b="0" l="0" r="0" t="11754"/>
          <a:stretch/>
        </p:blipFill>
        <p:spPr>
          <a:xfrm>
            <a:off x="2493450" y="2649900"/>
            <a:ext cx="3071650" cy="2156325"/>
          </a:xfrm>
          <a:prstGeom prst="rect">
            <a:avLst/>
          </a:prstGeom>
          <a:noFill/>
          <a:ln>
            <a:noFill/>
          </a:ln>
        </p:spPr>
      </p:pic>
      <p:sp>
        <p:nvSpPr>
          <p:cNvPr id="153" name="Google Shape;153;p19"/>
          <p:cNvSpPr txBox="1"/>
          <p:nvPr/>
        </p:nvSpPr>
        <p:spPr>
          <a:xfrm>
            <a:off x="2988328" y="4520067"/>
            <a:ext cx="2170200" cy="23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Light"/>
                <a:ea typeface="Lato Light"/>
                <a:cs typeface="Lato Light"/>
                <a:sym typeface="Lato Light"/>
              </a:rPr>
              <a:t>Parameter values for our ARIMA models</a:t>
            </a:r>
            <a:endParaRPr>
              <a:latin typeface="Lato Light"/>
              <a:ea typeface="Lato Light"/>
              <a:cs typeface="Lato Light"/>
              <a:sym typeface="La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0"/>
          <p:cNvSpPr txBox="1"/>
          <p:nvPr>
            <p:ph idx="1" type="body"/>
          </p:nvPr>
        </p:nvSpPr>
        <p:spPr>
          <a:xfrm>
            <a:off x="737850" y="789900"/>
            <a:ext cx="6688800" cy="36240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latin typeface="Lato"/>
                <a:ea typeface="Lato"/>
                <a:cs typeface="Lato"/>
                <a:sym typeface="Lato"/>
              </a:rPr>
              <a:t>MACHINE LEARNING(NEURAL NETWORKS)  APPROACH:</a:t>
            </a:r>
            <a:endParaRPr b="1" sz="1200">
              <a:latin typeface="Lato"/>
              <a:ea typeface="Lato"/>
              <a:cs typeface="Lato"/>
              <a:sym typeface="Lato"/>
            </a:endParaRPr>
          </a:p>
          <a:p>
            <a:pPr indent="0" lvl="0" marL="0" rtl="0" algn="l">
              <a:spcBef>
                <a:spcPts val="600"/>
              </a:spcBef>
              <a:spcAft>
                <a:spcPts val="0"/>
              </a:spcAft>
              <a:buClr>
                <a:schemeClr val="dk1"/>
              </a:buClr>
              <a:buSzPts val="1100"/>
              <a:buFont typeface="Arial"/>
              <a:buNone/>
            </a:pPr>
            <a:r>
              <a:t/>
            </a:r>
            <a:endParaRPr b="1" sz="1200">
              <a:latin typeface="Lato"/>
              <a:ea typeface="Lato"/>
              <a:cs typeface="Lato"/>
              <a:sym typeface="Lato"/>
            </a:endParaRPr>
          </a:p>
          <a:p>
            <a:pPr indent="0" lvl="0" marL="0" rtl="0" algn="l">
              <a:spcBef>
                <a:spcPts val="600"/>
              </a:spcBef>
              <a:spcAft>
                <a:spcPts val="0"/>
              </a:spcAft>
              <a:buClr>
                <a:schemeClr val="dk1"/>
              </a:buClr>
              <a:buSzPts val="1100"/>
              <a:buFont typeface="Arial"/>
              <a:buNone/>
            </a:pPr>
            <a:r>
              <a:rPr b="1" lang="en" sz="1200"/>
              <a:t>LSTM</a:t>
            </a:r>
            <a:endParaRPr b="1" sz="1200"/>
          </a:p>
          <a:p>
            <a:pPr indent="0" lvl="0" marL="0" rtl="0" algn="l">
              <a:spcBef>
                <a:spcPts val="600"/>
              </a:spcBef>
              <a:spcAft>
                <a:spcPts val="0"/>
              </a:spcAft>
              <a:buClr>
                <a:schemeClr val="dk1"/>
              </a:buClr>
              <a:buSzPts val="1100"/>
              <a:buFont typeface="Arial"/>
              <a:buNone/>
            </a:pPr>
            <a:r>
              <a:t/>
            </a:r>
            <a:endParaRPr b="1" sz="1200"/>
          </a:p>
          <a:p>
            <a:pPr indent="0" lvl="0" marL="0" rtl="0" algn="l">
              <a:spcBef>
                <a:spcPts val="600"/>
              </a:spcBef>
              <a:spcAft>
                <a:spcPts val="0"/>
              </a:spcAft>
              <a:buNone/>
            </a:pPr>
            <a:r>
              <a:rPr lang="en" sz="1200"/>
              <a:t>LSTM Neural Networks, which stand for Long Short-Term Memory, are a particular type of recurrent neural networks.</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rPr lang="en" sz="1200"/>
              <a:t>LSTM networks have some internal contextual state cells that act as long-term or short-term memory cells.</a:t>
            </a:r>
            <a:endParaRPr sz="1200"/>
          </a:p>
          <a:p>
            <a:pPr indent="0" lvl="0" marL="0" rtl="0" algn="l">
              <a:spcBef>
                <a:spcPts val="600"/>
              </a:spcBef>
              <a:spcAft>
                <a:spcPts val="0"/>
              </a:spcAft>
              <a:buNone/>
            </a:pPr>
            <a:r>
              <a:rPr lang="en" sz="1200"/>
              <a:t>The output of the LSTM network is modulated by the state of these cells. </a:t>
            </a:r>
            <a:endParaRPr sz="1200"/>
          </a:p>
          <a:p>
            <a:pPr indent="0" lvl="0" marL="0" rtl="0" algn="l">
              <a:spcBef>
                <a:spcPts val="600"/>
              </a:spcBef>
              <a:spcAft>
                <a:spcPts val="0"/>
              </a:spcAft>
              <a:buNone/>
            </a:pPr>
            <a:r>
              <a:t/>
            </a:r>
            <a:endParaRPr b="1" sz="1200"/>
          </a:p>
          <a:p>
            <a:pPr indent="0" lvl="0" marL="0" rtl="0" algn="l">
              <a:spcBef>
                <a:spcPts val="600"/>
              </a:spcBef>
              <a:spcAft>
                <a:spcPts val="0"/>
              </a:spcAft>
              <a:buClr>
                <a:schemeClr val="dk1"/>
              </a:buClr>
              <a:buSzPts val="1100"/>
              <a:buFont typeface="Arial"/>
              <a:buNone/>
            </a:pPr>
            <a:r>
              <a:t/>
            </a:r>
            <a:endParaRPr b="1" sz="1200"/>
          </a:p>
          <a:p>
            <a:pPr indent="0" lvl="0" marL="0" rtl="0" algn="l">
              <a:spcBef>
                <a:spcPts val="600"/>
              </a:spcBef>
              <a:spcAft>
                <a:spcPts val="0"/>
              </a:spcAft>
              <a:buClr>
                <a:schemeClr val="dk1"/>
              </a:buClr>
              <a:buSzPts val="1100"/>
              <a:buFont typeface="Arial"/>
              <a:buNone/>
            </a:pPr>
            <a:r>
              <a:t/>
            </a:r>
            <a:endParaRPr sz="1200"/>
          </a:p>
        </p:txBody>
      </p:sp>
      <p:sp>
        <p:nvSpPr>
          <p:cNvPr id="159" name="Google Shape;159;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lvia template">
  <a:themeElements>
    <a:clrScheme name="Custom 347">
      <a:dk1>
        <a:srgbClr val="222222"/>
      </a:dk1>
      <a:lt1>
        <a:srgbClr val="FFFFFF"/>
      </a:lt1>
      <a:dk2>
        <a:srgbClr val="111111"/>
      </a:dk2>
      <a:lt2>
        <a:srgbClr val="FFFFF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