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sldIdLst>
    <p:sldId id="281" r:id="rId2"/>
    <p:sldId id="290" r:id="rId3"/>
    <p:sldId id="294" r:id="rId4"/>
    <p:sldId id="296" r:id="rId5"/>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000"/>
    <a:srgbClr val="39B0D4"/>
    <a:srgbClr val="9BBB59"/>
    <a:srgbClr val="727272"/>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snapToObjects="1">
      <p:cViewPr>
        <p:scale>
          <a:sx n="86" d="100"/>
          <a:sy n="86" d="100"/>
        </p:scale>
        <p:origin x="-533" y="-106"/>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10/20/2024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1</a:t>
            </a:fld>
            <a:endParaRPr lang="en-US" dirty="0"/>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2</a:t>
            </a:fld>
            <a:endParaRPr lang="en-US" dirty="0"/>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10/20/2024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10/20/2024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10/20/2024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10/20/2024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10/20/2024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10/20/2024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10/20/2024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10/20/2024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10/20/2024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10/20/2024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10/20/2024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10/20/2024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2.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0.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keysight.com/blogs/en/tech/nwvs/2021/06/02/whats-in-an-application-signature" TargetMode="External"/><Relationship Id="rId13" Type="http://schemas.openxmlformats.org/officeDocument/2006/relationships/hyperlink" Target="https://www.geeksforgeeks.org/what-is-isolation-forest/" TargetMode="External"/><Relationship Id="rId3" Type="http://schemas.openxmlformats.org/officeDocument/2006/relationships/hyperlink" Target="https://network-insight.net/2015/01/01/context-firewall/" TargetMode="External"/><Relationship Id="rId7" Type="http://schemas.openxmlformats.org/officeDocument/2006/relationships/hyperlink" Target="https://www.manageengine.com/products/firewall/firewall-security-management.html" TargetMode="External"/><Relationship Id="rId12" Type="http://schemas.openxmlformats.org/officeDocument/2006/relationships/hyperlink" Target="https://docs.python.org/3/library/sqlite3.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blogs.vmware.com/networkvirtualization/2018/02/context-aware-micro-segmentation-innovative-approach-application-user-identity-firewall.html/" TargetMode="External"/><Relationship Id="rId11" Type="http://schemas.openxmlformats.org/officeDocument/2006/relationships/hyperlink" Target="https://www.python.org/" TargetMode="External"/><Relationship Id="rId5" Type="http://schemas.openxmlformats.org/officeDocument/2006/relationships/hyperlink" Target="https://community.fs.com/article/ngfw-vs-traditional-firewall-whats-the-difference.html" TargetMode="External"/><Relationship Id="rId15" Type="http://schemas.openxmlformats.org/officeDocument/2006/relationships/hyperlink" Target="https://developer.mozilla.org/en-US/docs/Web/API/WebSocket" TargetMode="External"/><Relationship Id="rId10" Type="http://schemas.openxmlformats.org/officeDocument/2006/relationships/hyperlink" Target="https://www.geeksforgeeks.org/introduction-to-anomaly-detection-with-python/" TargetMode="External"/><Relationship Id="rId4" Type="http://schemas.openxmlformats.org/officeDocument/2006/relationships/hyperlink" Target="https://www.cloudflare.com/en-gb/learning/ddos/glossary/web-application-firewall-waf/" TargetMode="External"/><Relationship Id="rId9" Type="http://schemas.openxmlformats.org/officeDocument/2006/relationships/hyperlink" Target="https://www.fortinet.com/resources/cyberglossary/dpi-deep-packet-inspection" TargetMode="External"/><Relationship Id="rId14" Type="http://schemas.openxmlformats.org/officeDocument/2006/relationships/hyperlink" Target="https://en.wikipedia.org/wiki/RSA_(crypto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
            </a:r>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1</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endParaRPr lang="en-US" dirty="0">
              <a:solidFill>
                <a:schemeClr val="bg1"/>
              </a:solidFill>
            </a:endParaRPr>
          </a:p>
        </p:txBody>
      </p:sp>
      <p:sp>
        <p:nvSpPr>
          <p:cNvPr id="10" name="Oval 9"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16185" y="201734"/>
            <a:ext cx="1440033"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ALPHA TITANS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3DE37AD-F0BF-CB12-51AE-F132D1A8A0A6}"/>
              </a:ext>
            </a:extLst>
          </p:cNvPr>
          <p:cNvSpPr txBox="1"/>
          <p:nvPr/>
        </p:nvSpPr>
        <p:spPr>
          <a:xfrm>
            <a:off x="499182" y="1288748"/>
            <a:ext cx="5596817" cy="4999702"/>
          </a:xfrm>
          <a:prstGeom prst="rect">
            <a:avLst/>
          </a:prstGeom>
          <a:noFill/>
          <a:ln w="28575">
            <a:solidFill>
              <a:srgbClr val="00B0F0"/>
            </a:solidFill>
          </a:ln>
        </p:spPr>
        <p:txBody>
          <a:bodyPr wrap="square">
            <a:spAutoFit/>
          </a:bodyPr>
          <a:lstStyle/>
          <a:p>
            <a:r>
              <a:rPr lang="en-US" sz="1600" b="1" dirty="0">
                <a:solidFill>
                  <a:srgbClr val="010000"/>
                </a:solidFill>
                <a:latin typeface="Arial" panose="020B0604020202020204" pitchFamily="34" charset="0"/>
                <a:cs typeface="Arial" panose="020B0604020202020204" pitchFamily="34" charset="0"/>
              </a:rPr>
              <a:t>Proposed solution</a:t>
            </a:r>
          </a:p>
          <a:p>
            <a:endParaRPr lang="en-US" sz="1600" dirty="0">
              <a:latin typeface="Arial" panose="020B0604020202020204" pitchFamily="34" charset="0"/>
              <a:cs typeface="Arial" pitchFamily="34" charset="0"/>
            </a:endParaRPr>
          </a:p>
          <a:p>
            <a:pPr marL="285750" lvl="0" indent="-285750">
              <a:lnSpc>
                <a:spcPct val="107000"/>
              </a:lnSpc>
              <a:spcAft>
                <a:spcPts val="800"/>
              </a:spcAft>
              <a:buFont typeface="Wingdings" panose="05000000000000000000" pitchFamily="2" charset="2"/>
              <a:buChar char="q"/>
              <a:tabLst>
                <a:tab pos="457200" algn="l"/>
              </a:tabLst>
            </a:pPr>
            <a:r>
              <a:rPr lang="en-US" sz="1400" b="1" kern="100" dirty="0">
                <a:effectLst/>
                <a:latin typeface="Arial" panose="020B0604020202020204" pitchFamily="34" charset="0"/>
                <a:ea typeface="DengXian" panose="02010600030101010101" pitchFamily="2" charset="-122"/>
                <a:cs typeface="Arial" panose="020B0604020202020204" pitchFamily="34" charset="0"/>
              </a:rPr>
              <a:t>Lightweight firewall agent: </a:t>
            </a:r>
            <a:r>
              <a:rPr lang="en-US" sz="1400" kern="100" dirty="0">
                <a:effectLst/>
                <a:latin typeface="Arial" panose="020B0604020202020204" pitchFamily="34" charset="0"/>
                <a:ea typeface="DengXian" panose="02010600030101010101" pitchFamily="2" charset="-122"/>
                <a:cs typeface="Arial" panose="020B0604020202020204" pitchFamily="34" charset="0"/>
              </a:rPr>
              <a:t>A firewall agent will be deployed on endpoints to monitor network traffic, manage firewall policies, and identify the domains and protocols that applications are attempting to access. </a:t>
            </a:r>
          </a:p>
          <a:p>
            <a:pPr marL="285750" lvl="0" indent="-285750">
              <a:lnSpc>
                <a:spcPct val="107000"/>
              </a:lnSpc>
              <a:spcAft>
                <a:spcPts val="800"/>
              </a:spcAft>
              <a:buFont typeface="Wingdings" panose="05000000000000000000" pitchFamily="2" charset="2"/>
              <a:buChar char="q"/>
              <a:tabLst>
                <a:tab pos="457200" algn="l"/>
              </a:tabLst>
            </a:pPr>
            <a:r>
              <a:rPr lang="en-US" sz="1400" b="1" kern="100" dirty="0">
                <a:effectLst/>
                <a:latin typeface="Arial" panose="020B0604020202020204" pitchFamily="34" charset="0"/>
                <a:ea typeface="DengXian" panose="02010600030101010101" pitchFamily="2" charset="-122"/>
                <a:cs typeface="Arial" panose="020B0604020202020204" pitchFamily="34" charset="0"/>
              </a:rPr>
              <a:t>Context-aware application firewall: </a:t>
            </a:r>
            <a:r>
              <a:rPr lang="en-US" sz="1400" kern="100" dirty="0">
                <a:effectLst/>
                <a:latin typeface="Arial" panose="020B0604020202020204" pitchFamily="34" charset="0"/>
                <a:ea typeface="DengXian" panose="02010600030101010101" pitchFamily="2" charset="-122"/>
                <a:cs typeface="Arial" panose="020B0604020202020204" pitchFamily="34" charset="0"/>
              </a:rPr>
              <a:t>The agent will manage application-specific firewall policies on Windows and Linux support. </a:t>
            </a:r>
          </a:p>
          <a:p>
            <a:pPr marL="285750" lvl="0" indent="-285750">
              <a:lnSpc>
                <a:spcPct val="107000"/>
              </a:lnSpc>
              <a:spcAft>
                <a:spcPts val="800"/>
              </a:spcAft>
              <a:buFont typeface="Wingdings" panose="05000000000000000000" pitchFamily="2" charset="2"/>
              <a:buChar char="q"/>
              <a:tabLst>
                <a:tab pos="457200" algn="l"/>
              </a:tabLst>
            </a:pPr>
            <a:r>
              <a:rPr lang="en-US" sz="1400" b="1" kern="100" dirty="0">
                <a:effectLst/>
                <a:latin typeface="Arial" panose="020B0604020202020204" pitchFamily="34" charset="0"/>
                <a:ea typeface="DengXian" panose="02010600030101010101" pitchFamily="2" charset="-122"/>
                <a:cs typeface="Arial" panose="020B0604020202020204" pitchFamily="34" charset="0"/>
              </a:rPr>
              <a:t>Centralized web management console: </a:t>
            </a:r>
            <a:r>
              <a:rPr lang="en-US" sz="1400" kern="100" dirty="0">
                <a:effectLst/>
                <a:latin typeface="Arial" panose="020B0604020202020204" pitchFamily="34" charset="0"/>
                <a:ea typeface="DengXian" panose="02010600030101010101" pitchFamily="2" charset="-122"/>
                <a:cs typeface="Arial" panose="020B0604020202020204" pitchFamily="34" charset="0"/>
              </a:rPr>
              <a:t>A web-based management console will give administrators control over network details such as protocols, and domains access by applications. It will allow centralized control over all endpoints and applications from one interface. </a:t>
            </a:r>
          </a:p>
          <a:p>
            <a:pPr marL="285750" lvl="0" indent="-285750">
              <a:lnSpc>
                <a:spcPct val="107000"/>
              </a:lnSpc>
              <a:spcAft>
                <a:spcPts val="800"/>
              </a:spcAft>
              <a:buFont typeface="Wingdings" panose="05000000000000000000" pitchFamily="2" charset="2"/>
              <a:buChar char="q"/>
              <a:tabLst>
                <a:tab pos="457200" algn="l"/>
              </a:tabLst>
            </a:pPr>
            <a:r>
              <a:rPr lang="en-US" sz="1400" b="1" kern="100" dirty="0">
                <a:latin typeface="Arial" panose="020B0604020202020204" pitchFamily="34" charset="0"/>
                <a:ea typeface="DengXian" panose="02010600030101010101" pitchFamily="2" charset="-122"/>
                <a:cs typeface="Arial" panose="020B0604020202020204" pitchFamily="34" charset="0"/>
              </a:rPr>
              <a:t>Secure log access: </a:t>
            </a:r>
            <a:r>
              <a:rPr lang="en-US" sz="1400" kern="100" dirty="0">
                <a:latin typeface="Arial" panose="020B0604020202020204" pitchFamily="34" charset="0"/>
                <a:ea typeface="DengXian" panose="02010600030101010101" pitchFamily="2" charset="-122"/>
                <a:cs typeface="Arial" panose="020B0604020202020204" pitchFamily="34" charset="0"/>
              </a:rPr>
              <a:t>Log files are encrypted, with decryption requiring a personal password and a code sent via email .</a:t>
            </a:r>
          </a:p>
          <a:p>
            <a:pPr marL="285750" indent="-285750">
              <a:lnSpc>
                <a:spcPct val="107000"/>
              </a:lnSpc>
              <a:spcAft>
                <a:spcPts val="800"/>
              </a:spcAft>
              <a:buFont typeface="Wingdings" panose="05000000000000000000" pitchFamily="2" charset="2"/>
              <a:buChar char="q"/>
              <a:tabLst>
                <a:tab pos="457200" algn="l"/>
              </a:tabLst>
            </a:pPr>
            <a:r>
              <a:rPr lang="en-US" sz="1400" b="1" kern="100" dirty="0">
                <a:latin typeface="Arial" panose="020B0604020202020204" pitchFamily="34" charset="0"/>
                <a:ea typeface="DengXian" panose="02010600030101010101" pitchFamily="2" charset="-122"/>
                <a:cs typeface="Arial" panose="020B0604020202020204" pitchFamily="34" charset="0"/>
              </a:rPr>
              <a:t>Anomaly Detection: </a:t>
            </a:r>
            <a:r>
              <a:rPr lang="en-US" sz="1400" kern="100" dirty="0">
                <a:latin typeface="Arial" panose="020B0604020202020204" pitchFamily="34" charset="0"/>
                <a:ea typeface="DengXian" panose="02010600030101010101" pitchFamily="2" charset="-122"/>
                <a:cs typeface="Arial" panose="020B0604020202020204" pitchFamily="34" charset="0"/>
              </a:rPr>
              <a:t>With the help of AI/ML techniques it will identify the abnormal network behavior of an application</a:t>
            </a:r>
          </a:p>
          <a:p>
            <a:pPr>
              <a:lnSpc>
                <a:spcPct val="107000"/>
              </a:lnSpc>
              <a:spcAft>
                <a:spcPts val="800"/>
              </a:spcAft>
              <a:tabLst>
                <a:tab pos="457200" algn="l"/>
              </a:tabLst>
            </a:pPr>
            <a:endParaRPr lang="en-US" sz="1400" kern="100" dirty="0">
              <a:latin typeface="Arial" panose="020B0604020202020204" pitchFamily="34" charset="0"/>
              <a:ea typeface="DengXian"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xmlns="" id="{374A9614-555C-2603-58D3-354F21E0F7C2}"/>
              </a:ext>
            </a:extLst>
          </p:cNvPr>
          <p:cNvSpPr txBox="1"/>
          <p:nvPr/>
        </p:nvSpPr>
        <p:spPr>
          <a:xfrm>
            <a:off x="6250198" y="1278053"/>
            <a:ext cx="5596817" cy="1966500"/>
          </a:xfrm>
          <a:prstGeom prst="rect">
            <a:avLst/>
          </a:prstGeom>
          <a:noFill/>
          <a:ln w="28575">
            <a:solidFill>
              <a:srgbClr val="00B0F0"/>
            </a:solidFill>
          </a:ln>
        </p:spPr>
        <p:txBody>
          <a:bodyPr wrap="square" rtlCol="0">
            <a:spAutoFit/>
          </a:bodyPr>
          <a:lstStyle/>
          <a:p>
            <a:pPr>
              <a:lnSpc>
                <a:spcPct val="107000"/>
              </a:lnSpc>
              <a:spcAft>
                <a:spcPts val="800"/>
              </a:spcAft>
            </a:pPr>
            <a:r>
              <a:rPr lang="en-US" sz="1600" b="1" kern="100" dirty="0">
                <a:effectLst/>
                <a:latin typeface="Arial" panose="020B0604020202020204" pitchFamily="34" charset="0"/>
                <a:ea typeface="DengXian" panose="02010600030101010101" pitchFamily="2" charset="-122"/>
                <a:cs typeface="Arial" panose="020B0604020202020204" pitchFamily="34" charset="0"/>
              </a:rPr>
              <a:t>How it addresses the problem</a:t>
            </a:r>
            <a:endParaRPr lang="en-US" sz="1600" kern="100" dirty="0">
              <a:effectLst/>
              <a:latin typeface="Arial" panose="020B0604020202020204" pitchFamily="34" charset="0"/>
              <a:ea typeface="DengXian" panose="02010600030101010101" pitchFamily="2" charset="-122"/>
              <a:cs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400" b="0" i="0" u="none" strike="noStrike" dirty="0">
                <a:solidFill>
                  <a:srgbClr val="000000"/>
                </a:solidFill>
                <a:effectLst/>
                <a:latin typeface="Arial" panose="020B0604020202020204" pitchFamily="34" charset="0"/>
                <a:cs typeface="Arial" panose="020B0604020202020204" pitchFamily="34" charset="0"/>
              </a:rPr>
              <a:t>The firewall agent provides full control over all endpoint applications, allowing admins to monitor and manage each application remotely through a centralized web console.</a:t>
            </a:r>
          </a:p>
          <a:p>
            <a:pPr rtl="0" fontAlgn="base">
              <a:spcBef>
                <a:spcPts val="0"/>
              </a:spcBef>
              <a:spcAft>
                <a:spcPts val="0"/>
              </a:spcAft>
            </a:pPr>
            <a:endParaRPr lang="en-US" sz="1400" b="0" i="0" u="none" strike="noStrike" dirty="0">
              <a:solidFill>
                <a:srgbClr val="000000"/>
              </a:solidFill>
              <a:effectLst/>
              <a:latin typeface="Arial" panose="020B0604020202020204" pitchFamily="34" charset="0"/>
              <a:cs typeface="Arial" panose="020B0604020202020204" pitchFamily="34" charset="0"/>
            </a:endParaRPr>
          </a:p>
          <a:p>
            <a:pPr marL="285750" indent="-285750" rtl="0" fontAlgn="base">
              <a:spcBef>
                <a:spcPts val="0"/>
              </a:spcBef>
              <a:spcAft>
                <a:spcPts val="0"/>
              </a:spcAft>
              <a:buFont typeface="Wingdings" panose="05000000000000000000" pitchFamily="2" charset="2"/>
              <a:buChar char="q"/>
            </a:pPr>
            <a:r>
              <a:rPr lang="en-US" sz="1400" b="0" i="0" u="none" strike="noStrike" dirty="0">
                <a:solidFill>
                  <a:srgbClr val="000000"/>
                </a:solidFill>
                <a:effectLst/>
                <a:latin typeface="Arial" panose="020B0604020202020204" pitchFamily="34" charset="0"/>
                <a:cs typeface="Arial" panose="020B0604020202020204" pitchFamily="34" charset="0"/>
              </a:rPr>
              <a:t>Admins can access the web console from anywhere, streamlining the management of application traffic, security policies, and network behavior for improved efficiency.</a:t>
            </a:r>
          </a:p>
        </p:txBody>
      </p:sp>
      <p:sp>
        <p:nvSpPr>
          <p:cNvPr id="5" name="TextBox 4">
            <a:extLst>
              <a:ext uri="{FF2B5EF4-FFF2-40B4-BE49-F238E27FC236}">
                <a16:creationId xmlns:a16="http://schemas.microsoft.com/office/drawing/2014/main" xmlns="" id="{5565AA03-0AB9-E975-4C8F-CFF28C900C17}"/>
              </a:ext>
            </a:extLst>
          </p:cNvPr>
          <p:cNvSpPr txBox="1"/>
          <p:nvPr/>
        </p:nvSpPr>
        <p:spPr>
          <a:xfrm>
            <a:off x="6250199" y="3373103"/>
            <a:ext cx="5596817" cy="2926635"/>
          </a:xfrm>
          <a:prstGeom prst="rect">
            <a:avLst/>
          </a:prstGeom>
          <a:noFill/>
          <a:ln w="28575">
            <a:solidFill>
              <a:srgbClr val="00B0F0"/>
            </a:solidFill>
            <a:prstDash val="solid"/>
          </a:ln>
        </p:spPr>
        <p:txBody>
          <a:bodyPr wrap="square" rtlCol="0">
            <a:spAutoFit/>
          </a:bodyPr>
          <a:lstStyle/>
          <a:p>
            <a:pPr>
              <a:lnSpc>
                <a:spcPct val="107000"/>
              </a:lnSpc>
              <a:spcAft>
                <a:spcPts val="800"/>
              </a:spcAft>
            </a:pPr>
            <a:r>
              <a:rPr lang="en-US" sz="1600" b="1" kern="100" dirty="0">
                <a:effectLst/>
                <a:latin typeface="Arial" panose="020B0604020202020204" pitchFamily="34" charset="0"/>
                <a:ea typeface="DengXian" panose="02010600030101010101" pitchFamily="2" charset="-122"/>
                <a:cs typeface="Arial" panose="020B0604020202020204" pitchFamily="34" charset="0"/>
              </a:rPr>
              <a:t>Innovation and uniqueness of the solution </a:t>
            </a:r>
            <a:endParaRPr lang="en-US" sz="1600" kern="100" dirty="0">
              <a:effectLst/>
              <a:latin typeface="Arial" panose="020B0604020202020204" pitchFamily="34" charset="0"/>
              <a:ea typeface="DengXian" panose="02010600030101010101" pitchFamily="2" charset="-122"/>
              <a:cs typeface="Arial" panose="020B0604020202020204" pitchFamily="34" charset="0"/>
            </a:endParaRPr>
          </a:p>
          <a:p>
            <a:pPr marL="285750" indent="-285750">
              <a:lnSpc>
                <a:spcPct val="107000"/>
              </a:lnSpc>
              <a:spcAft>
                <a:spcPts val="800"/>
              </a:spcAft>
              <a:buFont typeface="Wingdings" panose="05000000000000000000" pitchFamily="2" charset="2"/>
              <a:buChar char="q"/>
            </a:pPr>
            <a:r>
              <a:rPr lang="en-US" sz="1400" kern="100" dirty="0">
                <a:effectLst/>
                <a:latin typeface="Arial" panose="020B0604020202020204" pitchFamily="34" charset="0"/>
                <a:ea typeface="DengXian" panose="02010600030101010101" pitchFamily="2" charset="-122"/>
                <a:cs typeface="Arial" panose="020B0604020202020204" pitchFamily="34" charset="0"/>
              </a:rPr>
              <a:t>A honeypot is used to hide the network from potential intrusions.</a:t>
            </a:r>
          </a:p>
          <a:p>
            <a:pPr marL="285750" indent="-285750">
              <a:lnSpc>
                <a:spcPct val="107000"/>
              </a:lnSpc>
              <a:spcAft>
                <a:spcPts val="800"/>
              </a:spcAft>
              <a:buFont typeface="Wingdings" panose="05000000000000000000" pitchFamily="2" charset="2"/>
              <a:buChar char="q"/>
            </a:pPr>
            <a:r>
              <a:rPr lang="en-US" sz="1400" kern="100" dirty="0">
                <a:effectLst/>
                <a:latin typeface="Arial" panose="020B0604020202020204" pitchFamily="34" charset="0"/>
                <a:ea typeface="DengXian" panose="02010600030101010101" pitchFamily="2" charset="-122"/>
                <a:cs typeface="Arial" panose="020B0604020202020204" pitchFamily="34" charset="0"/>
              </a:rPr>
              <a:t>Implementing the Zero Trust Policy.</a:t>
            </a:r>
          </a:p>
          <a:p>
            <a:pPr marL="285750" indent="-285750">
              <a:lnSpc>
                <a:spcPct val="107000"/>
              </a:lnSpc>
              <a:spcAft>
                <a:spcPts val="800"/>
              </a:spcAft>
              <a:buFont typeface="Wingdings" panose="05000000000000000000" pitchFamily="2" charset="2"/>
              <a:buChar char="q"/>
            </a:pPr>
            <a:r>
              <a:rPr lang="en-US" sz="1400" kern="100" dirty="0">
                <a:effectLst/>
                <a:latin typeface="Arial" panose="020B0604020202020204" pitchFamily="34" charset="0"/>
                <a:ea typeface="DengXian" panose="02010600030101010101" pitchFamily="2" charset="-122"/>
                <a:cs typeface="Arial" panose="020B0604020202020204" pitchFamily="34" charset="0"/>
              </a:rPr>
              <a:t>Each endpoint application in the system will be monitored by an agent.</a:t>
            </a:r>
          </a:p>
          <a:p>
            <a:pPr marL="285750" indent="-285750">
              <a:lnSpc>
                <a:spcPct val="107000"/>
              </a:lnSpc>
              <a:spcAft>
                <a:spcPts val="800"/>
              </a:spcAft>
              <a:buFont typeface="Wingdings" panose="05000000000000000000" pitchFamily="2" charset="2"/>
              <a:buChar char="q"/>
            </a:pPr>
            <a:r>
              <a:rPr lang="en-US" sz="1400" kern="100" dirty="0">
                <a:effectLst/>
                <a:latin typeface="Arial" panose="020B0604020202020204" pitchFamily="34" charset="0"/>
                <a:ea typeface="DengXian" panose="02010600030101010101" pitchFamily="2" charset="-122"/>
                <a:cs typeface="Arial" panose="020B0604020202020204" pitchFamily="34" charset="0"/>
              </a:rPr>
              <a:t>logs are saved in an Excel format using encryption and decryption features stored in the cloud, with real-time retrieval and analysis capability.</a:t>
            </a:r>
          </a:p>
          <a:p>
            <a:pPr marL="285750" indent="-285750">
              <a:lnSpc>
                <a:spcPct val="107000"/>
              </a:lnSpc>
              <a:spcAft>
                <a:spcPts val="800"/>
              </a:spcAft>
              <a:buFont typeface="Wingdings" panose="05000000000000000000" pitchFamily="2" charset="2"/>
              <a:buChar char="q"/>
            </a:pPr>
            <a:r>
              <a:rPr lang="en-US" sz="1400" kern="100" dirty="0">
                <a:effectLst/>
                <a:latin typeface="Arial" panose="020B0604020202020204" pitchFamily="34" charset="0"/>
                <a:ea typeface="DengXian" panose="02010600030101010101" pitchFamily="2" charset="-122"/>
                <a:cs typeface="Arial" panose="020B0604020202020204" pitchFamily="34" charset="0"/>
              </a:rPr>
              <a:t>The solution includes a web console for remote control from anywhere.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p:cNvSpPr>
          <p:nvPr/>
        </p:nvSpPr>
        <p:spPr bwMode="auto">
          <a:xfrm>
            <a:off x="684870" y="1253704"/>
            <a:ext cx="4783478" cy="4499758"/>
          </a:xfrm>
          <a:prstGeom prst="rect">
            <a:avLst/>
          </a:prstGeom>
          <a:noFill/>
          <a:ln w="28575">
            <a:solidFill>
              <a:srgbClr val="00B0F0"/>
            </a:solidFill>
            <a:miter lim="800000"/>
            <a:headEnd/>
            <a:tailEnd/>
          </a:ln>
        </p:spPr>
        <p:txBody>
          <a:bodyPr wrap="square">
            <a:spAutoFit/>
          </a:bodyPr>
          <a:lstStyle/>
          <a:p>
            <a:pPr rtl="0">
              <a:spcBef>
                <a:spcPts val="0"/>
              </a:spcBef>
              <a:spcAft>
                <a:spcPts val="0"/>
              </a:spcAft>
            </a:pPr>
            <a:r>
              <a:rPr lang="en-US" sz="1600" b="1" i="0" u="none" strike="noStrike" dirty="0">
                <a:solidFill>
                  <a:srgbClr val="000000"/>
                </a:solidFill>
                <a:effectLst/>
                <a:latin typeface="Arial" panose="020B0604020202020204" pitchFamily="34" charset="0"/>
                <a:cs typeface="Arial" panose="020B0604020202020204" pitchFamily="34" charset="0"/>
              </a:rPr>
              <a:t>Technology Stack </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AGENT SOFTWARE </a:t>
            </a:r>
            <a:r>
              <a:rPr lang="en-US" sz="1400" i="0" u="none" strike="noStrike" dirty="0">
                <a:solidFill>
                  <a:srgbClr val="010000"/>
                </a:solidFill>
                <a:effectLst/>
                <a:latin typeface="Arial" panose="020B0604020202020204" pitchFamily="34" charset="0"/>
                <a:cs typeface="Arial" panose="020B0604020202020204" pitchFamily="34" charset="0"/>
              </a:rPr>
              <a:t>- Python (</a:t>
            </a:r>
            <a:r>
              <a:rPr lang="en-US" sz="1400" i="0" u="none" strike="noStrike" dirty="0" err="1">
                <a:solidFill>
                  <a:srgbClr val="010000"/>
                </a:solidFill>
                <a:effectLst/>
                <a:latin typeface="Arial" panose="020B0604020202020204" pitchFamily="34" charset="0"/>
                <a:cs typeface="Arial" panose="020B0604020202020204" pitchFamily="34" charset="0"/>
              </a:rPr>
              <a:t>Tkinter</a:t>
            </a:r>
            <a:r>
              <a:rPr lang="en-US" sz="1400" i="0" u="none" strike="noStrike" dirty="0">
                <a:solidFill>
                  <a:srgbClr val="010000"/>
                </a:solidFill>
                <a:effectLst/>
                <a:latin typeface="Arial" panose="020B0604020202020204" pitchFamily="34" charset="0"/>
                <a:cs typeface="Arial" panose="020B0604020202020204" pitchFamily="34" charset="0"/>
              </a:rPr>
              <a:t> Library )    </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POLICY &amp; RULES WRITTEN IN </a:t>
            </a:r>
            <a:r>
              <a:rPr lang="en-US" sz="1400" i="0" u="none" strike="noStrike" dirty="0">
                <a:solidFill>
                  <a:srgbClr val="010000"/>
                </a:solidFill>
                <a:effectLst/>
                <a:latin typeface="Arial" panose="020B0604020202020204" pitchFamily="34" charset="0"/>
                <a:cs typeface="Arial" panose="020B0604020202020204" pitchFamily="34" charset="0"/>
              </a:rPr>
              <a:t>- JavaScript </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APPLICATION SIGNATURE WILL BE SAVED IN DATABASE </a:t>
            </a:r>
            <a:r>
              <a:rPr lang="en-US" sz="1400" i="0" u="none" strike="noStrike" dirty="0">
                <a:solidFill>
                  <a:srgbClr val="010000"/>
                </a:solidFill>
                <a:effectLst/>
                <a:latin typeface="Arial" panose="020B0604020202020204" pitchFamily="34" charset="0"/>
                <a:cs typeface="Arial" panose="020B0604020202020204" pitchFamily="34" charset="0"/>
              </a:rPr>
              <a:t>- SQLite3</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WEB CONSOLE </a:t>
            </a:r>
            <a:r>
              <a:rPr lang="en-US" sz="1400" i="0" u="none" strike="noStrike" dirty="0">
                <a:solidFill>
                  <a:srgbClr val="010000"/>
                </a:solidFill>
                <a:effectLst/>
                <a:latin typeface="Arial" panose="020B0604020202020204" pitchFamily="34" charset="0"/>
                <a:cs typeface="Arial" panose="020B0604020202020204" pitchFamily="34" charset="0"/>
              </a:rPr>
              <a:t>- Python ( Flask Library ) </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API’S</a:t>
            </a:r>
            <a:r>
              <a:rPr lang="en-US" sz="1400" i="0" u="none" strike="noStrike" dirty="0">
                <a:solidFill>
                  <a:srgbClr val="010000"/>
                </a:solidFill>
                <a:effectLst/>
                <a:latin typeface="Arial" panose="020B0604020202020204" pitchFamily="34" charset="0"/>
                <a:cs typeface="Arial" panose="020B0604020202020204" pitchFamily="34" charset="0"/>
              </a:rPr>
              <a:t> – JSON  </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FINDING ABNORMAL ATTACK </a:t>
            </a:r>
            <a:r>
              <a:rPr lang="en-US" sz="1400" i="0" u="none" strike="noStrike" dirty="0">
                <a:solidFill>
                  <a:srgbClr val="010000"/>
                </a:solidFill>
                <a:effectLst/>
                <a:latin typeface="Arial" panose="020B0604020202020204" pitchFamily="34" charset="0"/>
                <a:cs typeface="Arial" panose="020B0604020202020204" pitchFamily="34" charset="0"/>
              </a:rPr>
              <a:t>- Isolation forest algorithm in AI &amp; ML ( Scikit-learn Library )    </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CLOUD SERVICES </a:t>
            </a:r>
            <a:r>
              <a:rPr lang="en-US" sz="1400" i="0" u="none" strike="noStrike" dirty="0">
                <a:solidFill>
                  <a:srgbClr val="010000"/>
                </a:solidFill>
                <a:effectLst/>
                <a:latin typeface="Arial" panose="020B0604020202020204" pitchFamily="34" charset="0"/>
                <a:cs typeface="Arial" panose="020B0604020202020204" pitchFamily="34" charset="0"/>
              </a:rPr>
              <a:t>- Amazon Web Services</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ENCRYPTION AND DECRYPTION ALGORITHM</a:t>
            </a:r>
            <a:r>
              <a:rPr lang="en-US" sz="1400" i="0" u="none" strike="noStrike" dirty="0">
                <a:solidFill>
                  <a:srgbClr val="010000"/>
                </a:solidFill>
                <a:effectLst/>
                <a:latin typeface="Arial" panose="020B0604020202020204" pitchFamily="34" charset="0"/>
                <a:cs typeface="Arial" panose="020B0604020202020204" pitchFamily="34" charset="0"/>
              </a:rPr>
              <a:t>: RSA 512  </a:t>
            </a:r>
          </a:p>
          <a:p>
            <a:pPr marL="285750" indent="-285750" rtl="0" fontAlgn="base">
              <a:lnSpc>
                <a:spcPct val="150000"/>
              </a:lnSpc>
              <a:spcBef>
                <a:spcPts val="0"/>
              </a:spcBef>
              <a:spcAft>
                <a:spcPts val="0"/>
              </a:spcAft>
              <a:buFont typeface="Wingdings" panose="05000000000000000000" pitchFamily="2" charset="2"/>
              <a:buChar char="q"/>
            </a:pPr>
            <a:r>
              <a:rPr lang="en-US" sz="1400" b="1" i="0" u="none" strike="noStrike" dirty="0">
                <a:solidFill>
                  <a:srgbClr val="010000"/>
                </a:solidFill>
                <a:effectLst/>
                <a:latin typeface="Arial" panose="020B0604020202020204" pitchFamily="34" charset="0"/>
                <a:cs typeface="Arial" panose="020B0604020202020204" pitchFamily="34" charset="0"/>
              </a:rPr>
              <a:t>COMMUNICATION MECHANISM </a:t>
            </a:r>
            <a:r>
              <a:rPr lang="en-US" sz="1400" i="0" u="none" strike="noStrike" dirty="0">
                <a:solidFill>
                  <a:srgbClr val="010000"/>
                </a:solidFill>
                <a:effectLst/>
                <a:latin typeface="Arial" panose="020B0604020202020204" pitchFamily="34" charset="0"/>
                <a:cs typeface="Arial" panose="020B0604020202020204" pitchFamily="34" charset="0"/>
              </a:rPr>
              <a:t>- WebSocket, HTTPS</a:t>
            </a:r>
            <a:endParaRPr lang="en-US" sz="1400" dirty="0">
              <a:solidFill>
                <a:srgbClr val="010000"/>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endParaRPr lang="en-US" dirty="0">
              <a:solidFill>
                <a:schemeClr val="bg1"/>
              </a:solidFill>
            </a:endParaRPr>
          </a:p>
        </p:txBody>
      </p:sp>
      <p:sp>
        <p:nvSpPr>
          <p:cNvPr id="11" name="Oval 10"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a:spLocks/>
          </p:cNvSpPr>
          <p:nvPr/>
        </p:nvSpPr>
        <p:spPr>
          <a:xfrm>
            <a:off x="329773" y="252246"/>
            <a:ext cx="142036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ALPHA TITANS</a:t>
            </a:r>
            <a:endParaRPr lang="en-IN" dirty="0">
              <a:latin typeface="Times New Roman" panose="02020603050405020304" pitchFamily="18" charset="0"/>
              <a:cs typeface="Times New Roman" panose="02020603050405020304" pitchFamily="18" charset="0"/>
            </a:endParaRPr>
          </a:p>
        </p:txBody>
      </p:sp>
      <p:pic>
        <p:nvPicPr>
          <p:cNvPr id="2" name="Content Placeholder 13">
            <a:extLst>
              <a:ext uri="{FF2B5EF4-FFF2-40B4-BE49-F238E27FC236}">
                <a16:creationId xmlns:a16="http://schemas.microsoft.com/office/drawing/2014/main" xmlns="" id="{00A7F0D4-114C-D250-6ADA-A8E1F0F59A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296" y="2952340"/>
            <a:ext cx="563157" cy="563157"/>
          </a:xfrm>
          <a:prstGeom prst="rect">
            <a:avLst/>
          </a:prstGeom>
        </p:spPr>
      </p:pic>
      <p:pic>
        <p:nvPicPr>
          <p:cNvPr id="3" name="Graphic 2" descr="Transfer with solid fill">
            <a:extLst>
              <a:ext uri="{FF2B5EF4-FFF2-40B4-BE49-F238E27FC236}">
                <a16:creationId xmlns:a16="http://schemas.microsoft.com/office/drawing/2014/main" xmlns="" id="{C1ACA662-CFFE-3204-B360-1D087DDF5139}"/>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6981828" y="3018367"/>
            <a:ext cx="432048" cy="308606"/>
          </a:xfrm>
          <a:prstGeom prst="rect">
            <a:avLst/>
          </a:prstGeom>
        </p:spPr>
      </p:pic>
      <p:pic>
        <p:nvPicPr>
          <p:cNvPr id="4" name="Picture 3">
            <a:extLst>
              <a:ext uri="{FF2B5EF4-FFF2-40B4-BE49-F238E27FC236}">
                <a16:creationId xmlns:a16="http://schemas.microsoft.com/office/drawing/2014/main" xmlns="" id="{62FE7160-FFA3-18E0-B908-62431FF81E3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6652" y="3047417"/>
            <a:ext cx="465742" cy="465742"/>
          </a:xfrm>
          <a:prstGeom prst="rect">
            <a:avLst/>
          </a:prstGeom>
        </p:spPr>
      </p:pic>
      <p:pic>
        <p:nvPicPr>
          <p:cNvPr id="5" name="Picture 4">
            <a:extLst>
              <a:ext uri="{FF2B5EF4-FFF2-40B4-BE49-F238E27FC236}">
                <a16:creationId xmlns:a16="http://schemas.microsoft.com/office/drawing/2014/main" xmlns="" id="{B7C746E7-CABE-F7AF-5F4A-8BB5C7B559F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98687" y="3056993"/>
            <a:ext cx="446590" cy="446590"/>
          </a:xfrm>
          <a:prstGeom prst="rect">
            <a:avLst/>
          </a:prstGeom>
        </p:spPr>
      </p:pic>
      <p:pic>
        <p:nvPicPr>
          <p:cNvPr id="9" name="Picture 8">
            <a:extLst>
              <a:ext uri="{FF2B5EF4-FFF2-40B4-BE49-F238E27FC236}">
                <a16:creationId xmlns:a16="http://schemas.microsoft.com/office/drawing/2014/main" xmlns="" id="{1754EF3D-E29B-D068-B4E9-A7A1C0129F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09450" y="4055887"/>
            <a:ext cx="443789" cy="443789"/>
          </a:xfrm>
          <a:prstGeom prst="rect">
            <a:avLst/>
          </a:prstGeom>
        </p:spPr>
      </p:pic>
      <p:pic>
        <p:nvPicPr>
          <p:cNvPr id="12" name="Picture 11">
            <a:extLst>
              <a:ext uri="{FF2B5EF4-FFF2-40B4-BE49-F238E27FC236}">
                <a16:creationId xmlns:a16="http://schemas.microsoft.com/office/drawing/2014/main" xmlns="" id="{5FF52691-AA05-5A02-C473-019093EC5FD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7536" y="4153888"/>
            <a:ext cx="213018" cy="213018"/>
          </a:xfrm>
          <a:prstGeom prst="rect">
            <a:avLst/>
          </a:prstGeom>
        </p:spPr>
      </p:pic>
      <p:sp>
        <p:nvSpPr>
          <p:cNvPr id="13" name="Rectangle 12">
            <a:extLst>
              <a:ext uri="{FF2B5EF4-FFF2-40B4-BE49-F238E27FC236}">
                <a16:creationId xmlns:a16="http://schemas.microsoft.com/office/drawing/2014/main" xmlns="" id="{100B1F7B-6977-A14A-3727-3625B860439C}"/>
              </a:ext>
            </a:extLst>
          </p:cNvPr>
          <p:cNvSpPr>
            <a:spLocks/>
          </p:cNvSpPr>
          <p:nvPr/>
        </p:nvSpPr>
        <p:spPr>
          <a:xfrm>
            <a:off x="7759069" y="3943135"/>
            <a:ext cx="1010235" cy="1068388"/>
          </a:xfrm>
          <a:prstGeom prst="rect">
            <a:avLst/>
          </a:prstGeom>
          <a:noFill/>
          <a:ln w="28575">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Transfer with solid fill">
            <a:extLst>
              <a:ext uri="{FF2B5EF4-FFF2-40B4-BE49-F238E27FC236}">
                <a16:creationId xmlns:a16="http://schemas.microsoft.com/office/drawing/2014/main" xmlns="" id="{16469043-8098-A2A4-FF6D-E05F2872B000}"/>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9063530" y="3014947"/>
            <a:ext cx="432048" cy="308606"/>
          </a:xfrm>
          <a:prstGeom prst="rect">
            <a:avLst/>
          </a:prstGeom>
        </p:spPr>
      </p:pic>
      <p:sp>
        <p:nvSpPr>
          <p:cNvPr id="15" name="Rectangle 14">
            <a:extLst>
              <a:ext uri="{FF2B5EF4-FFF2-40B4-BE49-F238E27FC236}">
                <a16:creationId xmlns:a16="http://schemas.microsoft.com/office/drawing/2014/main" xmlns="" id="{234F5C73-928E-9B8F-2005-3614CA4E1786}"/>
              </a:ext>
            </a:extLst>
          </p:cNvPr>
          <p:cNvSpPr>
            <a:spLocks/>
          </p:cNvSpPr>
          <p:nvPr/>
        </p:nvSpPr>
        <p:spPr>
          <a:xfrm>
            <a:off x="7713469" y="2105723"/>
            <a:ext cx="1113416" cy="294704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xmlns="" id="{CA4394DD-36AB-E6DE-F61F-2A8C205D745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834309" y="2949623"/>
            <a:ext cx="500044" cy="432049"/>
          </a:xfrm>
          <a:prstGeom prst="rect">
            <a:avLst/>
          </a:prstGeom>
        </p:spPr>
      </p:pic>
      <p:pic>
        <p:nvPicPr>
          <p:cNvPr id="17" name="Picture 16">
            <a:extLst>
              <a:ext uri="{FF2B5EF4-FFF2-40B4-BE49-F238E27FC236}">
                <a16:creationId xmlns:a16="http://schemas.microsoft.com/office/drawing/2014/main" xmlns="" id="{9E932CE0-191C-DB09-005F-1BB54CBF67A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953398" y="4446193"/>
            <a:ext cx="458138" cy="458138"/>
          </a:xfrm>
          <a:prstGeom prst="rect">
            <a:avLst/>
          </a:prstGeom>
        </p:spPr>
      </p:pic>
      <p:pic>
        <p:nvPicPr>
          <p:cNvPr id="18" name="Graphic 17" descr="Transfer with solid fill">
            <a:extLst>
              <a:ext uri="{FF2B5EF4-FFF2-40B4-BE49-F238E27FC236}">
                <a16:creationId xmlns:a16="http://schemas.microsoft.com/office/drawing/2014/main" xmlns="" id="{943ECCDD-A726-240B-FEBD-A260760B9356}"/>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rot="5400000">
            <a:off x="9957704" y="3446598"/>
            <a:ext cx="266907" cy="231711"/>
          </a:xfrm>
          <a:prstGeom prst="rect">
            <a:avLst/>
          </a:prstGeom>
        </p:spPr>
      </p:pic>
      <p:pic>
        <p:nvPicPr>
          <p:cNvPr id="19" name="Picture 18">
            <a:extLst>
              <a:ext uri="{FF2B5EF4-FFF2-40B4-BE49-F238E27FC236}">
                <a16:creationId xmlns:a16="http://schemas.microsoft.com/office/drawing/2014/main" xmlns="" id="{96B7D492-C7FB-CB74-01F6-0A41510EE6D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225275" y="4561558"/>
            <a:ext cx="143854" cy="143854"/>
          </a:xfrm>
          <a:prstGeom prst="rect">
            <a:avLst/>
          </a:prstGeom>
        </p:spPr>
      </p:pic>
      <p:pic>
        <p:nvPicPr>
          <p:cNvPr id="20" name="Picture 19">
            <a:extLst>
              <a:ext uri="{FF2B5EF4-FFF2-40B4-BE49-F238E27FC236}">
                <a16:creationId xmlns:a16="http://schemas.microsoft.com/office/drawing/2014/main" xmlns="" id="{66BECB58-90D3-BEEF-CCBA-1177CC94C7F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105453" y="4588733"/>
            <a:ext cx="101560" cy="101560"/>
          </a:xfrm>
          <a:prstGeom prst="rect">
            <a:avLst/>
          </a:prstGeom>
        </p:spPr>
      </p:pic>
      <p:cxnSp>
        <p:nvCxnSpPr>
          <p:cNvPr id="21" name="Straight Connector 20">
            <a:extLst>
              <a:ext uri="{FF2B5EF4-FFF2-40B4-BE49-F238E27FC236}">
                <a16:creationId xmlns:a16="http://schemas.microsoft.com/office/drawing/2014/main" xmlns="" id="{0FB0EE7D-71F3-7B87-51B9-CCC0686853D8}"/>
              </a:ext>
            </a:extLst>
          </p:cNvPr>
          <p:cNvCxnSpPr>
            <a:cxnSpLocks/>
            <a:stCxn id="22" idx="2"/>
          </p:cNvCxnSpPr>
          <p:nvPr/>
        </p:nvCxnSpPr>
        <p:spPr>
          <a:xfrm>
            <a:off x="10220716" y="4510505"/>
            <a:ext cx="0" cy="2563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xmlns="" id="{B8960350-CF74-DE32-D648-838837DD28F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04354" y="4277782"/>
            <a:ext cx="232723" cy="232723"/>
          </a:xfrm>
          <a:prstGeom prst="rect">
            <a:avLst/>
          </a:prstGeom>
        </p:spPr>
      </p:pic>
      <p:pic>
        <p:nvPicPr>
          <p:cNvPr id="23" name="Picture 22">
            <a:extLst>
              <a:ext uri="{FF2B5EF4-FFF2-40B4-BE49-F238E27FC236}">
                <a16:creationId xmlns:a16="http://schemas.microsoft.com/office/drawing/2014/main" xmlns="" id="{F7C473C7-A7DF-2838-81D9-F418CD3E44B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766933" y="4543979"/>
            <a:ext cx="219746" cy="219746"/>
          </a:xfrm>
          <a:prstGeom prst="rect">
            <a:avLst/>
          </a:prstGeom>
        </p:spPr>
      </p:pic>
      <p:pic>
        <p:nvPicPr>
          <p:cNvPr id="24" name="Picture 23">
            <a:extLst>
              <a:ext uri="{FF2B5EF4-FFF2-40B4-BE49-F238E27FC236}">
                <a16:creationId xmlns:a16="http://schemas.microsoft.com/office/drawing/2014/main" xmlns="" id="{F094C7C2-CD09-EAE4-0B4E-2FAB200D5C2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423109" y="4543979"/>
            <a:ext cx="172604" cy="172604"/>
          </a:xfrm>
          <a:prstGeom prst="rect">
            <a:avLst/>
          </a:prstGeom>
        </p:spPr>
      </p:pic>
      <p:sp>
        <p:nvSpPr>
          <p:cNvPr id="25" name="Rectangle 24">
            <a:extLst>
              <a:ext uri="{FF2B5EF4-FFF2-40B4-BE49-F238E27FC236}">
                <a16:creationId xmlns:a16="http://schemas.microsoft.com/office/drawing/2014/main" xmlns="" id="{A4E6E2D6-59E1-8230-484B-8E8FD4107702}"/>
              </a:ext>
            </a:extLst>
          </p:cNvPr>
          <p:cNvSpPr>
            <a:spLocks/>
          </p:cNvSpPr>
          <p:nvPr/>
        </p:nvSpPr>
        <p:spPr>
          <a:xfrm>
            <a:off x="9764982" y="4273444"/>
            <a:ext cx="864096" cy="774391"/>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descr="Transfer with solid fill">
            <a:extLst>
              <a:ext uri="{FF2B5EF4-FFF2-40B4-BE49-F238E27FC236}">
                <a16:creationId xmlns:a16="http://schemas.microsoft.com/office/drawing/2014/main" xmlns="" id="{B2615186-2D9C-8218-69F8-892A1AE8B67C}"/>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10362171" y="3087965"/>
            <a:ext cx="266907" cy="231711"/>
          </a:xfrm>
          <a:prstGeom prst="rect">
            <a:avLst/>
          </a:prstGeom>
        </p:spPr>
      </p:pic>
      <p:pic>
        <p:nvPicPr>
          <p:cNvPr id="27" name="Picture 26">
            <a:extLst>
              <a:ext uri="{FF2B5EF4-FFF2-40B4-BE49-F238E27FC236}">
                <a16:creationId xmlns:a16="http://schemas.microsoft.com/office/drawing/2014/main" xmlns="" id="{AD15D85F-8C70-E68D-BED2-E81F5C8F8EB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98703" y="2952340"/>
            <a:ext cx="516515" cy="516515"/>
          </a:xfrm>
          <a:prstGeom prst="rect">
            <a:avLst/>
          </a:prstGeom>
        </p:spPr>
      </p:pic>
      <p:pic>
        <p:nvPicPr>
          <p:cNvPr id="28" name="Picture 27">
            <a:extLst>
              <a:ext uri="{FF2B5EF4-FFF2-40B4-BE49-F238E27FC236}">
                <a16:creationId xmlns:a16="http://schemas.microsoft.com/office/drawing/2014/main" xmlns="" id="{519C986E-8569-214E-C976-578BC3F601B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829714" y="2284679"/>
            <a:ext cx="532457" cy="532457"/>
          </a:xfrm>
          <a:prstGeom prst="rect">
            <a:avLst/>
          </a:prstGeom>
        </p:spPr>
      </p:pic>
      <p:pic>
        <p:nvPicPr>
          <p:cNvPr id="29" name="Picture 28">
            <a:extLst>
              <a:ext uri="{FF2B5EF4-FFF2-40B4-BE49-F238E27FC236}">
                <a16:creationId xmlns:a16="http://schemas.microsoft.com/office/drawing/2014/main" xmlns="" id="{48233EDE-F02A-C9E0-5DB2-843471783607}"/>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934211" y="3064112"/>
            <a:ext cx="191536" cy="191536"/>
          </a:xfrm>
          <a:prstGeom prst="rect">
            <a:avLst/>
          </a:prstGeom>
        </p:spPr>
      </p:pic>
      <p:pic>
        <p:nvPicPr>
          <p:cNvPr id="30" name="Picture 29">
            <a:extLst>
              <a:ext uri="{FF2B5EF4-FFF2-40B4-BE49-F238E27FC236}">
                <a16:creationId xmlns:a16="http://schemas.microsoft.com/office/drawing/2014/main" xmlns="" id="{62768B13-B3BA-C9BD-EE38-D3294D016AF9}"/>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531102" y="4262698"/>
            <a:ext cx="178850" cy="178850"/>
          </a:xfrm>
          <a:prstGeom prst="rect">
            <a:avLst/>
          </a:prstGeom>
        </p:spPr>
      </p:pic>
      <p:pic>
        <p:nvPicPr>
          <p:cNvPr id="31" name="Picture 30">
            <a:extLst>
              <a:ext uri="{FF2B5EF4-FFF2-40B4-BE49-F238E27FC236}">
                <a16:creationId xmlns:a16="http://schemas.microsoft.com/office/drawing/2014/main" xmlns="" id="{B0493377-991C-FA67-9B9D-7BE7CBD8B8CC}"/>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536885" y="4095742"/>
            <a:ext cx="143664" cy="143664"/>
          </a:xfrm>
          <a:prstGeom prst="rect">
            <a:avLst/>
          </a:prstGeom>
        </p:spPr>
      </p:pic>
      <p:sp>
        <p:nvSpPr>
          <p:cNvPr id="32" name="Rectangle: Single Corner Snipped 31">
            <a:extLst>
              <a:ext uri="{FF2B5EF4-FFF2-40B4-BE49-F238E27FC236}">
                <a16:creationId xmlns:a16="http://schemas.microsoft.com/office/drawing/2014/main" xmlns="" id="{3898D49A-DBCB-A72D-B7F4-652281BD3240}"/>
              </a:ext>
            </a:extLst>
          </p:cNvPr>
          <p:cNvSpPr>
            <a:spLocks/>
          </p:cNvSpPr>
          <p:nvPr/>
        </p:nvSpPr>
        <p:spPr>
          <a:xfrm>
            <a:off x="8278654" y="4034352"/>
            <a:ext cx="453471" cy="465886"/>
          </a:xfrm>
          <a:prstGeom prst="snip1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Graphic 32" descr="Transfer with solid fill">
            <a:extLst>
              <a:ext uri="{FF2B5EF4-FFF2-40B4-BE49-F238E27FC236}">
                <a16:creationId xmlns:a16="http://schemas.microsoft.com/office/drawing/2014/main" xmlns="" id="{318FE1C6-C9B5-4FA3-D08E-214AEAD8C19B}"/>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rot="16200000">
            <a:off x="9943708" y="2801199"/>
            <a:ext cx="266907" cy="231711"/>
          </a:xfrm>
          <a:prstGeom prst="rect">
            <a:avLst/>
          </a:prstGeom>
        </p:spPr>
      </p:pic>
      <p:sp>
        <p:nvSpPr>
          <p:cNvPr id="35" name="TextBox 34">
            <a:extLst>
              <a:ext uri="{FF2B5EF4-FFF2-40B4-BE49-F238E27FC236}">
                <a16:creationId xmlns:a16="http://schemas.microsoft.com/office/drawing/2014/main" xmlns="" id="{E428366D-C234-D449-1C99-74909463DDE2}"/>
              </a:ext>
            </a:extLst>
          </p:cNvPr>
          <p:cNvSpPr txBox="1">
            <a:spLocks/>
          </p:cNvSpPr>
          <p:nvPr/>
        </p:nvSpPr>
        <p:spPr>
          <a:xfrm>
            <a:off x="9993610" y="2528982"/>
            <a:ext cx="389324" cy="153888"/>
          </a:xfrm>
          <a:prstGeom prst="rect">
            <a:avLst/>
          </a:prstGeom>
          <a:noFill/>
        </p:spPr>
        <p:txBody>
          <a:bodyPr wrap="square" rtlCol="0">
            <a:spAutoFit/>
          </a:bodyPr>
          <a:lstStyle/>
          <a:p>
            <a:r>
              <a:rPr lang="en-US" sz="400" b="1" dirty="0">
                <a:latin typeface="Aharoni" panose="02010803020104030203" pitchFamily="2" charset="-79"/>
                <a:cs typeface="Aharoni" panose="02010803020104030203" pitchFamily="2" charset="-79"/>
              </a:rPr>
              <a:t>AGENT</a:t>
            </a:r>
          </a:p>
        </p:txBody>
      </p:sp>
      <p:sp>
        <p:nvSpPr>
          <p:cNvPr id="36" name="Rectangle 35">
            <a:extLst>
              <a:ext uri="{FF2B5EF4-FFF2-40B4-BE49-F238E27FC236}">
                <a16:creationId xmlns:a16="http://schemas.microsoft.com/office/drawing/2014/main" xmlns="" id="{F2EA6BFC-96B5-28D7-451E-B22FD77D5D29}"/>
              </a:ext>
            </a:extLst>
          </p:cNvPr>
          <p:cNvSpPr>
            <a:spLocks/>
          </p:cNvSpPr>
          <p:nvPr/>
        </p:nvSpPr>
        <p:spPr>
          <a:xfrm>
            <a:off x="5863389" y="1267645"/>
            <a:ext cx="5719011" cy="5028081"/>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xmlns="" id="{D8D1E834-2242-981C-A57C-2485BCE01C24}"/>
              </a:ext>
            </a:extLst>
          </p:cNvPr>
          <p:cNvSpPr txBox="1">
            <a:spLocks/>
          </p:cNvSpPr>
          <p:nvPr/>
        </p:nvSpPr>
        <p:spPr>
          <a:xfrm>
            <a:off x="5902673" y="1297560"/>
            <a:ext cx="3440705" cy="307777"/>
          </a:xfrm>
          <a:prstGeom prst="rect">
            <a:avLst/>
          </a:prstGeom>
          <a:noFill/>
        </p:spPr>
        <p:txBody>
          <a:bodyPr wrap="square" rtlCol="0">
            <a:spAutoFit/>
          </a:bodyPr>
          <a:lstStyle/>
          <a:p>
            <a:r>
              <a:rPr lang="en-US" sz="1400" b="1" dirty="0">
                <a:latin typeface="Times New Roman" panose="02020603050405020304" pitchFamily="18" charset="0"/>
                <a:ea typeface="ADLaM Display" panose="02010000000000000000" pitchFamily="2" charset="0"/>
                <a:cs typeface="Times New Roman" panose="02020603050405020304" pitchFamily="18" charset="0"/>
              </a:rPr>
              <a:t>PROCESS FLOW ARCHITECTURE</a:t>
            </a:r>
          </a:p>
        </p:txBody>
      </p:sp>
      <p:sp>
        <p:nvSpPr>
          <p:cNvPr id="38" name="TextBox 37">
            <a:extLst>
              <a:ext uri="{FF2B5EF4-FFF2-40B4-BE49-F238E27FC236}">
                <a16:creationId xmlns:a16="http://schemas.microsoft.com/office/drawing/2014/main" xmlns="" id="{715F1D5F-1223-102C-2DA3-3EB6591E2950}"/>
              </a:ext>
            </a:extLst>
          </p:cNvPr>
          <p:cNvSpPr txBox="1">
            <a:spLocks/>
          </p:cNvSpPr>
          <p:nvPr/>
        </p:nvSpPr>
        <p:spPr>
          <a:xfrm>
            <a:off x="6220590" y="3564641"/>
            <a:ext cx="913095" cy="292388"/>
          </a:xfrm>
          <a:prstGeom prst="rect">
            <a:avLst/>
          </a:prstGeom>
          <a:noFill/>
        </p:spPr>
        <p:txBody>
          <a:bodyPr wrap="square" rtlCol="0">
            <a:spAutoFit/>
          </a:bodyPr>
          <a:lstStyle/>
          <a:p>
            <a:r>
              <a:rPr lang="en-US" sz="1300" dirty="0"/>
              <a:t>INTERNET</a:t>
            </a:r>
          </a:p>
        </p:txBody>
      </p:sp>
      <p:cxnSp>
        <p:nvCxnSpPr>
          <p:cNvPr id="39" name="Straight Connector 38">
            <a:extLst>
              <a:ext uri="{FF2B5EF4-FFF2-40B4-BE49-F238E27FC236}">
                <a16:creationId xmlns:a16="http://schemas.microsoft.com/office/drawing/2014/main" xmlns="" id="{3D0C51C2-0AB5-B4C9-CDBC-BF889BB0A467}"/>
              </a:ext>
            </a:extLst>
          </p:cNvPr>
          <p:cNvCxnSpPr>
            <a:cxnSpLocks/>
          </p:cNvCxnSpPr>
          <p:nvPr/>
        </p:nvCxnSpPr>
        <p:spPr>
          <a:xfrm>
            <a:off x="7590761" y="1731622"/>
            <a:ext cx="3058" cy="344549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F6D92D00-68FB-0628-2D10-009D02B6E318}"/>
              </a:ext>
            </a:extLst>
          </p:cNvPr>
          <p:cNvCxnSpPr>
            <a:cxnSpLocks/>
          </p:cNvCxnSpPr>
          <p:nvPr/>
        </p:nvCxnSpPr>
        <p:spPr>
          <a:xfrm>
            <a:off x="9002208" y="1731622"/>
            <a:ext cx="0" cy="344549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xmlns="" id="{36F77FF2-5277-39C6-C7DD-5618FA300D19}"/>
              </a:ext>
            </a:extLst>
          </p:cNvPr>
          <p:cNvSpPr txBox="1">
            <a:spLocks/>
          </p:cNvSpPr>
          <p:nvPr/>
        </p:nvSpPr>
        <p:spPr>
          <a:xfrm>
            <a:off x="6533308" y="1730915"/>
            <a:ext cx="832267" cy="261610"/>
          </a:xfrm>
          <a:prstGeom prst="rect">
            <a:avLst/>
          </a:prstGeom>
          <a:noFill/>
        </p:spPr>
        <p:txBody>
          <a:bodyPr wrap="square" rtlCol="0">
            <a:spAutoFit/>
          </a:bodyPr>
          <a:lstStyle/>
          <a:p>
            <a:r>
              <a:rPr lang="en-US" sz="1100" b="1" dirty="0"/>
              <a:t>LAYER 1</a:t>
            </a:r>
          </a:p>
        </p:txBody>
      </p:sp>
      <p:sp>
        <p:nvSpPr>
          <p:cNvPr id="42" name="TextBox 41">
            <a:extLst>
              <a:ext uri="{FF2B5EF4-FFF2-40B4-BE49-F238E27FC236}">
                <a16:creationId xmlns:a16="http://schemas.microsoft.com/office/drawing/2014/main" xmlns="" id="{ED53C4FB-92A2-0AFD-3D83-F76F80B9FCF1}"/>
              </a:ext>
            </a:extLst>
          </p:cNvPr>
          <p:cNvSpPr txBox="1">
            <a:spLocks/>
          </p:cNvSpPr>
          <p:nvPr/>
        </p:nvSpPr>
        <p:spPr>
          <a:xfrm>
            <a:off x="9331440" y="1735307"/>
            <a:ext cx="695584" cy="261610"/>
          </a:xfrm>
          <a:prstGeom prst="rect">
            <a:avLst/>
          </a:prstGeom>
          <a:noFill/>
        </p:spPr>
        <p:txBody>
          <a:bodyPr wrap="square" rtlCol="0">
            <a:spAutoFit/>
          </a:bodyPr>
          <a:lstStyle/>
          <a:p>
            <a:r>
              <a:rPr lang="en-US" sz="1100" b="1" dirty="0"/>
              <a:t>LAYER 3</a:t>
            </a:r>
          </a:p>
        </p:txBody>
      </p:sp>
      <p:sp>
        <p:nvSpPr>
          <p:cNvPr id="43" name="TextBox 42">
            <a:extLst>
              <a:ext uri="{FF2B5EF4-FFF2-40B4-BE49-F238E27FC236}">
                <a16:creationId xmlns:a16="http://schemas.microsoft.com/office/drawing/2014/main" xmlns="" id="{CC16517D-BC75-2949-DAEB-C45C78D9D9B3}"/>
              </a:ext>
            </a:extLst>
          </p:cNvPr>
          <p:cNvSpPr txBox="1">
            <a:spLocks/>
          </p:cNvSpPr>
          <p:nvPr/>
        </p:nvSpPr>
        <p:spPr>
          <a:xfrm>
            <a:off x="7923050" y="1750456"/>
            <a:ext cx="717536" cy="261610"/>
          </a:xfrm>
          <a:prstGeom prst="rect">
            <a:avLst/>
          </a:prstGeom>
          <a:noFill/>
        </p:spPr>
        <p:txBody>
          <a:bodyPr wrap="square" rtlCol="0">
            <a:spAutoFit/>
          </a:bodyPr>
          <a:lstStyle/>
          <a:p>
            <a:r>
              <a:rPr lang="en-US" sz="1100" b="1" dirty="0"/>
              <a:t>LAYER 2</a:t>
            </a:r>
          </a:p>
        </p:txBody>
      </p:sp>
      <p:sp>
        <p:nvSpPr>
          <p:cNvPr id="44" name="TextBox 43">
            <a:extLst>
              <a:ext uri="{FF2B5EF4-FFF2-40B4-BE49-F238E27FC236}">
                <a16:creationId xmlns:a16="http://schemas.microsoft.com/office/drawing/2014/main" xmlns="" id="{3EA0469E-8F7F-818C-97A4-BA41CE16D053}"/>
              </a:ext>
            </a:extLst>
          </p:cNvPr>
          <p:cNvSpPr txBox="1">
            <a:spLocks/>
          </p:cNvSpPr>
          <p:nvPr/>
        </p:nvSpPr>
        <p:spPr>
          <a:xfrm>
            <a:off x="7736952" y="2167848"/>
            <a:ext cx="1094349" cy="600164"/>
          </a:xfrm>
          <a:prstGeom prst="rect">
            <a:avLst/>
          </a:prstGeom>
          <a:noFill/>
        </p:spPr>
        <p:txBody>
          <a:bodyPr wrap="square" rtlCol="0">
            <a:spAutoFit/>
          </a:bodyPr>
          <a:lstStyle/>
          <a:p>
            <a:pPr algn="ctr"/>
            <a:r>
              <a:rPr lang="en-US" sz="1100" b="1" dirty="0"/>
              <a:t>Central Management Server</a:t>
            </a:r>
          </a:p>
        </p:txBody>
      </p:sp>
      <p:sp>
        <p:nvSpPr>
          <p:cNvPr id="45" name="TextBox 44">
            <a:extLst>
              <a:ext uri="{FF2B5EF4-FFF2-40B4-BE49-F238E27FC236}">
                <a16:creationId xmlns:a16="http://schemas.microsoft.com/office/drawing/2014/main" xmlns="" id="{3447AA14-2C6E-DECB-EC3D-B8E45AB0BD19}"/>
              </a:ext>
            </a:extLst>
          </p:cNvPr>
          <p:cNvSpPr txBox="1">
            <a:spLocks/>
          </p:cNvSpPr>
          <p:nvPr/>
        </p:nvSpPr>
        <p:spPr>
          <a:xfrm>
            <a:off x="7830223" y="4537625"/>
            <a:ext cx="901902" cy="507831"/>
          </a:xfrm>
          <a:prstGeom prst="rect">
            <a:avLst/>
          </a:prstGeom>
          <a:noFill/>
        </p:spPr>
        <p:txBody>
          <a:bodyPr wrap="square" rtlCol="0">
            <a:spAutoFit/>
          </a:bodyPr>
          <a:lstStyle/>
          <a:p>
            <a:pPr algn="ctr"/>
            <a:r>
              <a:rPr lang="en-US" sz="900" b="1" dirty="0"/>
              <a:t>Central Web Managing Console</a:t>
            </a:r>
          </a:p>
        </p:txBody>
      </p:sp>
      <p:sp>
        <p:nvSpPr>
          <p:cNvPr id="46" name="TextBox 45">
            <a:extLst>
              <a:ext uri="{FF2B5EF4-FFF2-40B4-BE49-F238E27FC236}">
                <a16:creationId xmlns:a16="http://schemas.microsoft.com/office/drawing/2014/main" xmlns="" id="{B2A3AF33-1AE3-A59E-0FB2-5343F0603C1C}"/>
              </a:ext>
            </a:extLst>
          </p:cNvPr>
          <p:cNvSpPr txBox="1">
            <a:spLocks/>
          </p:cNvSpPr>
          <p:nvPr/>
        </p:nvSpPr>
        <p:spPr>
          <a:xfrm>
            <a:off x="9854703" y="4845681"/>
            <a:ext cx="814932" cy="215444"/>
          </a:xfrm>
          <a:prstGeom prst="rect">
            <a:avLst/>
          </a:prstGeom>
          <a:noFill/>
        </p:spPr>
        <p:txBody>
          <a:bodyPr wrap="square" rtlCol="0">
            <a:spAutoFit/>
          </a:bodyPr>
          <a:lstStyle/>
          <a:p>
            <a:r>
              <a:rPr lang="en-US" sz="800" b="1" dirty="0"/>
              <a:t>Agent Console</a:t>
            </a:r>
          </a:p>
        </p:txBody>
      </p:sp>
      <p:sp>
        <p:nvSpPr>
          <p:cNvPr id="47" name="Rectangle 46">
            <a:extLst>
              <a:ext uri="{FF2B5EF4-FFF2-40B4-BE49-F238E27FC236}">
                <a16:creationId xmlns:a16="http://schemas.microsoft.com/office/drawing/2014/main" xmlns="" id="{DBAC82FD-508E-2165-F20E-06B1682C7BC8}"/>
              </a:ext>
            </a:extLst>
          </p:cNvPr>
          <p:cNvSpPr>
            <a:spLocks/>
          </p:cNvSpPr>
          <p:nvPr/>
        </p:nvSpPr>
        <p:spPr>
          <a:xfrm>
            <a:off x="9146663" y="2105723"/>
            <a:ext cx="2209468" cy="298623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xmlns="" id="{2D933D52-5A68-4275-34B0-29643542D6E9}"/>
              </a:ext>
            </a:extLst>
          </p:cNvPr>
          <p:cNvSpPr txBox="1">
            <a:spLocks/>
          </p:cNvSpPr>
          <p:nvPr/>
        </p:nvSpPr>
        <p:spPr>
          <a:xfrm>
            <a:off x="10423109" y="2307803"/>
            <a:ext cx="893118" cy="261610"/>
          </a:xfrm>
          <a:prstGeom prst="rect">
            <a:avLst/>
          </a:prstGeom>
          <a:noFill/>
        </p:spPr>
        <p:txBody>
          <a:bodyPr wrap="square" rtlCol="0">
            <a:spAutoFit/>
          </a:bodyPr>
          <a:lstStyle/>
          <a:p>
            <a:r>
              <a:rPr lang="en-US" sz="1100" b="1" dirty="0"/>
              <a:t>End-points</a:t>
            </a:r>
          </a:p>
        </p:txBody>
      </p:sp>
      <p:sp>
        <p:nvSpPr>
          <p:cNvPr id="49" name="Rectangle 48">
            <a:extLst>
              <a:ext uri="{FF2B5EF4-FFF2-40B4-BE49-F238E27FC236}">
                <a16:creationId xmlns:a16="http://schemas.microsoft.com/office/drawing/2014/main" xmlns="" id="{5F7F32E0-26AB-2ECE-7575-7F5001C1D8B1}"/>
              </a:ext>
            </a:extLst>
          </p:cNvPr>
          <p:cNvSpPr>
            <a:spLocks/>
          </p:cNvSpPr>
          <p:nvPr/>
        </p:nvSpPr>
        <p:spPr>
          <a:xfrm>
            <a:off x="6740272" y="2184051"/>
            <a:ext cx="580054" cy="486199"/>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0" name="Picture 49" descr="A red circle with a yellow x in the middle&#10;&#10;Description automatically generated">
            <a:extLst>
              <a:ext uri="{FF2B5EF4-FFF2-40B4-BE49-F238E27FC236}">
                <a16:creationId xmlns:a16="http://schemas.microsoft.com/office/drawing/2014/main" xmlns="" id="{BE1B9733-371F-C093-2E03-AE7D08B5CA40}"/>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9698475" y="3809555"/>
            <a:ext cx="175817" cy="175817"/>
          </a:xfrm>
          <a:prstGeom prst="rect">
            <a:avLst/>
          </a:prstGeom>
        </p:spPr>
      </p:pic>
      <p:sp>
        <p:nvSpPr>
          <p:cNvPr id="51" name="TextBox 50">
            <a:extLst>
              <a:ext uri="{FF2B5EF4-FFF2-40B4-BE49-F238E27FC236}">
                <a16:creationId xmlns:a16="http://schemas.microsoft.com/office/drawing/2014/main" xmlns="" id="{56F989F4-A965-39EF-7210-869401ABD8A9}"/>
              </a:ext>
            </a:extLst>
          </p:cNvPr>
          <p:cNvSpPr txBox="1">
            <a:spLocks/>
          </p:cNvSpPr>
          <p:nvPr/>
        </p:nvSpPr>
        <p:spPr>
          <a:xfrm>
            <a:off x="6698509" y="2448029"/>
            <a:ext cx="857526" cy="215444"/>
          </a:xfrm>
          <a:prstGeom prst="rect">
            <a:avLst/>
          </a:prstGeom>
          <a:noFill/>
        </p:spPr>
        <p:txBody>
          <a:bodyPr wrap="square" rtlCol="0">
            <a:spAutoFit/>
          </a:bodyPr>
          <a:lstStyle/>
          <a:p>
            <a:r>
              <a:rPr lang="en-US" sz="800" b="1" dirty="0"/>
              <a:t>192.1691.12</a:t>
            </a:r>
          </a:p>
        </p:txBody>
      </p:sp>
      <p:cxnSp>
        <p:nvCxnSpPr>
          <p:cNvPr id="52" name="Straight Connector 51">
            <a:extLst>
              <a:ext uri="{FF2B5EF4-FFF2-40B4-BE49-F238E27FC236}">
                <a16:creationId xmlns:a16="http://schemas.microsoft.com/office/drawing/2014/main" xmlns="" id="{0064876A-7326-E7B3-4DDE-897183A7DEC7}"/>
              </a:ext>
            </a:extLst>
          </p:cNvPr>
          <p:cNvCxnSpPr>
            <a:cxnSpLocks/>
          </p:cNvCxnSpPr>
          <p:nvPr/>
        </p:nvCxnSpPr>
        <p:spPr>
          <a:xfrm flipV="1">
            <a:off x="6635125" y="2352463"/>
            <a:ext cx="0" cy="5730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CA52FA7-4670-B3FD-EBF1-100BA017BB78}"/>
              </a:ext>
            </a:extLst>
          </p:cNvPr>
          <p:cNvCxnSpPr>
            <a:cxnSpLocks/>
          </p:cNvCxnSpPr>
          <p:nvPr/>
        </p:nvCxnSpPr>
        <p:spPr>
          <a:xfrm>
            <a:off x="7320326" y="2352463"/>
            <a:ext cx="10162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2B9E67AB-62D9-015B-2590-D89645558879}"/>
              </a:ext>
            </a:extLst>
          </p:cNvPr>
          <p:cNvCxnSpPr>
            <a:cxnSpLocks/>
          </p:cNvCxnSpPr>
          <p:nvPr/>
        </p:nvCxnSpPr>
        <p:spPr>
          <a:xfrm>
            <a:off x="6619967" y="2349682"/>
            <a:ext cx="1143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B8C25D43-1EF8-6F96-8A5E-CCE0515BA2CE}"/>
              </a:ext>
            </a:extLst>
          </p:cNvPr>
          <p:cNvCxnSpPr>
            <a:cxnSpLocks/>
          </p:cNvCxnSpPr>
          <p:nvPr/>
        </p:nvCxnSpPr>
        <p:spPr>
          <a:xfrm flipH="1">
            <a:off x="7413876" y="2346572"/>
            <a:ext cx="8079" cy="80965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C19B15B4-DAB8-C64D-3424-D6553F4DE8C5}"/>
              </a:ext>
            </a:extLst>
          </p:cNvPr>
          <p:cNvCxnSpPr>
            <a:cxnSpLocks/>
          </p:cNvCxnSpPr>
          <p:nvPr/>
        </p:nvCxnSpPr>
        <p:spPr>
          <a:xfrm>
            <a:off x="7413876" y="3152168"/>
            <a:ext cx="2995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xmlns="" id="{E005DDD3-1258-A389-E377-1DA9C3D43685}"/>
              </a:ext>
            </a:extLst>
          </p:cNvPr>
          <p:cNvCxnSpPr>
            <a:cxnSpLocks/>
            <a:endCxn id="16" idx="1"/>
          </p:cNvCxnSpPr>
          <p:nvPr/>
        </p:nvCxnSpPr>
        <p:spPr>
          <a:xfrm>
            <a:off x="8826885" y="3156226"/>
            <a:ext cx="1007424" cy="94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15C058A3-7362-F420-D0BC-723CF973EFC5}"/>
              </a:ext>
            </a:extLst>
          </p:cNvPr>
          <p:cNvCxnSpPr>
            <a:cxnSpLocks/>
          </p:cNvCxnSpPr>
          <p:nvPr/>
        </p:nvCxnSpPr>
        <p:spPr>
          <a:xfrm flipH="1">
            <a:off x="9966965" y="3330273"/>
            <a:ext cx="591" cy="48767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9" name="Picture 58" descr="A computer error message with a red x and a warning sign&#10;&#10;Description automatically generated">
            <a:extLst>
              <a:ext uri="{FF2B5EF4-FFF2-40B4-BE49-F238E27FC236}">
                <a16:creationId xmlns:a16="http://schemas.microsoft.com/office/drawing/2014/main" xmlns="" id="{5C827E77-A09A-C210-26A5-FAF9C90012F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892928" y="2211868"/>
            <a:ext cx="261672" cy="261672"/>
          </a:xfrm>
          <a:prstGeom prst="rect">
            <a:avLst/>
          </a:prstGeom>
        </p:spPr>
      </p:pic>
      <p:cxnSp>
        <p:nvCxnSpPr>
          <p:cNvPr id="60" name="Straight Arrow Connector 59">
            <a:extLst>
              <a:ext uri="{FF2B5EF4-FFF2-40B4-BE49-F238E27FC236}">
                <a16:creationId xmlns:a16="http://schemas.microsoft.com/office/drawing/2014/main" xmlns="" id="{606569B2-98E1-4BB2-78D2-37D04D408750}"/>
              </a:ext>
            </a:extLst>
          </p:cNvPr>
          <p:cNvCxnSpPr>
            <a:cxnSpLocks/>
          </p:cNvCxnSpPr>
          <p:nvPr/>
        </p:nvCxnSpPr>
        <p:spPr>
          <a:xfrm flipH="1" flipV="1">
            <a:off x="9966965" y="3981743"/>
            <a:ext cx="591" cy="2917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xmlns="" id="{4D72BCD8-6B5E-CC9B-4E56-3FE325896D4D}"/>
              </a:ext>
            </a:extLst>
          </p:cNvPr>
          <p:cNvSpPr txBox="1">
            <a:spLocks/>
          </p:cNvSpPr>
          <p:nvPr/>
        </p:nvSpPr>
        <p:spPr>
          <a:xfrm>
            <a:off x="9786383" y="3794929"/>
            <a:ext cx="1641679" cy="200055"/>
          </a:xfrm>
          <a:prstGeom prst="rect">
            <a:avLst/>
          </a:prstGeom>
          <a:noFill/>
        </p:spPr>
        <p:txBody>
          <a:bodyPr wrap="square" rtlCol="0">
            <a:spAutoFit/>
          </a:bodyPr>
          <a:lstStyle/>
          <a:p>
            <a:r>
              <a:rPr lang="en-US" sz="700" b="1" dirty="0"/>
              <a:t>Context-aware Firewall Policy Blocked</a:t>
            </a:r>
          </a:p>
        </p:txBody>
      </p:sp>
      <p:sp>
        <p:nvSpPr>
          <p:cNvPr id="62" name="Rectangle 61">
            <a:extLst>
              <a:ext uri="{FF2B5EF4-FFF2-40B4-BE49-F238E27FC236}">
                <a16:creationId xmlns:a16="http://schemas.microsoft.com/office/drawing/2014/main" xmlns="" id="{2073BC2C-4EBF-21D9-9F96-29D7E6F5DE3D}"/>
              </a:ext>
            </a:extLst>
          </p:cNvPr>
          <p:cNvSpPr>
            <a:spLocks/>
          </p:cNvSpPr>
          <p:nvPr/>
        </p:nvSpPr>
        <p:spPr>
          <a:xfrm>
            <a:off x="9689515" y="3811854"/>
            <a:ext cx="1619674" cy="173605"/>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408" name="Straight Arrow Connector 17407">
            <a:extLst>
              <a:ext uri="{FF2B5EF4-FFF2-40B4-BE49-F238E27FC236}">
                <a16:creationId xmlns:a16="http://schemas.microsoft.com/office/drawing/2014/main" xmlns="" id="{C788118C-82FC-49A7-1446-2A82E9F01BD9}"/>
              </a:ext>
            </a:extLst>
          </p:cNvPr>
          <p:cNvCxnSpPr>
            <a:cxnSpLocks/>
          </p:cNvCxnSpPr>
          <p:nvPr/>
        </p:nvCxnSpPr>
        <p:spPr>
          <a:xfrm flipV="1">
            <a:off x="10262332" y="3356732"/>
            <a:ext cx="407948" cy="5130"/>
          </a:xfrm>
          <a:prstGeom prst="straightConnector1">
            <a:avLst/>
          </a:prstGeom>
          <a:ln w="1905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11" name="Straight Arrow Connector 17410">
            <a:extLst>
              <a:ext uri="{FF2B5EF4-FFF2-40B4-BE49-F238E27FC236}">
                <a16:creationId xmlns:a16="http://schemas.microsoft.com/office/drawing/2014/main" xmlns="" id="{E3EA9403-A6C3-BCBA-84D2-76940C61E6D5}"/>
              </a:ext>
            </a:extLst>
          </p:cNvPr>
          <p:cNvCxnSpPr>
            <a:cxnSpLocks/>
          </p:cNvCxnSpPr>
          <p:nvPr/>
        </p:nvCxnSpPr>
        <p:spPr>
          <a:xfrm flipV="1">
            <a:off x="10235436" y="2783601"/>
            <a:ext cx="0" cy="283858"/>
          </a:xfrm>
          <a:prstGeom prst="straightConnector1">
            <a:avLst/>
          </a:prstGeom>
          <a:ln w="1905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412" name="Straight Arrow Connector 17411">
            <a:extLst>
              <a:ext uri="{FF2B5EF4-FFF2-40B4-BE49-F238E27FC236}">
                <a16:creationId xmlns:a16="http://schemas.microsoft.com/office/drawing/2014/main" xmlns="" id="{6502F38C-E3AA-7AF1-326D-574196FC68F5}"/>
              </a:ext>
            </a:extLst>
          </p:cNvPr>
          <p:cNvCxnSpPr>
            <a:cxnSpLocks/>
          </p:cNvCxnSpPr>
          <p:nvPr/>
        </p:nvCxnSpPr>
        <p:spPr>
          <a:xfrm flipV="1">
            <a:off x="10193017" y="3312501"/>
            <a:ext cx="0" cy="49262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13" name="Straight Arrow Connector 17412">
            <a:extLst>
              <a:ext uri="{FF2B5EF4-FFF2-40B4-BE49-F238E27FC236}">
                <a16:creationId xmlns:a16="http://schemas.microsoft.com/office/drawing/2014/main" xmlns="" id="{E1476ECE-529A-5A19-19E2-11EEEF811B01}"/>
              </a:ext>
            </a:extLst>
          </p:cNvPr>
          <p:cNvCxnSpPr>
            <a:cxnSpLocks/>
          </p:cNvCxnSpPr>
          <p:nvPr/>
        </p:nvCxnSpPr>
        <p:spPr>
          <a:xfrm>
            <a:off x="10191782" y="3989796"/>
            <a:ext cx="0" cy="28364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414" name="TextBox 17413">
            <a:extLst>
              <a:ext uri="{FF2B5EF4-FFF2-40B4-BE49-F238E27FC236}">
                <a16:creationId xmlns:a16="http://schemas.microsoft.com/office/drawing/2014/main" xmlns="" id="{C5EF4C08-8693-C1A8-45BA-548D7E9A3AC0}"/>
              </a:ext>
            </a:extLst>
          </p:cNvPr>
          <p:cNvSpPr txBox="1">
            <a:spLocks/>
          </p:cNvSpPr>
          <p:nvPr/>
        </p:nvSpPr>
        <p:spPr>
          <a:xfrm rot="16200000">
            <a:off x="8797588" y="3733940"/>
            <a:ext cx="1331847" cy="215444"/>
          </a:xfrm>
          <a:prstGeom prst="rect">
            <a:avLst/>
          </a:prstGeom>
          <a:noFill/>
          <a:ln>
            <a:solidFill>
              <a:schemeClr val="bg1"/>
            </a:solidFill>
          </a:ln>
        </p:spPr>
        <p:txBody>
          <a:bodyPr wrap="square" rtlCol="0">
            <a:spAutoFit/>
          </a:bodyPr>
          <a:lstStyle/>
          <a:p>
            <a:r>
              <a:rPr lang="en-US" sz="800" b="1" dirty="0"/>
              <a:t>Telemetry  Technology</a:t>
            </a:r>
          </a:p>
        </p:txBody>
      </p:sp>
      <p:pic>
        <p:nvPicPr>
          <p:cNvPr id="17444" name="Picture 17443">
            <a:extLst>
              <a:ext uri="{FF2B5EF4-FFF2-40B4-BE49-F238E27FC236}">
                <a16:creationId xmlns:a16="http://schemas.microsoft.com/office/drawing/2014/main" xmlns="" id="{36CC311A-9339-693E-07A9-72982D91358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0061713" y="2378811"/>
            <a:ext cx="191536" cy="191536"/>
          </a:xfrm>
          <a:prstGeom prst="rect">
            <a:avLst/>
          </a:prstGeom>
        </p:spPr>
      </p:pic>
      <p:cxnSp>
        <p:nvCxnSpPr>
          <p:cNvPr id="17454" name="Straight Connector 17453">
            <a:extLst>
              <a:ext uri="{FF2B5EF4-FFF2-40B4-BE49-F238E27FC236}">
                <a16:creationId xmlns:a16="http://schemas.microsoft.com/office/drawing/2014/main" xmlns="" id="{76F72315-47B2-1D6D-0CD0-C3DF26C96CC1}"/>
              </a:ext>
            </a:extLst>
          </p:cNvPr>
          <p:cNvCxnSpPr>
            <a:cxnSpLocks/>
          </p:cNvCxnSpPr>
          <p:nvPr/>
        </p:nvCxnSpPr>
        <p:spPr>
          <a:xfrm flipH="1">
            <a:off x="9571234" y="3274454"/>
            <a:ext cx="2929" cy="2015146"/>
          </a:xfrm>
          <a:prstGeom prst="line">
            <a:avLst/>
          </a:prstGeom>
          <a:ln w="19050">
            <a:solidFill>
              <a:srgbClr val="00B050"/>
            </a:solidFill>
            <a:prstDash val="sysDash"/>
          </a:ln>
        </p:spPr>
        <p:style>
          <a:lnRef idx="1">
            <a:schemeClr val="accent6"/>
          </a:lnRef>
          <a:fillRef idx="0">
            <a:schemeClr val="accent6"/>
          </a:fillRef>
          <a:effectRef idx="0">
            <a:schemeClr val="accent6"/>
          </a:effectRef>
          <a:fontRef idx="minor">
            <a:schemeClr val="tx1"/>
          </a:fontRef>
        </p:style>
      </p:cxnSp>
      <p:cxnSp>
        <p:nvCxnSpPr>
          <p:cNvPr id="17460" name="Straight Arrow Connector 17459">
            <a:extLst>
              <a:ext uri="{FF2B5EF4-FFF2-40B4-BE49-F238E27FC236}">
                <a16:creationId xmlns:a16="http://schemas.microsoft.com/office/drawing/2014/main" xmlns="" id="{2318199A-D3F0-759B-7DDB-3F2F51EC3BFE}"/>
              </a:ext>
            </a:extLst>
          </p:cNvPr>
          <p:cNvCxnSpPr>
            <a:cxnSpLocks/>
          </p:cNvCxnSpPr>
          <p:nvPr/>
        </p:nvCxnSpPr>
        <p:spPr>
          <a:xfrm flipH="1" flipV="1">
            <a:off x="6478174" y="5274420"/>
            <a:ext cx="3095989" cy="669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63" name="Picture 62" descr="A black background with a black square&#10;&#10;Description automatically generated with medium confidence">
            <a:extLst>
              <a:ext uri="{FF2B5EF4-FFF2-40B4-BE49-F238E27FC236}">
                <a16:creationId xmlns:a16="http://schemas.microsoft.com/office/drawing/2014/main" xmlns="" id="{9C2C96F1-CB72-D630-FB7F-45209E0AAE03}"/>
              </a:ext>
            </a:extLst>
          </p:cNvPr>
          <p:cNvPicPr>
            <a:picLocks noChangeAspect="1"/>
          </p:cNvPicPr>
          <p:nvPr/>
        </p:nvPicPr>
        <p:blipFill>
          <a:blip r:embed="rId23"/>
          <a:stretch>
            <a:fillRect/>
          </a:stretch>
        </p:blipFill>
        <p:spPr>
          <a:xfrm rot="10800000" flipV="1">
            <a:off x="6244835" y="3919679"/>
            <a:ext cx="521869" cy="521869"/>
          </a:xfrm>
          <a:prstGeom prst="rect">
            <a:avLst/>
          </a:prstGeom>
        </p:spPr>
      </p:pic>
      <p:cxnSp>
        <p:nvCxnSpPr>
          <p:cNvPr id="17423" name="Straight Arrow Connector 17422">
            <a:extLst>
              <a:ext uri="{FF2B5EF4-FFF2-40B4-BE49-F238E27FC236}">
                <a16:creationId xmlns:a16="http://schemas.microsoft.com/office/drawing/2014/main" xmlns="" id="{3F3AB2E3-99F1-19B4-F293-F9D68812EF90}"/>
              </a:ext>
            </a:extLst>
          </p:cNvPr>
          <p:cNvCxnSpPr>
            <a:cxnSpLocks/>
            <a:stCxn id="63" idx="1"/>
          </p:cNvCxnSpPr>
          <p:nvPr/>
        </p:nvCxnSpPr>
        <p:spPr>
          <a:xfrm>
            <a:off x="6766704" y="4180614"/>
            <a:ext cx="1016336"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431" name="TextBox 17430">
            <a:extLst>
              <a:ext uri="{FF2B5EF4-FFF2-40B4-BE49-F238E27FC236}">
                <a16:creationId xmlns:a16="http://schemas.microsoft.com/office/drawing/2014/main" xmlns="" id="{DED5C59E-EBD7-65AB-7494-F42C71CFF306}"/>
              </a:ext>
            </a:extLst>
          </p:cNvPr>
          <p:cNvSpPr txBox="1"/>
          <p:nvPr/>
        </p:nvSpPr>
        <p:spPr>
          <a:xfrm>
            <a:off x="7655913" y="5054144"/>
            <a:ext cx="2062704" cy="230832"/>
          </a:xfrm>
          <a:prstGeom prst="rect">
            <a:avLst/>
          </a:prstGeom>
          <a:noFill/>
        </p:spPr>
        <p:txBody>
          <a:bodyPr wrap="square" rtlCol="0">
            <a:spAutoFit/>
          </a:bodyPr>
          <a:lstStyle/>
          <a:p>
            <a:r>
              <a:rPr lang="en-US" sz="900" b="1" dirty="0"/>
              <a:t>Logs transfer to cloud</a:t>
            </a:r>
          </a:p>
        </p:txBody>
      </p:sp>
      <p:pic>
        <p:nvPicPr>
          <p:cNvPr id="17433" name="Picture 17432" descr="A stack of papers with a blue sign&#10;&#10;Description automatically generated">
            <a:extLst>
              <a:ext uri="{FF2B5EF4-FFF2-40B4-BE49-F238E27FC236}">
                <a16:creationId xmlns:a16="http://schemas.microsoft.com/office/drawing/2014/main" xmlns="" id="{A19200DE-9406-0B00-FFEF-C4FBAFD3E271}"/>
              </a:ext>
            </a:extLst>
          </p:cNvPr>
          <p:cNvPicPr>
            <a:picLocks noChangeAspect="1"/>
          </p:cNvPicPr>
          <p:nvPr/>
        </p:nvPicPr>
        <p:blipFill>
          <a:blip r:embed="rId24"/>
          <a:stretch>
            <a:fillRect/>
          </a:stretch>
        </p:blipFill>
        <p:spPr>
          <a:xfrm>
            <a:off x="6384462" y="4122895"/>
            <a:ext cx="177522" cy="177522"/>
          </a:xfrm>
          <a:prstGeom prst="rect">
            <a:avLst/>
          </a:prstGeom>
        </p:spPr>
      </p:pic>
      <p:cxnSp>
        <p:nvCxnSpPr>
          <p:cNvPr id="17434" name="Straight Arrow Connector 17433">
            <a:extLst>
              <a:ext uri="{FF2B5EF4-FFF2-40B4-BE49-F238E27FC236}">
                <a16:creationId xmlns:a16="http://schemas.microsoft.com/office/drawing/2014/main" xmlns="" id="{CE529790-E46A-FEF8-97D7-7CC9969E5E86}"/>
              </a:ext>
            </a:extLst>
          </p:cNvPr>
          <p:cNvCxnSpPr>
            <a:cxnSpLocks/>
          </p:cNvCxnSpPr>
          <p:nvPr/>
        </p:nvCxnSpPr>
        <p:spPr>
          <a:xfrm flipH="1" flipV="1">
            <a:off x="6467704" y="4336188"/>
            <a:ext cx="10470" cy="931657"/>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436" name="TextBox 17435">
            <a:extLst>
              <a:ext uri="{FF2B5EF4-FFF2-40B4-BE49-F238E27FC236}">
                <a16:creationId xmlns:a16="http://schemas.microsoft.com/office/drawing/2014/main" xmlns="" id="{D0027C3B-5AC2-3912-4302-8CDB3A7822A5}"/>
              </a:ext>
            </a:extLst>
          </p:cNvPr>
          <p:cNvSpPr txBox="1"/>
          <p:nvPr/>
        </p:nvSpPr>
        <p:spPr>
          <a:xfrm>
            <a:off x="6733228" y="4153263"/>
            <a:ext cx="816716" cy="507831"/>
          </a:xfrm>
          <a:prstGeom prst="rect">
            <a:avLst/>
          </a:prstGeom>
          <a:noFill/>
        </p:spPr>
        <p:txBody>
          <a:bodyPr wrap="square" rtlCol="0">
            <a:spAutoFit/>
          </a:bodyPr>
          <a:lstStyle/>
          <a:p>
            <a:pPr algn="ctr"/>
            <a:r>
              <a:rPr lang="en-US" sz="900" b="1" dirty="0"/>
              <a:t>Retrieve</a:t>
            </a:r>
          </a:p>
          <a:p>
            <a:pPr algn="ctr"/>
            <a:r>
              <a:rPr lang="en-US" sz="900" b="1" dirty="0"/>
              <a:t>data from the cloud</a:t>
            </a:r>
          </a:p>
        </p:txBody>
      </p:sp>
      <p:cxnSp>
        <p:nvCxnSpPr>
          <p:cNvPr id="85" name="Straight Connector 84">
            <a:extLst>
              <a:ext uri="{FF2B5EF4-FFF2-40B4-BE49-F238E27FC236}">
                <a16:creationId xmlns:a16="http://schemas.microsoft.com/office/drawing/2014/main" xmlns="" id="{76F72315-47B2-1D6D-0CD0-C3DF26C96CC1}"/>
              </a:ext>
            </a:extLst>
          </p:cNvPr>
          <p:cNvCxnSpPr>
            <a:cxnSpLocks/>
          </p:cNvCxnSpPr>
          <p:nvPr/>
        </p:nvCxnSpPr>
        <p:spPr>
          <a:xfrm flipH="1">
            <a:off x="9574163" y="3280741"/>
            <a:ext cx="255551" cy="0"/>
          </a:xfrm>
          <a:prstGeom prst="line">
            <a:avLst/>
          </a:prstGeom>
          <a:ln w="19050">
            <a:solidFill>
              <a:srgbClr val="00B050"/>
            </a:solidFill>
            <a:prstDash val="sysDash"/>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xmlns="" id="{92D71897-4FF8-68B5-1768-074C5708B5AC}"/>
              </a:ext>
            </a:extLst>
          </p:cNvPr>
          <p:cNvCxnSpPr>
            <a:cxnSpLocks/>
          </p:cNvCxnSpPr>
          <p:nvPr/>
        </p:nvCxnSpPr>
        <p:spPr>
          <a:xfrm>
            <a:off x="6515996" y="5716251"/>
            <a:ext cx="2995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xmlns="" id="{B9347EEA-3095-458D-88EF-59D5A065EB72}"/>
              </a:ext>
            </a:extLst>
          </p:cNvPr>
          <p:cNvSpPr txBox="1"/>
          <p:nvPr/>
        </p:nvSpPr>
        <p:spPr>
          <a:xfrm>
            <a:off x="9782982" y="5567280"/>
            <a:ext cx="1261741" cy="400110"/>
          </a:xfrm>
          <a:prstGeom prst="rect">
            <a:avLst/>
          </a:prstGeom>
          <a:noFill/>
        </p:spPr>
        <p:txBody>
          <a:bodyPr wrap="square" rtlCol="0">
            <a:spAutoFit/>
          </a:bodyPr>
          <a:lstStyle/>
          <a:p>
            <a:r>
              <a:rPr lang="en-US" sz="1000" b="1" dirty="0"/>
              <a:t>Inbound/Outbound Traffic</a:t>
            </a:r>
          </a:p>
        </p:txBody>
      </p:sp>
      <p:cxnSp>
        <p:nvCxnSpPr>
          <p:cNvPr id="66" name="Straight Arrow Connector 65">
            <a:extLst>
              <a:ext uri="{FF2B5EF4-FFF2-40B4-BE49-F238E27FC236}">
                <a16:creationId xmlns:a16="http://schemas.microsoft.com/office/drawing/2014/main" xmlns="" id="{915FAC20-3C99-76D5-A9C3-D369172E87F2}"/>
              </a:ext>
            </a:extLst>
          </p:cNvPr>
          <p:cNvCxnSpPr>
            <a:cxnSpLocks/>
          </p:cNvCxnSpPr>
          <p:nvPr/>
        </p:nvCxnSpPr>
        <p:spPr>
          <a:xfrm>
            <a:off x="7566276" y="3304568"/>
            <a:ext cx="29959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xmlns="" id="{321A4D0A-DA59-B3FE-DE7A-3510CDD87388}"/>
              </a:ext>
            </a:extLst>
          </p:cNvPr>
          <p:cNvSpPr txBox="1"/>
          <p:nvPr/>
        </p:nvSpPr>
        <p:spPr>
          <a:xfrm>
            <a:off x="6833877" y="5850026"/>
            <a:ext cx="1786650" cy="246221"/>
          </a:xfrm>
          <a:prstGeom prst="rect">
            <a:avLst/>
          </a:prstGeom>
          <a:noFill/>
        </p:spPr>
        <p:txBody>
          <a:bodyPr wrap="square" rtlCol="0">
            <a:spAutoFit/>
          </a:bodyPr>
          <a:lstStyle/>
          <a:p>
            <a:r>
              <a:rPr lang="en-US" sz="1000" b="1" dirty="0"/>
              <a:t>Endpoint log monitoring</a:t>
            </a:r>
          </a:p>
        </p:txBody>
      </p:sp>
      <p:cxnSp>
        <p:nvCxnSpPr>
          <p:cNvPr id="68" name="Straight Arrow Connector 67">
            <a:extLst>
              <a:ext uri="{FF2B5EF4-FFF2-40B4-BE49-F238E27FC236}">
                <a16:creationId xmlns:a16="http://schemas.microsoft.com/office/drawing/2014/main" xmlns="" id="{F48C9116-5842-2EA4-988F-5EA6D0D3CD33}"/>
              </a:ext>
            </a:extLst>
          </p:cNvPr>
          <p:cNvCxnSpPr>
            <a:cxnSpLocks/>
          </p:cNvCxnSpPr>
          <p:nvPr/>
        </p:nvCxnSpPr>
        <p:spPr>
          <a:xfrm>
            <a:off x="6517392" y="5976067"/>
            <a:ext cx="306453" cy="0"/>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xmlns="" id="{ACDC48E3-FC1A-C1B1-A7DD-4E851FBD1746}"/>
              </a:ext>
            </a:extLst>
          </p:cNvPr>
          <p:cNvCxnSpPr>
            <a:cxnSpLocks/>
          </p:cNvCxnSpPr>
          <p:nvPr/>
        </p:nvCxnSpPr>
        <p:spPr>
          <a:xfrm>
            <a:off x="8146068" y="5721763"/>
            <a:ext cx="305237" cy="0"/>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xmlns="" id="{02A7669F-6710-5C5A-4A16-9323C4F00A89}"/>
              </a:ext>
            </a:extLst>
          </p:cNvPr>
          <p:cNvSpPr txBox="1"/>
          <p:nvPr/>
        </p:nvSpPr>
        <p:spPr>
          <a:xfrm>
            <a:off x="8006612" y="5596581"/>
            <a:ext cx="1786650" cy="246221"/>
          </a:xfrm>
          <a:prstGeom prst="rect">
            <a:avLst/>
          </a:prstGeom>
          <a:noFill/>
        </p:spPr>
        <p:txBody>
          <a:bodyPr wrap="square" rtlCol="0">
            <a:spAutoFit/>
          </a:bodyPr>
          <a:lstStyle/>
          <a:p>
            <a:pPr algn="ctr"/>
            <a:r>
              <a:rPr lang="en-US" sz="1000" b="1" dirty="0"/>
              <a:t>Retrieve data  </a:t>
            </a:r>
          </a:p>
        </p:txBody>
      </p:sp>
      <p:sp>
        <p:nvSpPr>
          <p:cNvPr id="74" name="Rectangle 73">
            <a:extLst>
              <a:ext uri="{FF2B5EF4-FFF2-40B4-BE49-F238E27FC236}">
                <a16:creationId xmlns:a16="http://schemas.microsoft.com/office/drawing/2014/main" xmlns="" id="{8B671960-86F8-26AB-3A06-881A35225E77}"/>
              </a:ext>
            </a:extLst>
          </p:cNvPr>
          <p:cNvSpPr/>
          <p:nvPr/>
        </p:nvSpPr>
        <p:spPr>
          <a:xfrm>
            <a:off x="6451606" y="5448666"/>
            <a:ext cx="4584276" cy="75446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xmlns="" id="{0FC850CC-C881-DFA7-D1DF-F855CD0C8DE1}"/>
              </a:ext>
            </a:extLst>
          </p:cNvPr>
          <p:cNvSpPr>
            <a:spLocks/>
          </p:cNvSpPr>
          <p:nvPr/>
        </p:nvSpPr>
        <p:spPr>
          <a:xfrm>
            <a:off x="8350727" y="5912795"/>
            <a:ext cx="152505" cy="148394"/>
          </a:xfrm>
          <a:prstGeom prst="rect">
            <a:avLst/>
          </a:prstGeom>
          <a:noFill/>
          <a:ln w="28575">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xmlns="" id="{0AAC7206-ED4C-17CE-DB22-EAC36B80DC3D}"/>
              </a:ext>
            </a:extLst>
          </p:cNvPr>
          <p:cNvSpPr txBox="1"/>
          <p:nvPr/>
        </p:nvSpPr>
        <p:spPr>
          <a:xfrm>
            <a:off x="8006612" y="5861855"/>
            <a:ext cx="1866743" cy="246221"/>
          </a:xfrm>
          <a:prstGeom prst="rect">
            <a:avLst/>
          </a:prstGeom>
          <a:noFill/>
        </p:spPr>
        <p:txBody>
          <a:bodyPr wrap="square" rtlCol="0">
            <a:spAutoFit/>
          </a:bodyPr>
          <a:lstStyle/>
          <a:p>
            <a:pPr algn="ctr"/>
            <a:r>
              <a:rPr lang="en-US" sz="1000" b="1" dirty="0"/>
              <a:t>Web Console</a:t>
            </a:r>
          </a:p>
        </p:txBody>
      </p:sp>
      <p:pic>
        <p:nvPicPr>
          <p:cNvPr id="77" name="Graphic 76" descr="Transfer with solid fill">
            <a:extLst>
              <a:ext uri="{FF2B5EF4-FFF2-40B4-BE49-F238E27FC236}">
                <a16:creationId xmlns:a16="http://schemas.microsoft.com/office/drawing/2014/main" xmlns="" id="{96487BAD-2F3B-161D-3BE7-227B07FA3CC9}"/>
              </a:ext>
            </a:extLst>
          </p:cNvPr>
          <p:cNvPicPr>
            <a:picLocks noChangeAspect="1"/>
          </p:cNvPicPr>
          <p:nvPr/>
        </p:nvPicPr>
        <p:blipFill>
          <a:blip r:embed="rId4">
            <a:extLst>
              <a:ext uri="{96DAC541-7B7A-43D3-8B79-37D633B846F1}">
                <asvg:svgBlip xmlns:asvg="http://schemas.microsoft.com/office/drawing/2016/SVG/main" xmlns="" r:embed="rId6"/>
              </a:ext>
            </a:extLst>
          </a:blip>
          <a:stretch>
            <a:fillRect/>
          </a:stretch>
        </p:blipFill>
        <p:spPr>
          <a:xfrm>
            <a:off x="9486313" y="5659968"/>
            <a:ext cx="232304" cy="165932"/>
          </a:xfrm>
          <a:prstGeom prst="rect">
            <a:avLst/>
          </a:prstGeom>
        </p:spPr>
      </p:pic>
      <p:sp>
        <p:nvSpPr>
          <p:cNvPr id="78" name="TextBox 77">
            <a:extLst>
              <a:ext uri="{FF2B5EF4-FFF2-40B4-BE49-F238E27FC236}">
                <a16:creationId xmlns:a16="http://schemas.microsoft.com/office/drawing/2014/main" xmlns="" id="{A1BBCE16-0DC2-4BE1-4E6B-D02246D20D23}"/>
              </a:ext>
            </a:extLst>
          </p:cNvPr>
          <p:cNvSpPr txBox="1"/>
          <p:nvPr/>
        </p:nvSpPr>
        <p:spPr>
          <a:xfrm>
            <a:off x="6811478" y="5593272"/>
            <a:ext cx="1786650" cy="246221"/>
          </a:xfrm>
          <a:prstGeom prst="rect">
            <a:avLst/>
          </a:prstGeom>
          <a:noFill/>
        </p:spPr>
        <p:txBody>
          <a:bodyPr wrap="square" rtlCol="0">
            <a:spAutoFit/>
          </a:bodyPr>
          <a:lstStyle/>
          <a:p>
            <a:r>
              <a:rPr lang="en-US" sz="1000" b="1" dirty="0"/>
              <a:t>Unauthorized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030125" y="1295941"/>
            <a:ext cx="10031166" cy="4770537"/>
          </a:xfrm>
          <a:prstGeom prst="rect">
            <a:avLst/>
          </a:prstGeom>
          <a:noFill/>
          <a:ln w="19050">
            <a:solidFill>
              <a:srgbClr val="00B0F0"/>
            </a:solidFill>
            <a:miter lim="800000"/>
            <a:headEnd/>
            <a:tailEnd/>
          </a:ln>
        </p:spPr>
        <p:txBody>
          <a:bodyPr wrap="square">
            <a:spAutoFit/>
          </a:bodyPr>
          <a:lstStyle/>
          <a:p>
            <a:pPr marL="285750" lvl="0" indent="-285750" algn="just">
              <a:buFont typeface="Wingdings" panose="05000000000000000000" pitchFamily="2" charset="2"/>
              <a:buChar char="q"/>
              <a:defRPr/>
            </a:pPr>
            <a:r>
              <a:rPr lang="en-US" sz="1600" b="1" dirty="0">
                <a:solidFill>
                  <a:prstClr val="black"/>
                </a:solidFill>
                <a:latin typeface="Arial" pitchFamily="34" charset="0"/>
                <a:cs typeface="Arial" pitchFamily="34" charset="0"/>
              </a:rPr>
              <a:t>ACROSS ORGANIZATION: </a:t>
            </a:r>
            <a:r>
              <a:rPr lang="en-US" sz="1600" dirty="0">
                <a:solidFill>
                  <a:prstClr val="black"/>
                </a:solidFill>
                <a:latin typeface="Arial" pitchFamily="34" charset="0"/>
                <a:cs typeface="Arial" pitchFamily="34" charset="0"/>
              </a:rPr>
              <a:t>Organizations in industries such as private, finance, healthcare, and government, which are subject to strict data protection regulations.</a:t>
            </a:r>
          </a:p>
          <a:p>
            <a:pPr lvl="0" algn="just">
              <a:defRPr/>
            </a:pPr>
            <a:endParaRPr lang="en-US" sz="1600" dirty="0">
              <a:solidFill>
                <a:prstClr val="black"/>
              </a:solidFill>
              <a:latin typeface="Arial" pitchFamily="34" charset="0"/>
              <a:cs typeface="Arial" pitchFamily="34" charset="0"/>
            </a:endParaRPr>
          </a:p>
          <a:p>
            <a:pPr marL="342900" indent="-342900" algn="just">
              <a:buFont typeface="Wingdings" panose="05000000000000000000" pitchFamily="2" charset="2"/>
              <a:buChar char="q"/>
              <a:defRPr/>
            </a:pPr>
            <a:r>
              <a:rPr lang="en-US" sz="1600" b="1" dirty="0">
                <a:latin typeface="Arial" panose="020B0604020202020204" pitchFamily="34" charset="0"/>
                <a:cs typeface="Arial" panose="020B0604020202020204" pitchFamily="34" charset="0"/>
              </a:rPr>
              <a:t>HYBRID INFRASTRUCTURES:</a:t>
            </a:r>
            <a:r>
              <a:rPr lang="en-US" sz="1600" dirty="0">
                <a:latin typeface="Arial" panose="020B0604020202020204" pitchFamily="34" charset="0"/>
                <a:cs typeface="Arial" panose="020B0604020202020204" pitchFamily="34" charset="0"/>
              </a:rPr>
              <a:t> Companies that utilize both Windows and Linux endpoints in their operations would benefit from cross-platform compatibility.</a:t>
            </a:r>
          </a:p>
          <a:p>
            <a:pPr algn="just">
              <a:defRPr/>
            </a:pPr>
            <a:endParaRPr lang="en-US" sz="16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q"/>
              <a:defRPr/>
            </a:pPr>
            <a:r>
              <a:rPr lang="en-US" sz="1600" b="1" dirty="0">
                <a:solidFill>
                  <a:prstClr val="black"/>
                </a:solidFill>
                <a:latin typeface="Arial" pitchFamily="34" charset="0"/>
                <a:cs typeface="Arial" pitchFamily="34" charset="0"/>
              </a:rPr>
              <a:t>SCALABLE AND CUSTOMIZABLE ARCHITECTURE: </a:t>
            </a:r>
            <a:r>
              <a:rPr lang="en-US" sz="1600" dirty="0">
                <a:solidFill>
                  <a:prstClr val="black"/>
                </a:solidFill>
                <a:latin typeface="Arial" pitchFamily="34" charset="0"/>
                <a:cs typeface="Arial" pitchFamily="34" charset="0"/>
              </a:rPr>
              <a:t>The solution is scalable and can be customized for different environments, from small businesses to enterprise-level networks.</a:t>
            </a:r>
          </a:p>
          <a:p>
            <a:pPr lvl="0" algn="just">
              <a:defRPr/>
            </a:pPr>
            <a:endParaRPr lang="en-US" sz="1600" dirty="0">
              <a:solidFill>
                <a:prstClr val="black"/>
              </a:solidFill>
              <a:latin typeface="Arial" pitchFamily="34" charset="0"/>
              <a:cs typeface="Arial" pitchFamily="34" charset="0"/>
            </a:endParaRPr>
          </a:p>
          <a:p>
            <a:pPr marL="342900" lvl="0" indent="-342900" algn="just">
              <a:buFont typeface="Wingdings" panose="05000000000000000000" pitchFamily="2" charset="2"/>
              <a:buChar char="q"/>
              <a:defRPr/>
            </a:pPr>
            <a:r>
              <a:rPr lang="en-US" sz="1600" b="1" dirty="0">
                <a:solidFill>
                  <a:prstClr val="black"/>
                </a:solidFill>
                <a:latin typeface="Arial" pitchFamily="34" charset="0"/>
                <a:cs typeface="Arial" pitchFamily="34" charset="0"/>
              </a:rPr>
              <a:t>AUTOMATED MANAGEMENT: </a:t>
            </a:r>
            <a:r>
              <a:rPr lang="en-US" sz="1600" dirty="0">
                <a:solidFill>
                  <a:prstClr val="black"/>
                </a:solidFill>
                <a:latin typeface="Arial" pitchFamily="34" charset="0"/>
                <a:cs typeface="Arial" pitchFamily="34" charset="0"/>
              </a:rPr>
              <a:t>Manual intervention is minimized, leading to reduced operational costs and higher efficiency in managing the network.</a:t>
            </a:r>
          </a:p>
          <a:p>
            <a:pPr lvl="0" algn="just">
              <a:defRPr/>
            </a:pPr>
            <a:endParaRPr lang="en-US" sz="1600" dirty="0">
              <a:latin typeface="Arial" panose="020B0604020202020204" pitchFamily="34" charset="0"/>
              <a:cs typeface="Arial" panose="020B0604020202020204" pitchFamily="34" charset="0"/>
            </a:endParaRPr>
          </a:p>
          <a:p>
            <a:pPr marL="342900" lvl="0" indent="-342900" algn="just">
              <a:buFont typeface="Wingdings" panose="05000000000000000000" pitchFamily="2" charset="2"/>
              <a:buChar char="q"/>
              <a:defRPr/>
            </a:pPr>
            <a:r>
              <a:rPr lang="en-US" sz="1600" b="1" dirty="0">
                <a:solidFill>
                  <a:prstClr val="black"/>
                </a:solidFill>
                <a:latin typeface="Arial" pitchFamily="34" charset="0"/>
                <a:cs typeface="Arial" pitchFamily="34" charset="0"/>
              </a:rPr>
              <a:t>CLOUD-BASED LOG STORAGE: </a:t>
            </a:r>
            <a:r>
              <a:rPr lang="en-US" sz="1600" dirty="0">
                <a:solidFill>
                  <a:prstClr val="black"/>
                </a:solidFill>
                <a:latin typeface="Arial" pitchFamily="34" charset="0"/>
                <a:cs typeface="Arial" pitchFamily="34" charset="0"/>
              </a:rPr>
              <a:t>Cloud integration enables scalable storage of security logs and data, reducing local storage dependencies.</a:t>
            </a:r>
          </a:p>
          <a:p>
            <a:pPr lvl="0" algn="just">
              <a:defRPr/>
            </a:pPr>
            <a:endParaRPr lang="en-US" sz="1600" dirty="0">
              <a:solidFill>
                <a:prstClr val="black"/>
              </a:solidFill>
              <a:latin typeface="Arial" pitchFamily="34" charset="0"/>
              <a:cs typeface="Arial" pitchFamily="34" charset="0"/>
            </a:endParaRPr>
          </a:p>
          <a:p>
            <a:pPr marL="342900" lvl="0" indent="-342900" algn="just">
              <a:buFont typeface="Wingdings" panose="05000000000000000000" pitchFamily="2" charset="2"/>
              <a:buChar char="q"/>
              <a:defRPr/>
            </a:pPr>
            <a:r>
              <a:rPr lang="en-US" sz="1600" b="1" dirty="0">
                <a:solidFill>
                  <a:prstClr val="black"/>
                </a:solidFill>
                <a:latin typeface="Arial" pitchFamily="34" charset="0"/>
                <a:cs typeface="Arial" pitchFamily="34" charset="0"/>
              </a:rPr>
              <a:t>ZERO TRUST POLICY: </a:t>
            </a:r>
            <a:r>
              <a:rPr lang="en-US" sz="1600" dirty="0">
                <a:solidFill>
                  <a:prstClr val="black"/>
                </a:solidFill>
                <a:latin typeface="Arial" pitchFamily="34" charset="0"/>
                <a:cs typeface="Arial" pitchFamily="34" charset="0"/>
              </a:rPr>
              <a:t>Every access request must be authenticated and authorized. </a:t>
            </a:r>
          </a:p>
          <a:p>
            <a:pPr lvl="0" algn="just">
              <a:defRPr/>
            </a:pPr>
            <a:endParaRPr lang="en-US" sz="1600" b="1" dirty="0">
              <a:solidFill>
                <a:prstClr val="black"/>
              </a:solidFill>
              <a:latin typeface="Arial" pitchFamily="34" charset="0"/>
              <a:cs typeface="Arial" pitchFamily="34" charset="0"/>
            </a:endParaRPr>
          </a:p>
          <a:p>
            <a:pPr marL="342900" lvl="0" indent="-342900" algn="just">
              <a:buFont typeface="Wingdings" panose="05000000000000000000" pitchFamily="2" charset="2"/>
              <a:buChar char="q"/>
              <a:defRPr/>
            </a:pPr>
            <a:r>
              <a:rPr lang="en-US" sz="1600" b="1" dirty="0">
                <a:solidFill>
                  <a:prstClr val="black"/>
                </a:solidFill>
                <a:latin typeface="Arial" pitchFamily="34" charset="0"/>
                <a:cs typeface="Arial" pitchFamily="34" charset="0"/>
              </a:rPr>
              <a:t>AUTOMATION &amp; ANOMALY DETECTION: </a:t>
            </a:r>
            <a:r>
              <a:rPr lang="en-US" sz="1600" dirty="0">
                <a:solidFill>
                  <a:prstClr val="black"/>
                </a:solidFill>
                <a:latin typeface="Arial" pitchFamily="34" charset="0"/>
                <a:cs typeface="Arial" pitchFamily="34" charset="0"/>
              </a:rPr>
              <a:t>Real-time anomaly Detection with AI/ML monitors and flags abnormal network behavior. </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2" name="Oval 11"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400704"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ALPHA TITANS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14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9" name="Oval 8" descr="Your startup LOGO">
            <a:extLst>
              <a:ext uri="{FF2B5EF4-FFF2-40B4-BE49-F238E27FC236}">
                <a16:creationId xmlns:a16="http://schemas.microsoft.com/office/drawing/2014/main" xmlns="" id="{5DBCE864-823D-4A13-9607-5DA1F0ED5FB8}"/>
              </a:ext>
              <a:ext uri="{C183D7F6-B498-43B3-948B-1728B52AA6E4}">
                <adec:decorative xmlns:adec="http://schemas.microsoft.com/office/drawing/2017/decorative" xmlns="" val="0"/>
              </a:ext>
            </a:extLst>
          </p:cNvPr>
          <p:cNvSpPr/>
          <p:nvPr/>
        </p:nvSpPr>
        <p:spPr>
          <a:xfrm>
            <a:off x="329773" y="252246"/>
            <a:ext cx="1400704"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ALPHA TITANS</a:t>
            </a:r>
            <a:endParaRPr lang="en-IN" dirty="0">
              <a:latin typeface="Times New Roman" panose="02020603050405020304" pitchFamily="18" charset="0"/>
              <a:cs typeface="Times New Roman" panose="02020603050405020304" pitchFamily="18" charset="0"/>
            </a:endParaRPr>
          </a:p>
        </p:txBody>
      </p:sp>
      <p:sp>
        <p:nvSpPr>
          <p:cNvPr id="2" name="Rectangle 1"/>
          <p:cNvSpPr/>
          <p:nvPr/>
        </p:nvSpPr>
        <p:spPr>
          <a:xfrm>
            <a:off x="609599" y="1282558"/>
            <a:ext cx="10972800" cy="4764381"/>
          </a:xfrm>
          <a:prstGeom prst="rect">
            <a:avLst/>
          </a:prstGeom>
          <a:ln w="28575">
            <a:solidFill>
              <a:srgbClr val="00B0F0"/>
            </a:solidFill>
          </a:ln>
        </p:spPr>
        <p:txBody>
          <a:bodyPr wrap="square">
            <a:spAutoFit/>
          </a:bodyPr>
          <a:lstStyle/>
          <a:p>
            <a:pPr marL="342900" lvl="0" indent="-342900">
              <a:lnSpc>
                <a:spcPct val="107000"/>
              </a:lnSpc>
              <a:spcAft>
                <a:spcPts val="800"/>
              </a:spcAft>
              <a:buFont typeface="Wingdings" panose="05000000000000000000" pitchFamily="2" charset="2"/>
              <a:buChar char=""/>
              <a:tabLst>
                <a:tab pos="457200" algn="l"/>
              </a:tabLst>
            </a:pPr>
            <a:r>
              <a:rPr lang="en-IN" sz="1400" kern="100" dirty="0">
                <a:effectLst/>
                <a:latin typeface="Arial" panose="020B0604020202020204" pitchFamily="34" charset="0"/>
                <a:ea typeface="DengXian" panose="02010600030101010101" pitchFamily="2" charset="-122"/>
                <a:cs typeface="Arial" panose="020B0604020202020204" pitchFamily="34" charset="0"/>
              </a:rPr>
              <a:t>Context-Aware Firewall - </a:t>
            </a:r>
            <a:r>
              <a:rPr lang="en-IN"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3"/>
              </a:rPr>
              <a:t>https://network-insight.net/2015/01/01/context-firewall/</a:t>
            </a:r>
            <a:endParaRPr lang="en-US" sz="1400" kern="100"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Web Application Firewall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4"/>
              </a:rPr>
              <a:t>https://www.cloudflare.com/en-gb/learning/ddos/glossary/web-application-firewall-waf/</a:t>
            </a:r>
            <a:r>
              <a:rPr lang="en-US" sz="1400" kern="100" dirty="0">
                <a:effectLst/>
                <a:latin typeface="Arial" panose="020B0604020202020204" pitchFamily="34" charset="0"/>
                <a:ea typeface="DengXian" panose="02010600030101010101" pitchFamily="2" charset="-122"/>
                <a:cs typeface="Arial" panose="020B0604020202020204" pitchFamily="34" charset="0"/>
              </a:rPr>
              <a:t> </a:t>
            </a: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NGFW vs. Traditional Firewall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5"/>
              </a:rPr>
              <a:t>https://community.fs.com/article/ngfw-vs-traditional-firewall-whats-the-difference.html</a:t>
            </a:r>
            <a:r>
              <a:rPr lang="en-US" sz="1400" kern="100" dirty="0">
                <a:effectLst/>
                <a:latin typeface="Arial" panose="020B0604020202020204" pitchFamily="34" charset="0"/>
                <a:ea typeface="DengXian" panose="02010600030101010101" pitchFamily="2" charset="-122"/>
                <a:cs typeface="Arial" panose="020B0604020202020204" pitchFamily="34" charset="0"/>
              </a:rPr>
              <a:t> </a:t>
            </a: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Context-Aware Micro-segmentation – an innovative approach to Application and User Identity Firewall - </a:t>
            </a:r>
            <a:r>
              <a:rPr lang="en-IN"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6"/>
              </a:rPr>
              <a:t>https://blogs.vmware.com/networkvirtualization/2018/02/context-aware-micro-segmentation-innovative-approach-application-user-identity-firewall.html/</a:t>
            </a:r>
            <a:endParaRPr lang="en-US" sz="1400" kern="100"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Firewall Security Management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7"/>
              </a:rPr>
              <a:t>https://www.manageengine.com/products/firewall/firewall-security-management.html</a:t>
            </a:r>
            <a:r>
              <a:rPr lang="en-US" sz="1400" kern="100" dirty="0">
                <a:effectLst/>
                <a:latin typeface="Arial" panose="020B0604020202020204" pitchFamily="34" charset="0"/>
                <a:ea typeface="DengXian" panose="02010600030101010101" pitchFamily="2" charset="-122"/>
                <a:cs typeface="Arial" panose="020B0604020202020204" pitchFamily="34" charset="0"/>
              </a:rPr>
              <a:t> </a:t>
            </a: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About Application Signature - </a:t>
            </a:r>
            <a:r>
              <a:rPr lang="en-IN"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8"/>
              </a:rPr>
              <a:t>https://www.keysight.com/blogs/en/tech/nwvs/2021/06/02/whats-in-an-application-signature</a:t>
            </a:r>
            <a:endParaRPr lang="en-US" sz="1400" kern="100"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Deep Packet Inspection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9"/>
              </a:rPr>
              <a:t>https://www.fortinet.com/resources/cyberglossary/dpi-deep-packet-inspection</a:t>
            </a:r>
            <a:r>
              <a:rPr lang="en-US" sz="1400" kern="100" dirty="0">
                <a:effectLst/>
                <a:latin typeface="Arial" panose="020B0604020202020204" pitchFamily="34" charset="0"/>
                <a:ea typeface="DengXian" panose="02010600030101010101" pitchFamily="2" charset="-122"/>
                <a:cs typeface="Arial" panose="020B0604020202020204" pitchFamily="34" charset="0"/>
              </a:rPr>
              <a:t> </a:t>
            </a: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Introduction to Anomaly Detection with Python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10"/>
              </a:rPr>
              <a:t>https://www.geeksforgeeks.org/introduction-to-anomaly-detection-with-python/</a:t>
            </a:r>
            <a:r>
              <a:rPr lang="en-US" sz="1400" kern="100" dirty="0">
                <a:effectLst/>
                <a:latin typeface="Arial" panose="020B0604020202020204" pitchFamily="34" charset="0"/>
                <a:ea typeface="DengXian" panose="02010600030101010101" pitchFamily="2" charset="-122"/>
                <a:cs typeface="Arial" panose="020B0604020202020204" pitchFamily="34" charset="0"/>
              </a:rPr>
              <a:t> </a:t>
            </a: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Python &amp; It’s Library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11"/>
              </a:rPr>
              <a:t>https://www.python.org/</a:t>
            </a:r>
            <a:r>
              <a:rPr lang="en-US" sz="1400" kern="100" dirty="0">
                <a:effectLst/>
                <a:latin typeface="Arial" panose="020B0604020202020204" pitchFamily="34" charset="0"/>
                <a:ea typeface="DengXian" panose="02010600030101010101" pitchFamily="2" charset="-122"/>
                <a:cs typeface="Arial" panose="020B0604020202020204" pitchFamily="34" charset="0"/>
              </a:rPr>
              <a:t> </a:t>
            </a: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Sqlite3 -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12"/>
              </a:rPr>
              <a:t>https://docs.python.org/3/library/sqlite3.html</a:t>
            </a:r>
            <a:endParaRPr lang="en-US" sz="1400" kern="100"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Isolation Forest Algorithm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13"/>
              </a:rPr>
              <a:t>https://www.geeksforgeeks.org/what-is-isolation-forest/</a:t>
            </a:r>
            <a:endParaRPr lang="en-US" sz="1400" kern="100"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RSA 512-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14"/>
              </a:rPr>
              <a:t>https://en.wikipedia.org/wiki/RSA_(cryptosystem)</a:t>
            </a:r>
            <a:endParaRPr lang="en-US" sz="1400" kern="100"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7000"/>
              </a:lnSpc>
              <a:spcAft>
                <a:spcPts val="800"/>
              </a:spcAft>
              <a:buFont typeface="Wingdings" panose="05000000000000000000" pitchFamily="2" charset="2"/>
              <a:buChar char=""/>
              <a:tabLst>
                <a:tab pos="457200" algn="l"/>
              </a:tabLst>
            </a:pPr>
            <a:r>
              <a:rPr lang="en-US" sz="1400" kern="100" dirty="0">
                <a:effectLst/>
                <a:latin typeface="Arial" panose="020B0604020202020204" pitchFamily="34" charset="0"/>
                <a:ea typeface="DengXian" panose="02010600030101010101" pitchFamily="2" charset="-122"/>
                <a:cs typeface="Arial" panose="020B0604020202020204" pitchFamily="34" charset="0"/>
              </a:rPr>
              <a:t>WebSocket - </a:t>
            </a:r>
            <a:r>
              <a:rPr lang="en-US" sz="1400" u="sng" kern="100" dirty="0">
                <a:solidFill>
                  <a:srgbClr val="467886"/>
                </a:solidFill>
                <a:effectLst/>
                <a:latin typeface="Arial" panose="020B0604020202020204" pitchFamily="34" charset="0"/>
                <a:ea typeface="DengXian" panose="02010600030101010101" pitchFamily="2" charset="-122"/>
                <a:cs typeface="Arial" panose="020B0604020202020204" pitchFamily="34" charset="0"/>
                <a:hlinkClick r:id="rId15"/>
              </a:rPr>
              <a:t>https://developer.mozilla.org/en-US/docs/Web/API/WebSocket</a:t>
            </a:r>
            <a:r>
              <a:rPr lang="en-US" sz="1400" kern="100" dirty="0">
                <a:effectLst/>
                <a:latin typeface="Arial" panose="020B0604020202020204" pitchFamily="34" charset="0"/>
                <a:ea typeface="DengXian" panose="02010600030101010101" pitchFamily="2" charset="-122"/>
                <a:cs typeface="Arial" panose="020B0604020202020204" pitchFamily="34" charset="0"/>
              </a:rPr>
              <a:t> </a:t>
            </a: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8921</TotalTime>
  <Words>599</Words>
  <Application>Microsoft Office PowerPoint</Application>
  <PresentationFormat>Custom</PresentationFormat>
  <Paragraphs>90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 IDEA TITLE</vt:lpstr>
      <vt:lpstr>TECHNICAL APPROACH</vt:lpstr>
      <vt:lpstr>IMPACT AND BENEFITS</vt:lpstr>
      <vt:lpstr>RESEARCH  AND REFERENCES</vt:lpstr>
    </vt:vector>
  </TitlesOfParts>
  <Manager/>
  <Company>Crowdfunder,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narainjkans@gmail.com</cp:lastModifiedBy>
  <cp:revision>200</cp:revision>
  <dcterms:created xsi:type="dcterms:W3CDTF">2013-12-12T18:46:50Z</dcterms:created>
  <dcterms:modified xsi:type="dcterms:W3CDTF">2024-10-20T05:21:29Z</dcterms:modified>
  <cp:category/>
</cp:coreProperties>
</file>