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386" r:id="rId5"/>
    <p:sldId id="268" r:id="rId6"/>
    <p:sldId id="258" r:id="rId7"/>
    <p:sldId id="365" r:id="rId8"/>
    <p:sldId id="282" r:id="rId9"/>
    <p:sldId id="279" r:id="rId10"/>
    <p:sldId id="280" r:id="rId11"/>
    <p:sldId id="281" r:id="rId12"/>
    <p:sldId id="269" r:id="rId13"/>
    <p:sldId id="259" r:id="rId14"/>
    <p:sldId id="272" r:id="rId15"/>
    <p:sldId id="387" r:id="rId16"/>
    <p:sldId id="393" r:id="rId17"/>
    <p:sldId id="405" r:id="rId18"/>
    <p:sldId id="406" r:id="rId19"/>
    <p:sldId id="394" r:id="rId20"/>
    <p:sldId id="395" r:id="rId21"/>
    <p:sldId id="396" r:id="rId22"/>
    <p:sldId id="398" r:id="rId23"/>
    <p:sldId id="399" r:id="rId24"/>
    <p:sldId id="401" r:id="rId25"/>
    <p:sldId id="402" r:id="rId26"/>
    <p:sldId id="404" r:id="rId27"/>
    <p:sldId id="407"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27" r:id="rId47"/>
    <p:sldId id="428" r:id="rId48"/>
    <p:sldId id="37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A5C46-7137-45F3-A6FD-B9F3BA94184E}" v="1" dt="2021-01-27T09:27:01.070"/>
    <p1510:client id="{AE784727-35E4-4B10-9534-BAD2243841C5}" v="25" dt="2021-01-26T19:55:23.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B8E7D-32EB-4E9F-85E8-09EAA898F24B}"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IN"/>
        </a:p>
      </dgm:t>
    </dgm:pt>
    <dgm:pt modelId="{2CB95F31-30D6-49F9-99E8-40D72893BB4F}">
      <dgm:prSet phldrT="[Text]" custT="1"/>
      <dgm:spPr/>
      <dgm:t>
        <a:bodyPr/>
        <a:lstStyle/>
        <a:p>
          <a:r>
            <a:rPr lang="en-US" sz="2000" b="0" i="0" dirty="0">
              <a:latin typeface="Times New Roman" panose="02020603050405020304" pitchFamily="18" charset="0"/>
              <a:cs typeface="Times New Roman" panose="02020603050405020304" pitchFamily="18" charset="0"/>
            </a:rPr>
            <a:t>highly-customizable infrastructure according to specific customer’s needs</a:t>
          </a:r>
          <a:endParaRPr lang="en-IN" sz="2000" dirty="0">
            <a:latin typeface="Times New Roman" panose="02020603050405020304" pitchFamily="18" charset="0"/>
            <a:cs typeface="Times New Roman" panose="02020603050405020304" pitchFamily="18" charset="0"/>
          </a:endParaRPr>
        </a:p>
      </dgm:t>
    </dgm:pt>
    <dgm:pt modelId="{02E7293F-B6BA-4646-952F-96AA775D4BD0}" type="parTrans" cxnId="{F57105A7-E218-4861-B0BA-6A63BE68EABF}">
      <dgm:prSet/>
      <dgm:spPr/>
      <dgm:t>
        <a:bodyPr/>
        <a:lstStyle/>
        <a:p>
          <a:endParaRPr lang="en-IN">
            <a:latin typeface="Times New Roman" panose="02020603050405020304" pitchFamily="18" charset="0"/>
            <a:cs typeface="Times New Roman" panose="02020603050405020304" pitchFamily="18" charset="0"/>
          </a:endParaRPr>
        </a:p>
      </dgm:t>
    </dgm:pt>
    <dgm:pt modelId="{ED16EA33-79AE-4DE5-8F79-2F961AED33FF}" type="sibTrans" cxnId="{F57105A7-E218-4861-B0BA-6A63BE68EABF}">
      <dgm:prSet/>
      <dgm:spPr/>
      <dgm:t>
        <a:bodyPr/>
        <a:lstStyle/>
        <a:p>
          <a:endParaRPr lang="en-IN">
            <a:latin typeface="Times New Roman" panose="02020603050405020304" pitchFamily="18" charset="0"/>
            <a:cs typeface="Times New Roman" panose="02020603050405020304" pitchFamily="18" charset="0"/>
          </a:endParaRPr>
        </a:p>
      </dgm:t>
    </dgm:pt>
    <dgm:pt modelId="{BD7160CC-9A3F-4490-9023-FD558A70AA1D}">
      <dgm:prSet phldrT="[Text]" custT="1"/>
      <dgm:spPr/>
      <dgm:t>
        <a:bodyPr/>
        <a:lstStyle/>
        <a:p>
          <a:pPr>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possibility of increasing or decreasing the system power according to the needs of the moment and the customer’s availability</a:t>
          </a:r>
          <a:endParaRPr lang="en-IN" sz="2000" dirty="0">
            <a:latin typeface="Times New Roman" panose="02020603050405020304" pitchFamily="18" charset="0"/>
            <a:cs typeface="Times New Roman" panose="02020603050405020304" pitchFamily="18" charset="0"/>
          </a:endParaRPr>
        </a:p>
      </dgm:t>
    </dgm:pt>
    <dgm:pt modelId="{8D8770AC-2178-49EF-851D-1B81B5A4C60B}" type="parTrans" cxnId="{3EBA6409-2793-4E2D-8318-D51607D43242}">
      <dgm:prSet/>
      <dgm:spPr/>
      <dgm:t>
        <a:bodyPr/>
        <a:lstStyle/>
        <a:p>
          <a:endParaRPr lang="en-IN">
            <a:latin typeface="Times New Roman" panose="02020603050405020304" pitchFamily="18" charset="0"/>
            <a:cs typeface="Times New Roman" panose="02020603050405020304" pitchFamily="18" charset="0"/>
          </a:endParaRPr>
        </a:p>
      </dgm:t>
    </dgm:pt>
    <dgm:pt modelId="{ABE8A132-7B8A-4425-B0E2-7EE52DF76BD4}" type="sibTrans" cxnId="{3EBA6409-2793-4E2D-8318-D51607D43242}">
      <dgm:prSet/>
      <dgm:spPr/>
      <dgm:t>
        <a:bodyPr/>
        <a:lstStyle/>
        <a:p>
          <a:endParaRPr lang="en-IN">
            <a:latin typeface="Times New Roman" panose="02020603050405020304" pitchFamily="18" charset="0"/>
            <a:cs typeface="Times New Roman" panose="02020603050405020304" pitchFamily="18" charset="0"/>
          </a:endParaRPr>
        </a:p>
      </dgm:t>
    </dgm:pt>
    <dgm:pt modelId="{AD65F864-8F7B-4F38-91A7-2DC7EC8BA718}">
      <dgm:prSet phldrT="[Text]" custT="1"/>
      <dgm:spPr/>
      <dgm:t>
        <a:bodyPr/>
        <a:lstStyle/>
        <a:p>
          <a:pPr>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scalability ensure a minimum service level even in case of failure</a:t>
          </a:r>
          <a:endParaRPr lang="en-IN" sz="2000" dirty="0">
            <a:latin typeface="Times New Roman" panose="02020603050405020304" pitchFamily="18" charset="0"/>
            <a:cs typeface="Times New Roman" panose="02020603050405020304" pitchFamily="18" charset="0"/>
          </a:endParaRPr>
        </a:p>
      </dgm:t>
    </dgm:pt>
    <dgm:pt modelId="{A4660423-648F-4AAF-B555-AFAE22E203B9}" type="parTrans" cxnId="{5444BE5E-AED8-4F6F-B2FD-5C174AB63E35}">
      <dgm:prSet/>
      <dgm:spPr/>
      <dgm:t>
        <a:bodyPr/>
        <a:lstStyle/>
        <a:p>
          <a:endParaRPr lang="en-IN">
            <a:latin typeface="Times New Roman" panose="02020603050405020304" pitchFamily="18" charset="0"/>
            <a:cs typeface="Times New Roman" panose="02020603050405020304" pitchFamily="18" charset="0"/>
          </a:endParaRPr>
        </a:p>
      </dgm:t>
    </dgm:pt>
    <dgm:pt modelId="{E53DF4D6-304F-427C-A9B9-94D3C463F8A5}" type="sibTrans" cxnId="{5444BE5E-AED8-4F6F-B2FD-5C174AB63E35}">
      <dgm:prSet/>
      <dgm:spPr/>
      <dgm:t>
        <a:bodyPr/>
        <a:lstStyle/>
        <a:p>
          <a:endParaRPr lang="en-IN">
            <a:latin typeface="Times New Roman" panose="02020603050405020304" pitchFamily="18" charset="0"/>
            <a:cs typeface="Times New Roman" panose="02020603050405020304" pitchFamily="18" charset="0"/>
          </a:endParaRPr>
        </a:p>
      </dgm:t>
    </dgm:pt>
    <dgm:pt modelId="{0177E53B-1C8C-4B26-AB4A-9BD9FFEFA98D}" type="pres">
      <dgm:prSet presAssocID="{8CDB8E7D-32EB-4E9F-85E8-09EAA898F24B}" presName="linear" presStyleCnt="0">
        <dgm:presLayoutVars>
          <dgm:dir/>
          <dgm:animLvl val="lvl"/>
          <dgm:resizeHandles val="exact"/>
        </dgm:presLayoutVars>
      </dgm:prSet>
      <dgm:spPr/>
    </dgm:pt>
    <dgm:pt modelId="{C1321FF8-2491-4A5F-B189-964291604FA1}" type="pres">
      <dgm:prSet presAssocID="{2CB95F31-30D6-49F9-99E8-40D72893BB4F}" presName="parentLin" presStyleCnt="0"/>
      <dgm:spPr/>
    </dgm:pt>
    <dgm:pt modelId="{EE30F54E-0EA8-481A-9BF5-F60530DAB5DF}" type="pres">
      <dgm:prSet presAssocID="{2CB95F31-30D6-49F9-99E8-40D72893BB4F}" presName="parentLeftMargin" presStyleLbl="node1" presStyleIdx="0" presStyleCnt="3"/>
      <dgm:spPr/>
    </dgm:pt>
    <dgm:pt modelId="{3BB75A8C-AF17-48AD-85FE-FE5D1BAEF0D8}" type="pres">
      <dgm:prSet presAssocID="{2CB95F31-30D6-49F9-99E8-40D72893BB4F}" presName="parentText" presStyleLbl="node1" presStyleIdx="0" presStyleCnt="3" custScaleX="123382">
        <dgm:presLayoutVars>
          <dgm:chMax val="0"/>
          <dgm:bulletEnabled val="1"/>
        </dgm:presLayoutVars>
      </dgm:prSet>
      <dgm:spPr/>
    </dgm:pt>
    <dgm:pt modelId="{3232CE84-036E-4358-A3D3-4663836332DF}" type="pres">
      <dgm:prSet presAssocID="{2CB95F31-30D6-49F9-99E8-40D72893BB4F}" presName="negativeSpace" presStyleCnt="0"/>
      <dgm:spPr/>
    </dgm:pt>
    <dgm:pt modelId="{E1A72D7D-C8AC-44F1-803F-CD319AB83345}" type="pres">
      <dgm:prSet presAssocID="{2CB95F31-30D6-49F9-99E8-40D72893BB4F}" presName="childText" presStyleLbl="conFgAcc1" presStyleIdx="0" presStyleCnt="3">
        <dgm:presLayoutVars>
          <dgm:bulletEnabled val="1"/>
        </dgm:presLayoutVars>
      </dgm:prSet>
      <dgm:spPr/>
    </dgm:pt>
    <dgm:pt modelId="{AAD96F11-EA2B-4A80-9358-3715416A311F}" type="pres">
      <dgm:prSet presAssocID="{ED16EA33-79AE-4DE5-8F79-2F961AED33FF}" presName="spaceBetweenRectangles" presStyleCnt="0"/>
      <dgm:spPr/>
    </dgm:pt>
    <dgm:pt modelId="{6AB9EAD5-24BE-44AE-8109-4FF3B61F868A}" type="pres">
      <dgm:prSet presAssocID="{BD7160CC-9A3F-4490-9023-FD558A70AA1D}" presName="parentLin" presStyleCnt="0"/>
      <dgm:spPr/>
    </dgm:pt>
    <dgm:pt modelId="{A4105A22-1F35-40CB-BA7C-B0C77E125297}" type="pres">
      <dgm:prSet presAssocID="{BD7160CC-9A3F-4490-9023-FD558A70AA1D}" presName="parentLeftMargin" presStyleLbl="node1" presStyleIdx="0" presStyleCnt="3"/>
      <dgm:spPr/>
    </dgm:pt>
    <dgm:pt modelId="{5C0F2C26-7977-422E-8AF5-0E99ADE4A080}" type="pres">
      <dgm:prSet presAssocID="{BD7160CC-9A3F-4490-9023-FD558A70AA1D}" presName="parentText" presStyleLbl="node1" presStyleIdx="1" presStyleCnt="3" custScaleX="129799">
        <dgm:presLayoutVars>
          <dgm:chMax val="0"/>
          <dgm:bulletEnabled val="1"/>
        </dgm:presLayoutVars>
      </dgm:prSet>
      <dgm:spPr/>
    </dgm:pt>
    <dgm:pt modelId="{C747D2DB-2682-4211-A2EA-291230703A3B}" type="pres">
      <dgm:prSet presAssocID="{BD7160CC-9A3F-4490-9023-FD558A70AA1D}" presName="negativeSpace" presStyleCnt="0"/>
      <dgm:spPr/>
    </dgm:pt>
    <dgm:pt modelId="{4CE93699-E249-4BF6-9E0F-9A6E81E7E040}" type="pres">
      <dgm:prSet presAssocID="{BD7160CC-9A3F-4490-9023-FD558A70AA1D}" presName="childText" presStyleLbl="conFgAcc1" presStyleIdx="1" presStyleCnt="3">
        <dgm:presLayoutVars>
          <dgm:bulletEnabled val="1"/>
        </dgm:presLayoutVars>
      </dgm:prSet>
      <dgm:spPr/>
    </dgm:pt>
    <dgm:pt modelId="{7E7ED89D-989C-4397-B881-F0B6C54D4CDA}" type="pres">
      <dgm:prSet presAssocID="{ABE8A132-7B8A-4425-B0E2-7EE52DF76BD4}" presName="spaceBetweenRectangles" presStyleCnt="0"/>
      <dgm:spPr/>
    </dgm:pt>
    <dgm:pt modelId="{1D9AD723-12B3-4FC7-8713-B18F5F3D9E0C}" type="pres">
      <dgm:prSet presAssocID="{AD65F864-8F7B-4F38-91A7-2DC7EC8BA718}" presName="parentLin" presStyleCnt="0"/>
      <dgm:spPr/>
    </dgm:pt>
    <dgm:pt modelId="{D32D5B57-6161-473D-AD91-6ADEBE94CC82}" type="pres">
      <dgm:prSet presAssocID="{AD65F864-8F7B-4F38-91A7-2DC7EC8BA718}" presName="parentLeftMargin" presStyleLbl="node1" presStyleIdx="1" presStyleCnt="3"/>
      <dgm:spPr/>
    </dgm:pt>
    <dgm:pt modelId="{8F0ABC19-7379-4885-83D7-BD8362ED8CA9}" type="pres">
      <dgm:prSet presAssocID="{AD65F864-8F7B-4F38-91A7-2DC7EC8BA718}" presName="parentText" presStyleLbl="node1" presStyleIdx="2" presStyleCnt="3" custScaleX="131753">
        <dgm:presLayoutVars>
          <dgm:chMax val="0"/>
          <dgm:bulletEnabled val="1"/>
        </dgm:presLayoutVars>
      </dgm:prSet>
      <dgm:spPr/>
    </dgm:pt>
    <dgm:pt modelId="{1FA71834-FF68-4DA3-9549-F38AEE8F5FE1}" type="pres">
      <dgm:prSet presAssocID="{AD65F864-8F7B-4F38-91A7-2DC7EC8BA718}" presName="negativeSpace" presStyleCnt="0"/>
      <dgm:spPr/>
    </dgm:pt>
    <dgm:pt modelId="{9E246A68-ADD5-46C4-9FDB-976576265037}" type="pres">
      <dgm:prSet presAssocID="{AD65F864-8F7B-4F38-91A7-2DC7EC8BA718}" presName="childText" presStyleLbl="conFgAcc1" presStyleIdx="2" presStyleCnt="3">
        <dgm:presLayoutVars>
          <dgm:bulletEnabled val="1"/>
        </dgm:presLayoutVars>
      </dgm:prSet>
      <dgm:spPr/>
    </dgm:pt>
  </dgm:ptLst>
  <dgm:cxnLst>
    <dgm:cxn modelId="{3EBA6409-2793-4E2D-8318-D51607D43242}" srcId="{8CDB8E7D-32EB-4E9F-85E8-09EAA898F24B}" destId="{BD7160CC-9A3F-4490-9023-FD558A70AA1D}" srcOrd="1" destOrd="0" parTransId="{8D8770AC-2178-49EF-851D-1B81B5A4C60B}" sibTransId="{ABE8A132-7B8A-4425-B0E2-7EE52DF76BD4}"/>
    <dgm:cxn modelId="{EE069A1D-C7A6-497B-9414-EA862FC1EA06}" type="presOf" srcId="{2CB95F31-30D6-49F9-99E8-40D72893BB4F}" destId="{EE30F54E-0EA8-481A-9BF5-F60530DAB5DF}" srcOrd="0" destOrd="0" presId="urn:microsoft.com/office/officeart/2005/8/layout/list1"/>
    <dgm:cxn modelId="{5444BE5E-AED8-4F6F-B2FD-5C174AB63E35}" srcId="{8CDB8E7D-32EB-4E9F-85E8-09EAA898F24B}" destId="{AD65F864-8F7B-4F38-91A7-2DC7EC8BA718}" srcOrd="2" destOrd="0" parTransId="{A4660423-648F-4AAF-B555-AFAE22E203B9}" sibTransId="{E53DF4D6-304F-427C-A9B9-94D3C463F8A5}"/>
    <dgm:cxn modelId="{56EAB348-8D30-4138-AC4A-FEF0F0463945}" type="presOf" srcId="{AD65F864-8F7B-4F38-91A7-2DC7EC8BA718}" destId="{8F0ABC19-7379-4885-83D7-BD8362ED8CA9}" srcOrd="1" destOrd="0" presId="urn:microsoft.com/office/officeart/2005/8/layout/list1"/>
    <dgm:cxn modelId="{6FEA034C-CCF5-47B8-885F-933526B28EFD}" type="presOf" srcId="{BD7160CC-9A3F-4490-9023-FD558A70AA1D}" destId="{5C0F2C26-7977-422E-8AF5-0E99ADE4A080}" srcOrd="1" destOrd="0" presId="urn:microsoft.com/office/officeart/2005/8/layout/list1"/>
    <dgm:cxn modelId="{F408FC52-8F5D-4DF2-80AA-56B80CCCA821}" type="presOf" srcId="{2CB95F31-30D6-49F9-99E8-40D72893BB4F}" destId="{3BB75A8C-AF17-48AD-85FE-FE5D1BAEF0D8}" srcOrd="1" destOrd="0" presId="urn:microsoft.com/office/officeart/2005/8/layout/list1"/>
    <dgm:cxn modelId="{F57105A7-E218-4861-B0BA-6A63BE68EABF}" srcId="{8CDB8E7D-32EB-4E9F-85E8-09EAA898F24B}" destId="{2CB95F31-30D6-49F9-99E8-40D72893BB4F}" srcOrd="0" destOrd="0" parTransId="{02E7293F-B6BA-4646-952F-96AA775D4BD0}" sibTransId="{ED16EA33-79AE-4DE5-8F79-2F961AED33FF}"/>
    <dgm:cxn modelId="{E95089C4-4694-454F-93E3-9B153492CC15}" type="presOf" srcId="{BD7160CC-9A3F-4490-9023-FD558A70AA1D}" destId="{A4105A22-1F35-40CB-BA7C-B0C77E125297}" srcOrd="0" destOrd="0" presId="urn:microsoft.com/office/officeart/2005/8/layout/list1"/>
    <dgm:cxn modelId="{C0B121D9-8A4D-4D93-8DDC-C756BA29CAE8}" type="presOf" srcId="{8CDB8E7D-32EB-4E9F-85E8-09EAA898F24B}" destId="{0177E53B-1C8C-4B26-AB4A-9BD9FFEFA98D}" srcOrd="0" destOrd="0" presId="urn:microsoft.com/office/officeart/2005/8/layout/list1"/>
    <dgm:cxn modelId="{A05EA4E2-7E31-423B-8E1F-250223DA3362}" type="presOf" srcId="{AD65F864-8F7B-4F38-91A7-2DC7EC8BA718}" destId="{D32D5B57-6161-473D-AD91-6ADEBE94CC82}" srcOrd="0" destOrd="0" presId="urn:microsoft.com/office/officeart/2005/8/layout/list1"/>
    <dgm:cxn modelId="{1680EF30-8B35-4D4D-A14B-097EECE160DF}" type="presParOf" srcId="{0177E53B-1C8C-4B26-AB4A-9BD9FFEFA98D}" destId="{C1321FF8-2491-4A5F-B189-964291604FA1}" srcOrd="0" destOrd="0" presId="urn:microsoft.com/office/officeart/2005/8/layout/list1"/>
    <dgm:cxn modelId="{64644B9B-0905-48FD-8623-8DCC28F67030}" type="presParOf" srcId="{C1321FF8-2491-4A5F-B189-964291604FA1}" destId="{EE30F54E-0EA8-481A-9BF5-F60530DAB5DF}" srcOrd="0" destOrd="0" presId="urn:microsoft.com/office/officeart/2005/8/layout/list1"/>
    <dgm:cxn modelId="{78FB4B92-4F80-4C88-BC2A-00C36D6092AA}" type="presParOf" srcId="{C1321FF8-2491-4A5F-B189-964291604FA1}" destId="{3BB75A8C-AF17-48AD-85FE-FE5D1BAEF0D8}" srcOrd="1" destOrd="0" presId="urn:microsoft.com/office/officeart/2005/8/layout/list1"/>
    <dgm:cxn modelId="{1CD7EFA1-5B2F-454E-BFFA-34D77AB89617}" type="presParOf" srcId="{0177E53B-1C8C-4B26-AB4A-9BD9FFEFA98D}" destId="{3232CE84-036E-4358-A3D3-4663836332DF}" srcOrd="1" destOrd="0" presId="urn:microsoft.com/office/officeart/2005/8/layout/list1"/>
    <dgm:cxn modelId="{3093D4C6-F7BF-4C95-B648-1209005E1487}" type="presParOf" srcId="{0177E53B-1C8C-4B26-AB4A-9BD9FFEFA98D}" destId="{E1A72D7D-C8AC-44F1-803F-CD319AB83345}" srcOrd="2" destOrd="0" presId="urn:microsoft.com/office/officeart/2005/8/layout/list1"/>
    <dgm:cxn modelId="{D53FA622-5A27-47CC-9766-57204E50F366}" type="presParOf" srcId="{0177E53B-1C8C-4B26-AB4A-9BD9FFEFA98D}" destId="{AAD96F11-EA2B-4A80-9358-3715416A311F}" srcOrd="3" destOrd="0" presId="urn:microsoft.com/office/officeart/2005/8/layout/list1"/>
    <dgm:cxn modelId="{5C11079D-3D43-4B14-86F0-3E2BBFBA1EF9}" type="presParOf" srcId="{0177E53B-1C8C-4B26-AB4A-9BD9FFEFA98D}" destId="{6AB9EAD5-24BE-44AE-8109-4FF3B61F868A}" srcOrd="4" destOrd="0" presId="urn:microsoft.com/office/officeart/2005/8/layout/list1"/>
    <dgm:cxn modelId="{105DB9D5-CFA7-4AC3-8BBA-B398B1E476CB}" type="presParOf" srcId="{6AB9EAD5-24BE-44AE-8109-4FF3B61F868A}" destId="{A4105A22-1F35-40CB-BA7C-B0C77E125297}" srcOrd="0" destOrd="0" presId="urn:microsoft.com/office/officeart/2005/8/layout/list1"/>
    <dgm:cxn modelId="{71797037-D063-4E5E-99E9-B9CC98C968EE}" type="presParOf" srcId="{6AB9EAD5-24BE-44AE-8109-4FF3B61F868A}" destId="{5C0F2C26-7977-422E-8AF5-0E99ADE4A080}" srcOrd="1" destOrd="0" presId="urn:microsoft.com/office/officeart/2005/8/layout/list1"/>
    <dgm:cxn modelId="{4EE1604E-0F27-4D6A-AFF5-4AAA893514EE}" type="presParOf" srcId="{0177E53B-1C8C-4B26-AB4A-9BD9FFEFA98D}" destId="{C747D2DB-2682-4211-A2EA-291230703A3B}" srcOrd="5" destOrd="0" presId="urn:microsoft.com/office/officeart/2005/8/layout/list1"/>
    <dgm:cxn modelId="{EA44F5E9-2146-4C75-9CFC-1A6A45B8294E}" type="presParOf" srcId="{0177E53B-1C8C-4B26-AB4A-9BD9FFEFA98D}" destId="{4CE93699-E249-4BF6-9E0F-9A6E81E7E040}" srcOrd="6" destOrd="0" presId="urn:microsoft.com/office/officeart/2005/8/layout/list1"/>
    <dgm:cxn modelId="{38F5F7FF-7964-49EA-B439-EF833C0A041D}" type="presParOf" srcId="{0177E53B-1C8C-4B26-AB4A-9BD9FFEFA98D}" destId="{7E7ED89D-989C-4397-B881-F0B6C54D4CDA}" srcOrd="7" destOrd="0" presId="urn:microsoft.com/office/officeart/2005/8/layout/list1"/>
    <dgm:cxn modelId="{67B0976F-2AAD-40DD-A784-B884C5C96D3B}" type="presParOf" srcId="{0177E53B-1C8C-4B26-AB4A-9BD9FFEFA98D}" destId="{1D9AD723-12B3-4FC7-8713-B18F5F3D9E0C}" srcOrd="8" destOrd="0" presId="urn:microsoft.com/office/officeart/2005/8/layout/list1"/>
    <dgm:cxn modelId="{24CF9FF8-7F3F-4CDF-88E7-753742CFD8E2}" type="presParOf" srcId="{1D9AD723-12B3-4FC7-8713-B18F5F3D9E0C}" destId="{D32D5B57-6161-473D-AD91-6ADEBE94CC82}" srcOrd="0" destOrd="0" presId="urn:microsoft.com/office/officeart/2005/8/layout/list1"/>
    <dgm:cxn modelId="{499B0EFB-9064-46C5-8217-51347EF7C99A}" type="presParOf" srcId="{1D9AD723-12B3-4FC7-8713-B18F5F3D9E0C}" destId="{8F0ABC19-7379-4885-83D7-BD8362ED8CA9}" srcOrd="1" destOrd="0" presId="urn:microsoft.com/office/officeart/2005/8/layout/list1"/>
    <dgm:cxn modelId="{98363DF4-3B42-441C-BFAD-D2F7DCD637E8}" type="presParOf" srcId="{0177E53B-1C8C-4B26-AB4A-9BD9FFEFA98D}" destId="{1FA71834-FF68-4DA3-9549-F38AEE8F5FE1}" srcOrd="9" destOrd="0" presId="urn:microsoft.com/office/officeart/2005/8/layout/list1"/>
    <dgm:cxn modelId="{12F02977-874B-4131-A5DD-CA29DB4AE5B1}" type="presParOf" srcId="{0177E53B-1C8C-4B26-AB4A-9BD9FFEFA98D}" destId="{9E246A68-ADD5-46C4-9FDB-97657626503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578050-EBBB-4C8C-A174-8650E734E733}" type="doc">
      <dgm:prSet loTypeId="urn:diagrams.loki3.com/BracketList" loCatId="list" qsTypeId="urn:microsoft.com/office/officeart/2005/8/quickstyle/simple1" qsCatId="simple" csTypeId="urn:microsoft.com/office/officeart/2005/8/colors/colorful4" csCatId="colorful" phldr="1"/>
      <dgm:spPr/>
      <dgm:t>
        <a:bodyPr/>
        <a:lstStyle/>
        <a:p>
          <a:endParaRPr lang="en-IN"/>
        </a:p>
      </dgm:t>
    </dgm:pt>
    <dgm:pt modelId="{39FB8C3A-E969-4775-A684-5E1EA3F4DB45}">
      <dgm:prSet phldrT="[Text]" custT="1"/>
      <dgm:spPr/>
      <dgm:t>
        <a:bodyPr/>
        <a:lstStyle/>
        <a:p>
          <a:r>
            <a:rPr lang="en-IN" sz="2000" b="0" i="0" dirty="0">
              <a:latin typeface="Times New Roman" panose="02020603050405020304" pitchFamily="18" charset="0"/>
              <a:cs typeface="Times New Roman" panose="02020603050405020304" pitchFamily="18" charset="0"/>
            </a:rPr>
            <a:t>Performance</a:t>
          </a:r>
          <a:endParaRPr lang="en-IN" sz="2000" dirty="0">
            <a:latin typeface="Times New Roman" panose="02020603050405020304" pitchFamily="18" charset="0"/>
            <a:cs typeface="Times New Roman" panose="02020603050405020304" pitchFamily="18" charset="0"/>
          </a:endParaRPr>
        </a:p>
      </dgm:t>
    </dgm:pt>
    <dgm:pt modelId="{2EE280B0-85FC-4A30-A2E0-B3A65964BBC6}" type="parTrans" cxnId="{C50FC993-AB63-4A28-88BA-D1F1A2143B08}">
      <dgm:prSet/>
      <dgm:spPr/>
      <dgm:t>
        <a:bodyPr/>
        <a:lstStyle/>
        <a:p>
          <a:endParaRPr lang="en-IN" sz="1600">
            <a:latin typeface="Times New Roman" panose="02020603050405020304" pitchFamily="18" charset="0"/>
            <a:cs typeface="Times New Roman" panose="02020603050405020304" pitchFamily="18" charset="0"/>
          </a:endParaRPr>
        </a:p>
      </dgm:t>
    </dgm:pt>
    <dgm:pt modelId="{623706CC-C782-4A19-9CA9-84AAB5776790}" type="sibTrans" cxnId="{C50FC993-AB63-4A28-88BA-D1F1A2143B08}">
      <dgm:prSet/>
      <dgm:spPr/>
      <dgm:t>
        <a:bodyPr/>
        <a:lstStyle/>
        <a:p>
          <a:endParaRPr lang="en-IN" sz="1600">
            <a:latin typeface="Times New Roman" panose="02020603050405020304" pitchFamily="18" charset="0"/>
            <a:cs typeface="Times New Roman" panose="02020603050405020304" pitchFamily="18" charset="0"/>
          </a:endParaRPr>
        </a:p>
      </dgm:t>
    </dgm:pt>
    <dgm:pt modelId="{9150E667-57E6-4545-BBCB-FF2927DFF9DE}">
      <dgm:prSet phldrT="[Text]" custT="1"/>
      <dgm:spPr/>
      <dgm:t>
        <a:bodyPr/>
        <a:lstStyle/>
        <a:p>
          <a:r>
            <a:rPr lang="en-US" sz="2000" b="0" i="0" dirty="0">
              <a:latin typeface="Times New Roman" panose="02020603050405020304" pitchFamily="18" charset="0"/>
              <a:cs typeface="Times New Roman" panose="02020603050405020304" pitchFamily="18" charset="0"/>
            </a:rPr>
            <a:t>Scalable architecture has the ability to handle the bursts of traffic and heavy workloads</a:t>
          </a:r>
          <a:endParaRPr lang="en-IN" sz="2000" dirty="0">
            <a:latin typeface="Times New Roman" panose="02020603050405020304" pitchFamily="18" charset="0"/>
            <a:cs typeface="Times New Roman" panose="02020603050405020304" pitchFamily="18" charset="0"/>
          </a:endParaRPr>
        </a:p>
      </dgm:t>
    </dgm:pt>
    <dgm:pt modelId="{C3F5AAAB-8CCD-49BC-A85B-51576596A42F}" type="parTrans" cxnId="{8FD5BC38-4BC7-4F05-B3E5-62D135584F48}">
      <dgm:prSet/>
      <dgm:spPr/>
      <dgm:t>
        <a:bodyPr/>
        <a:lstStyle/>
        <a:p>
          <a:endParaRPr lang="en-IN" sz="1600">
            <a:latin typeface="Times New Roman" panose="02020603050405020304" pitchFamily="18" charset="0"/>
            <a:cs typeface="Times New Roman" panose="02020603050405020304" pitchFamily="18" charset="0"/>
          </a:endParaRPr>
        </a:p>
      </dgm:t>
    </dgm:pt>
    <dgm:pt modelId="{F21CD8B8-D093-4B62-A004-470A3673014D}" type="sibTrans" cxnId="{8FD5BC38-4BC7-4F05-B3E5-62D135584F48}">
      <dgm:prSet/>
      <dgm:spPr/>
      <dgm:t>
        <a:bodyPr/>
        <a:lstStyle/>
        <a:p>
          <a:endParaRPr lang="en-IN" sz="1600">
            <a:latin typeface="Times New Roman" panose="02020603050405020304" pitchFamily="18" charset="0"/>
            <a:cs typeface="Times New Roman" panose="02020603050405020304" pitchFamily="18" charset="0"/>
          </a:endParaRPr>
        </a:p>
      </dgm:t>
    </dgm:pt>
    <dgm:pt modelId="{CD889168-720D-4CA8-ADBB-0109F3A6C63A}">
      <dgm:prSet phldrT="[Text]" custT="1"/>
      <dgm:spPr/>
      <dgm:t>
        <a:bodyPr/>
        <a:lstStyle/>
        <a:p>
          <a:r>
            <a:rPr lang="en-IN" sz="2000" b="0" i="0" dirty="0">
              <a:latin typeface="Times New Roman" panose="02020603050405020304" pitchFamily="18" charset="0"/>
              <a:cs typeface="Times New Roman" panose="02020603050405020304" pitchFamily="18" charset="0"/>
            </a:rPr>
            <a:t>Cost-efficient</a:t>
          </a:r>
          <a:endParaRPr lang="en-IN" sz="2000" dirty="0">
            <a:latin typeface="Times New Roman" panose="02020603050405020304" pitchFamily="18" charset="0"/>
            <a:cs typeface="Times New Roman" panose="02020603050405020304" pitchFamily="18" charset="0"/>
          </a:endParaRPr>
        </a:p>
      </dgm:t>
    </dgm:pt>
    <dgm:pt modelId="{7B0F059D-1E59-49CF-AF4E-CB8C3AFE7302}" type="parTrans" cxnId="{E6FC4EF8-FA50-445F-A750-9F281929171D}">
      <dgm:prSet/>
      <dgm:spPr/>
      <dgm:t>
        <a:bodyPr/>
        <a:lstStyle/>
        <a:p>
          <a:endParaRPr lang="en-IN" sz="1600">
            <a:latin typeface="Times New Roman" panose="02020603050405020304" pitchFamily="18" charset="0"/>
            <a:cs typeface="Times New Roman" panose="02020603050405020304" pitchFamily="18" charset="0"/>
          </a:endParaRPr>
        </a:p>
      </dgm:t>
    </dgm:pt>
    <dgm:pt modelId="{4C2C0CCC-2627-47E0-A033-A479D1CBB2BC}" type="sibTrans" cxnId="{E6FC4EF8-FA50-445F-A750-9F281929171D}">
      <dgm:prSet/>
      <dgm:spPr/>
      <dgm:t>
        <a:bodyPr/>
        <a:lstStyle/>
        <a:p>
          <a:endParaRPr lang="en-IN" sz="1600">
            <a:latin typeface="Times New Roman" panose="02020603050405020304" pitchFamily="18" charset="0"/>
            <a:cs typeface="Times New Roman" panose="02020603050405020304" pitchFamily="18" charset="0"/>
          </a:endParaRPr>
        </a:p>
      </dgm:t>
    </dgm:pt>
    <dgm:pt modelId="{D5C27F00-3DE2-47DF-89E9-7549A6F51BA3}">
      <dgm:prSet phldrT="[Text]" custT="1"/>
      <dgm:spPr/>
      <dgm:t>
        <a:bodyPr/>
        <a:lstStyle/>
        <a:p>
          <a:r>
            <a:rPr lang="en-US" sz="2000" b="0" i="0" dirty="0">
              <a:latin typeface="Times New Roman" panose="02020603050405020304" pitchFamily="18" charset="0"/>
              <a:cs typeface="Times New Roman" panose="02020603050405020304" pitchFamily="18" charset="0"/>
            </a:rPr>
            <a:t>cost implications of storage growth making scalability in the cloud very cost effective.</a:t>
          </a:r>
          <a:endParaRPr lang="en-IN" sz="2000" dirty="0">
            <a:latin typeface="Times New Roman" panose="02020603050405020304" pitchFamily="18" charset="0"/>
            <a:cs typeface="Times New Roman" panose="02020603050405020304" pitchFamily="18" charset="0"/>
          </a:endParaRPr>
        </a:p>
      </dgm:t>
    </dgm:pt>
    <dgm:pt modelId="{347206F9-BEB3-4E01-A6E3-9A77CCD4D07B}" type="parTrans" cxnId="{52EC2111-58E7-4EA3-9B7D-7403E367B3F9}">
      <dgm:prSet/>
      <dgm:spPr/>
      <dgm:t>
        <a:bodyPr/>
        <a:lstStyle/>
        <a:p>
          <a:endParaRPr lang="en-IN" sz="1600">
            <a:latin typeface="Times New Roman" panose="02020603050405020304" pitchFamily="18" charset="0"/>
            <a:cs typeface="Times New Roman" panose="02020603050405020304" pitchFamily="18" charset="0"/>
          </a:endParaRPr>
        </a:p>
      </dgm:t>
    </dgm:pt>
    <dgm:pt modelId="{3B51B9FE-06E6-44FD-BA43-C4617B4F280D}" type="sibTrans" cxnId="{52EC2111-58E7-4EA3-9B7D-7403E367B3F9}">
      <dgm:prSet/>
      <dgm:spPr/>
      <dgm:t>
        <a:bodyPr/>
        <a:lstStyle/>
        <a:p>
          <a:endParaRPr lang="en-IN" sz="1600">
            <a:latin typeface="Times New Roman" panose="02020603050405020304" pitchFamily="18" charset="0"/>
            <a:cs typeface="Times New Roman" panose="02020603050405020304" pitchFamily="18" charset="0"/>
          </a:endParaRPr>
        </a:p>
      </dgm:t>
    </dgm:pt>
    <dgm:pt modelId="{9CF3BD61-9404-42C0-A686-3D65C2073240}">
      <dgm:prSet phldrT="[Text]" custT="1"/>
      <dgm:spPr/>
      <dgm:t>
        <a:bodyPr/>
        <a:lstStyle/>
        <a:p>
          <a:r>
            <a:rPr lang="en-IN" sz="2000" b="0" i="0" dirty="0">
              <a:latin typeface="Times New Roman" panose="02020603050405020304" pitchFamily="18" charset="0"/>
              <a:cs typeface="Times New Roman" panose="02020603050405020304" pitchFamily="18" charset="0"/>
            </a:rPr>
            <a:t>Easy and Quick</a:t>
          </a:r>
          <a:endParaRPr lang="en-IN" sz="2000" dirty="0">
            <a:latin typeface="Times New Roman" panose="02020603050405020304" pitchFamily="18" charset="0"/>
            <a:cs typeface="Times New Roman" panose="02020603050405020304" pitchFamily="18" charset="0"/>
          </a:endParaRPr>
        </a:p>
      </dgm:t>
    </dgm:pt>
    <dgm:pt modelId="{2CF0131B-A2B1-4DE1-A721-B7FACD4DCAEB}" type="parTrans" cxnId="{61F86351-30FB-4E5C-BEE5-B6122A566E77}">
      <dgm:prSet/>
      <dgm:spPr/>
      <dgm:t>
        <a:bodyPr/>
        <a:lstStyle/>
        <a:p>
          <a:endParaRPr lang="en-IN" sz="1600">
            <a:latin typeface="Times New Roman" panose="02020603050405020304" pitchFamily="18" charset="0"/>
            <a:cs typeface="Times New Roman" panose="02020603050405020304" pitchFamily="18" charset="0"/>
          </a:endParaRPr>
        </a:p>
      </dgm:t>
    </dgm:pt>
    <dgm:pt modelId="{A1C5A700-509D-4218-86D9-107FCB9AF084}" type="sibTrans" cxnId="{61F86351-30FB-4E5C-BEE5-B6122A566E77}">
      <dgm:prSet/>
      <dgm:spPr/>
      <dgm:t>
        <a:bodyPr/>
        <a:lstStyle/>
        <a:p>
          <a:endParaRPr lang="en-IN" sz="1600">
            <a:latin typeface="Times New Roman" panose="02020603050405020304" pitchFamily="18" charset="0"/>
            <a:cs typeface="Times New Roman" panose="02020603050405020304" pitchFamily="18" charset="0"/>
          </a:endParaRPr>
        </a:p>
      </dgm:t>
    </dgm:pt>
    <dgm:pt modelId="{84A4F161-7EBA-40AB-9D3F-605857C4DEF9}">
      <dgm:prSet phldrT="[Text]" custT="1"/>
      <dgm:spPr/>
      <dgm:t>
        <a:bodyPr/>
        <a:lstStyle/>
        <a:p>
          <a:r>
            <a:rPr lang="en-US" sz="2000" b="0" i="0" dirty="0">
              <a:latin typeface="Times New Roman" panose="02020603050405020304" pitchFamily="18" charset="0"/>
              <a:cs typeface="Times New Roman" panose="02020603050405020304" pitchFamily="18" charset="0"/>
            </a:rPr>
            <a:t>Scaling up or scaling out in the cloud is simpler; you can commission additional VMs with a few clicks and after the payment is processed, the additional resources are available without any delay.</a:t>
          </a:r>
          <a:endParaRPr lang="en-IN" sz="2000" dirty="0">
            <a:latin typeface="Times New Roman" panose="02020603050405020304" pitchFamily="18" charset="0"/>
            <a:cs typeface="Times New Roman" panose="02020603050405020304" pitchFamily="18" charset="0"/>
          </a:endParaRPr>
        </a:p>
      </dgm:t>
    </dgm:pt>
    <dgm:pt modelId="{A8F76842-E209-4CCE-A4F0-2C5F748556F0}" type="parTrans" cxnId="{C728E5F8-F6AA-48FC-B728-5B99EA9EEEB1}">
      <dgm:prSet/>
      <dgm:spPr/>
      <dgm:t>
        <a:bodyPr/>
        <a:lstStyle/>
        <a:p>
          <a:endParaRPr lang="en-IN" sz="1600">
            <a:latin typeface="Times New Roman" panose="02020603050405020304" pitchFamily="18" charset="0"/>
            <a:cs typeface="Times New Roman" panose="02020603050405020304" pitchFamily="18" charset="0"/>
          </a:endParaRPr>
        </a:p>
      </dgm:t>
    </dgm:pt>
    <dgm:pt modelId="{FBFB56DD-77BF-485C-833F-FF26DC431B2B}" type="sibTrans" cxnId="{C728E5F8-F6AA-48FC-B728-5B99EA9EEEB1}">
      <dgm:prSet/>
      <dgm:spPr/>
      <dgm:t>
        <a:bodyPr/>
        <a:lstStyle/>
        <a:p>
          <a:endParaRPr lang="en-IN" sz="1600">
            <a:latin typeface="Times New Roman" panose="02020603050405020304" pitchFamily="18" charset="0"/>
            <a:cs typeface="Times New Roman" panose="02020603050405020304" pitchFamily="18" charset="0"/>
          </a:endParaRPr>
        </a:p>
      </dgm:t>
    </dgm:pt>
    <dgm:pt modelId="{4F8BBA53-0C1A-43FA-90A6-4C9D21839065}" type="pres">
      <dgm:prSet presAssocID="{38578050-EBBB-4C8C-A174-8650E734E733}" presName="Name0" presStyleCnt="0">
        <dgm:presLayoutVars>
          <dgm:dir/>
          <dgm:animLvl val="lvl"/>
          <dgm:resizeHandles val="exact"/>
        </dgm:presLayoutVars>
      </dgm:prSet>
      <dgm:spPr/>
    </dgm:pt>
    <dgm:pt modelId="{8E5A504B-AB73-48F5-A6D2-5CFBEBA6400E}" type="pres">
      <dgm:prSet presAssocID="{39FB8C3A-E969-4775-A684-5E1EA3F4DB45}" presName="linNode" presStyleCnt="0"/>
      <dgm:spPr/>
    </dgm:pt>
    <dgm:pt modelId="{D9297142-A81F-4980-BC79-E88809E40CA0}" type="pres">
      <dgm:prSet presAssocID="{39FB8C3A-E969-4775-A684-5E1EA3F4DB45}" presName="parTx" presStyleLbl="revTx" presStyleIdx="0" presStyleCnt="3">
        <dgm:presLayoutVars>
          <dgm:chMax val="1"/>
          <dgm:bulletEnabled val="1"/>
        </dgm:presLayoutVars>
      </dgm:prSet>
      <dgm:spPr/>
    </dgm:pt>
    <dgm:pt modelId="{F4ACD74B-7BF9-4C78-93E4-9AE3D58ECE3E}" type="pres">
      <dgm:prSet presAssocID="{39FB8C3A-E969-4775-A684-5E1EA3F4DB45}" presName="bracket" presStyleLbl="parChTrans1D1" presStyleIdx="0" presStyleCnt="3"/>
      <dgm:spPr/>
    </dgm:pt>
    <dgm:pt modelId="{15E96884-5263-4A85-8D37-668AFEEDF226}" type="pres">
      <dgm:prSet presAssocID="{39FB8C3A-E969-4775-A684-5E1EA3F4DB45}" presName="spH" presStyleCnt="0"/>
      <dgm:spPr/>
    </dgm:pt>
    <dgm:pt modelId="{1DE90A3D-9E58-42FB-9113-A4EE08F635D4}" type="pres">
      <dgm:prSet presAssocID="{39FB8C3A-E969-4775-A684-5E1EA3F4DB45}" presName="desTx" presStyleLbl="node1" presStyleIdx="0" presStyleCnt="3">
        <dgm:presLayoutVars>
          <dgm:bulletEnabled val="1"/>
        </dgm:presLayoutVars>
      </dgm:prSet>
      <dgm:spPr/>
    </dgm:pt>
    <dgm:pt modelId="{5AFE5F47-EB2C-4C8C-B92C-F09061008AAB}" type="pres">
      <dgm:prSet presAssocID="{623706CC-C782-4A19-9CA9-84AAB5776790}" presName="spV" presStyleCnt="0"/>
      <dgm:spPr/>
    </dgm:pt>
    <dgm:pt modelId="{8B9F2DDF-66CD-46A3-A1F3-34107CD46D69}" type="pres">
      <dgm:prSet presAssocID="{CD889168-720D-4CA8-ADBB-0109F3A6C63A}" presName="linNode" presStyleCnt="0"/>
      <dgm:spPr/>
    </dgm:pt>
    <dgm:pt modelId="{57BA75FB-B896-4188-8EFA-20CB78FCB17D}" type="pres">
      <dgm:prSet presAssocID="{CD889168-720D-4CA8-ADBB-0109F3A6C63A}" presName="parTx" presStyleLbl="revTx" presStyleIdx="1" presStyleCnt="3">
        <dgm:presLayoutVars>
          <dgm:chMax val="1"/>
          <dgm:bulletEnabled val="1"/>
        </dgm:presLayoutVars>
      </dgm:prSet>
      <dgm:spPr/>
    </dgm:pt>
    <dgm:pt modelId="{D13BEFBB-9E1D-444A-A28B-287F4FF5DBF5}" type="pres">
      <dgm:prSet presAssocID="{CD889168-720D-4CA8-ADBB-0109F3A6C63A}" presName="bracket" presStyleLbl="parChTrans1D1" presStyleIdx="1" presStyleCnt="3"/>
      <dgm:spPr/>
    </dgm:pt>
    <dgm:pt modelId="{A418DA5F-0A3C-4111-A983-32679BE401F3}" type="pres">
      <dgm:prSet presAssocID="{CD889168-720D-4CA8-ADBB-0109F3A6C63A}" presName="spH" presStyleCnt="0"/>
      <dgm:spPr/>
    </dgm:pt>
    <dgm:pt modelId="{CAB6F204-CE38-4D60-923B-40E7FA87285F}" type="pres">
      <dgm:prSet presAssocID="{CD889168-720D-4CA8-ADBB-0109F3A6C63A}" presName="desTx" presStyleLbl="node1" presStyleIdx="1" presStyleCnt="3">
        <dgm:presLayoutVars>
          <dgm:bulletEnabled val="1"/>
        </dgm:presLayoutVars>
      </dgm:prSet>
      <dgm:spPr/>
    </dgm:pt>
    <dgm:pt modelId="{AA905FE7-B5B0-4A02-B389-976C6CFC10FA}" type="pres">
      <dgm:prSet presAssocID="{4C2C0CCC-2627-47E0-A033-A479D1CBB2BC}" presName="spV" presStyleCnt="0"/>
      <dgm:spPr/>
    </dgm:pt>
    <dgm:pt modelId="{EF59E776-AFD7-491E-9B2C-736AA5307B19}" type="pres">
      <dgm:prSet presAssocID="{9CF3BD61-9404-42C0-A686-3D65C2073240}" presName="linNode" presStyleCnt="0"/>
      <dgm:spPr/>
    </dgm:pt>
    <dgm:pt modelId="{C4FB62C4-88E1-4D71-AD49-72713F32EC27}" type="pres">
      <dgm:prSet presAssocID="{9CF3BD61-9404-42C0-A686-3D65C2073240}" presName="parTx" presStyleLbl="revTx" presStyleIdx="2" presStyleCnt="3">
        <dgm:presLayoutVars>
          <dgm:chMax val="1"/>
          <dgm:bulletEnabled val="1"/>
        </dgm:presLayoutVars>
      </dgm:prSet>
      <dgm:spPr/>
    </dgm:pt>
    <dgm:pt modelId="{7F7EB0AE-9F7D-4815-B6BC-255EDC7CEA82}" type="pres">
      <dgm:prSet presAssocID="{9CF3BD61-9404-42C0-A686-3D65C2073240}" presName="bracket" presStyleLbl="parChTrans1D1" presStyleIdx="2" presStyleCnt="3"/>
      <dgm:spPr/>
    </dgm:pt>
    <dgm:pt modelId="{2E1941C2-D436-4D58-8A0A-BF044500DF0D}" type="pres">
      <dgm:prSet presAssocID="{9CF3BD61-9404-42C0-A686-3D65C2073240}" presName="spH" presStyleCnt="0"/>
      <dgm:spPr/>
    </dgm:pt>
    <dgm:pt modelId="{41B561FC-67A5-422A-BEE3-BE8942B3DF16}" type="pres">
      <dgm:prSet presAssocID="{9CF3BD61-9404-42C0-A686-3D65C2073240}" presName="desTx" presStyleLbl="node1" presStyleIdx="2" presStyleCnt="3">
        <dgm:presLayoutVars>
          <dgm:bulletEnabled val="1"/>
        </dgm:presLayoutVars>
      </dgm:prSet>
      <dgm:spPr/>
    </dgm:pt>
  </dgm:ptLst>
  <dgm:cxnLst>
    <dgm:cxn modelId="{52EC2111-58E7-4EA3-9B7D-7403E367B3F9}" srcId="{CD889168-720D-4CA8-ADBB-0109F3A6C63A}" destId="{D5C27F00-3DE2-47DF-89E9-7549A6F51BA3}" srcOrd="0" destOrd="0" parTransId="{347206F9-BEB3-4E01-A6E3-9A77CCD4D07B}" sibTransId="{3B51B9FE-06E6-44FD-BA43-C4617B4F280D}"/>
    <dgm:cxn modelId="{8FD5BC38-4BC7-4F05-B3E5-62D135584F48}" srcId="{39FB8C3A-E969-4775-A684-5E1EA3F4DB45}" destId="{9150E667-57E6-4545-BBCB-FF2927DFF9DE}" srcOrd="0" destOrd="0" parTransId="{C3F5AAAB-8CCD-49BC-A85B-51576596A42F}" sibTransId="{F21CD8B8-D093-4B62-A004-470A3673014D}"/>
    <dgm:cxn modelId="{3F815A68-6648-48D9-AD9F-639E45F5C484}" type="presOf" srcId="{9150E667-57E6-4545-BBCB-FF2927DFF9DE}" destId="{1DE90A3D-9E58-42FB-9113-A4EE08F635D4}" srcOrd="0" destOrd="0" presId="urn:diagrams.loki3.com/BracketList"/>
    <dgm:cxn modelId="{61F86351-30FB-4E5C-BEE5-B6122A566E77}" srcId="{38578050-EBBB-4C8C-A174-8650E734E733}" destId="{9CF3BD61-9404-42C0-A686-3D65C2073240}" srcOrd="2" destOrd="0" parTransId="{2CF0131B-A2B1-4DE1-A721-B7FACD4DCAEB}" sibTransId="{A1C5A700-509D-4218-86D9-107FCB9AF084}"/>
    <dgm:cxn modelId="{31CF767D-A79C-4F1C-8F99-28DE31C0B8E4}" type="presOf" srcId="{D5C27F00-3DE2-47DF-89E9-7549A6F51BA3}" destId="{CAB6F204-CE38-4D60-923B-40E7FA87285F}" srcOrd="0" destOrd="0" presId="urn:diagrams.loki3.com/BracketList"/>
    <dgm:cxn modelId="{8E56A580-2B68-4EC3-AEA5-24D58EED7130}" type="presOf" srcId="{38578050-EBBB-4C8C-A174-8650E734E733}" destId="{4F8BBA53-0C1A-43FA-90A6-4C9D21839065}" srcOrd="0" destOrd="0" presId="urn:diagrams.loki3.com/BracketList"/>
    <dgm:cxn modelId="{C50FC993-AB63-4A28-88BA-D1F1A2143B08}" srcId="{38578050-EBBB-4C8C-A174-8650E734E733}" destId="{39FB8C3A-E969-4775-A684-5E1EA3F4DB45}" srcOrd="0" destOrd="0" parTransId="{2EE280B0-85FC-4A30-A2E0-B3A65964BBC6}" sibTransId="{623706CC-C782-4A19-9CA9-84AAB5776790}"/>
    <dgm:cxn modelId="{306B3894-B1C9-498C-B2BB-C278B0032023}" type="presOf" srcId="{9CF3BD61-9404-42C0-A686-3D65C2073240}" destId="{C4FB62C4-88E1-4D71-AD49-72713F32EC27}" srcOrd="0" destOrd="0" presId="urn:diagrams.loki3.com/BracketList"/>
    <dgm:cxn modelId="{FF7E0DBE-A8DF-4777-A7EB-EFC00414CCD3}" type="presOf" srcId="{CD889168-720D-4CA8-ADBB-0109F3A6C63A}" destId="{57BA75FB-B896-4188-8EFA-20CB78FCB17D}" srcOrd="0" destOrd="0" presId="urn:diagrams.loki3.com/BracketList"/>
    <dgm:cxn modelId="{06F958BF-DFF8-4B0D-AB97-F721DDBA9AE5}" type="presOf" srcId="{84A4F161-7EBA-40AB-9D3F-605857C4DEF9}" destId="{41B561FC-67A5-422A-BEE3-BE8942B3DF16}" srcOrd="0" destOrd="0" presId="urn:diagrams.loki3.com/BracketList"/>
    <dgm:cxn modelId="{E91836C0-43EF-4881-8936-8E81349DA1BB}" type="presOf" srcId="{39FB8C3A-E969-4775-A684-5E1EA3F4DB45}" destId="{D9297142-A81F-4980-BC79-E88809E40CA0}" srcOrd="0" destOrd="0" presId="urn:diagrams.loki3.com/BracketList"/>
    <dgm:cxn modelId="{E6FC4EF8-FA50-445F-A750-9F281929171D}" srcId="{38578050-EBBB-4C8C-A174-8650E734E733}" destId="{CD889168-720D-4CA8-ADBB-0109F3A6C63A}" srcOrd="1" destOrd="0" parTransId="{7B0F059D-1E59-49CF-AF4E-CB8C3AFE7302}" sibTransId="{4C2C0CCC-2627-47E0-A033-A479D1CBB2BC}"/>
    <dgm:cxn modelId="{C728E5F8-F6AA-48FC-B728-5B99EA9EEEB1}" srcId="{9CF3BD61-9404-42C0-A686-3D65C2073240}" destId="{84A4F161-7EBA-40AB-9D3F-605857C4DEF9}" srcOrd="0" destOrd="0" parTransId="{A8F76842-E209-4CCE-A4F0-2C5F748556F0}" sibTransId="{FBFB56DD-77BF-485C-833F-FF26DC431B2B}"/>
    <dgm:cxn modelId="{7CD98850-5E6B-4F01-A839-1F8A00BA8E4C}" type="presParOf" srcId="{4F8BBA53-0C1A-43FA-90A6-4C9D21839065}" destId="{8E5A504B-AB73-48F5-A6D2-5CFBEBA6400E}" srcOrd="0" destOrd="0" presId="urn:diagrams.loki3.com/BracketList"/>
    <dgm:cxn modelId="{C15004BA-CDC8-4B61-BC2D-477CEBBC5CB3}" type="presParOf" srcId="{8E5A504B-AB73-48F5-A6D2-5CFBEBA6400E}" destId="{D9297142-A81F-4980-BC79-E88809E40CA0}" srcOrd="0" destOrd="0" presId="urn:diagrams.loki3.com/BracketList"/>
    <dgm:cxn modelId="{8D21EA00-3154-4AA1-8510-6A9E56810B0F}" type="presParOf" srcId="{8E5A504B-AB73-48F5-A6D2-5CFBEBA6400E}" destId="{F4ACD74B-7BF9-4C78-93E4-9AE3D58ECE3E}" srcOrd="1" destOrd="0" presId="urn:diagrams.loki3.com/BracketList"/>
    <dgm:cxn modelId="{77C437D3-96F8-47D5-A857-AB9C78D18B4F}" type="presParOf" srcId="{8E5A504B-AB73-48F5-A6D2-5CFBEBA6400E}" destId="{15E96884-5263-4A85-8D37-668AFEEDF226}" srcOrd="2" destOrd="0" presId="urn:diagrams.loki3.com/BracketList"/>
    <dgm:cxn modelId="{B0289BE4-0894-4470-B09A-122D9214252C}" type="presParOf" srcId="{8E5A504B-AB73-48F5-A6D2-5CFBEBA6400E}" destId="{1DE90A3D-9E58-42FB-9113-A4EE08F635D4}" srcOrd="3" destOrd="0" presId="urn:diagrams.loki3.com/BracketList"/>
    <dgm:cxn modelId="{7ABC1AE2-42A8-45F3-A5ED-D7FF82F7E46F}" type="presParOf" srcId="{4F8BBA53-0C1A-43FA-90A6-4C9D21839065}" destId="{5AFE5F47-EB2C-4C8C-B92C-F09061008AAB}" srcOrd="1" destOrd="0" presId="urn:diagrams.loki3.com/BracketList"/>
    <dgm:cxn modelId="{4E2F5912-4C96-4F0A-93CC-95CBDD2989E1}" type="presParOf" srcId="{4F8BBA53-0C1A-43FA-90A6-4C9D21839065}" destId="{8B9F2DDF-66CD-46A3-A1F3-34107CD46D69}" srcOrd="2" destOrd="0" presId="urn:diagrams.loki3.com/BracketList"/>
    <dgm:cxn modelId="{A2CC2F4F-5834-4532-A8FA-FF0228A9CA59}" type="presParOf" srcId="{8B9F2DDF-66CD-46A3-A1F3-34107CD46D69}" destId="{57BA75FB-B896-4188-8EFA-20CB78FCB17D}" srcOrd="0" destOrd="0" presId="urn:diagrams.loki3.com/BracketList"/>
    <dgm:cxn modelId="{FFE6515E-424A-40EE-AA9C-B5DFBEC9451B}" type="presParOf" srcId="{8B9F2DDF-66CD-46A3-A1F3-34107CD46D69}" destId="{D13BEFBB-9E1D-444A-A28B-287F4FF5DBF5}" srcOrd="1" destOrd="0" presId="urn:diagrams.loki3.com/BracketList"/>
    <dgm:cxn modelId="{3E9C8DC9-6305-4D08-900B-9B6229A23B87}" type="presParOf" srcId="{8B9F2DDF-66CD-46A3-A1F3-34107CD46D69}" destId="{A418DA5F-0A3C-4111-A983-32679BE401F3}" srcOrd="2" destOrd="0" presId="urn:diagrams.loki3.com/BracketList"/>
    <dgm:cxn modelId="{E9F01BAE-3AA7-435B-B6B6-2BA4822D9FFD}" type="presParOf" srcId="{8B9F2DDF-66CD-46A3-A1F3-34107CD46D69}" destId="{CAB6F204-CE38-4D60-923B-40E7FA87285F}" srcOrd="3" destOrd="0" presId="urn:diagrams.loki3.com/BracketList"/>
    <dgm:cxn modelId="{84C3DDF8-5ED9-4756-A157-6BAA0AF39064}" type="presParOf" srcId="{4F8BBA53-0C1A-43FA-90A6-4C9D21839065}" destId="{AA905FE7-B5B0-4A02-B389-976C6CFC10FA}" srcOrd="3" destOrd="0" presId="urn:diagrams.loki3.com/BracketList"/>
    <dgm:cxn modelId="{890F31F5-8DA8-4BF1-8081-F8C870CA6EE4}" type="presParOf" srcId="{4F8BBA53-0C1A-43FA-90A6-4C9D21839065}" destId="{EF59E776-AFD7-491E-9B2C-736AA5307B19}" srcOrd="4" destOrd="0" presId="urn:diagrams.loki3.com/BracketList"/>
    <dgm:cxn modelId="{60EC1986-300F-46F6-A026-37E9682C6CE3}" type="presParOf" srcId="{EF59E776-AFD7-491E-9B2C-736AA5307B19}" destId="{C4FB62C4-88E1-4D71-AD49-72713F32EC27}" srcOrd="0" destOrd="0" presId="urn:diagrams.loki3.com/BracketList"/>
    <dgm:cxn modelId="{0D5E236D-7B2A-4618-93C8-7A97F537440B}" type="presParOf" srcId="{EF59E776-AFD7-491E-9B2C-736AA5307B19}" destId="{7F7EB0AE-9F7D-4815-B6BC-255EDC7CEA82}" srcOrd="1" destOrd="0" presId="urn:diagrams.loki3.com/BracketList"/>
    <dgm:cxn modelId="{2ECC6CB5-334A-4557-B160-16F41FC30607}" type="presParOf" srcId="{EF59E776-AFD7-491E-9B2C-736AA5307B19}" destId="{2E1941C2-D436-4D58-8A0A-BF044500DF0D}" srcOrd="2" destOrd="0" presId="urn:diagrams.loki3.com/BracketList"/>
    <dgm:cxn modelId="{8F2732B9-6F3F-447D-8DED-C4EB1455401A}" type="presParOf" srcId="{EF59E776-AFD7-491E-9B2C-736AA5307B19}" destId="{41B561FC-67A5-422A-BEE3-BE8942B3DF16}"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BA59A4-2BCE-4DB6-B170-0640E872E390}"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IN"/>
        </a:p>
      </dgm:t>
    </dgm:pt>
    <dgm:pt modelId="{08E6E045-6E55-4A67-B199-08750A7B08E4}">
      <dgm:prSet phldrT="[Text]" custT="1"/>
      <dgm:spPr/>
      <dgm:t>
        <a:bodyPr/>
        <a:lstStyle/>
        <a:p>
          <a:r>
            <a:rPr lang="en-US" sz="4800" dirty="0">
              <a:latin typeface="Times New Roman" panose="02020603050405020304" pitchFamily="18" charset="0"/>
              <a:cs typeface="Times New Roman" panose="02020603050405020304" pitchFamily="18" charset="0"/>
            </a:rPr>
            <a:t>Scalability</a:t>
          </a:r>
          <a:endParaRPr lang="en-IN" sz="4800" dirty="0">
            <a:latin typeface="Times New Roman" panose="02020603050405020304" pitchFamily="18" charset="0"/>
            <a:cs typeface="Times New Roman" panose="02020603050405020304" pitchFamily="18" charset="0"/>
          </a:endParaRPr>
        </a:p>
      </dgm:t>
    </dgm:pt>
    <dgm:pt modelId="{57FC9716-149A-4FB3-85E7-7C69D45E9F0A}" type="parTrans" cxnId="{18C26408-B1D8-4EC6-BD9A-B29D1DDC975A}">
      <dgm:prSet/>
      <dgm:spPr/>
      <dgm:t>
        <a:bodyPr/>
        <a:lstStyle/>
        <a:p>
          <a:endParaRPr lang="en-IN" sz="1400">
            <a:latin typeface="Times New Roman" panose="02020603050405020304" pitchFamily="18" charset="0"/>
            <a:cs typeface="Times New Roman" panose="02020603050405020304" pitchFamily="18" charset="0"/>
          </a:endParaRPr>
        </a:p>
      </dgm:t>
    </dgm:pt>
    <dgm:pt modelId="{FE4BF756-807D-415A-A99D-981DF070AFD1}" type="sibTrans" cxnId="{18C26408-B1D8-4EC6-BD9A-B29D1DDC975A}">
      <dgm:prSet/>
      <dgm:spPr/>
      <dgm:t>
        <a:bodyPr/>
        <a:lstStyle/>
        <a:p>
          <a:endParaRPr lang="en-IN" sz="1400">
            <a:latin typeface="Times New Roman" panose="02020603050405020304" pitchFamily="18" charset="0"/>
            <a:cs typeface="Times New Roman" panose="02020603050405020304" pitchFamily="18" charset="0"/>
          </a:endParaRPr>
        </a:p>
      </dgm:t>
    </dgm:pt>
    <dgm:pt modelId="{C1B9E6C2-E2B2-4662-84C5-DFA2CAEA0734}">
      <dgm:prSet phldrT="[Text]" custT="1"/>
      <dgm:spPr/>
      <dgm:t>
        <a:bodyPr/>
        <a:lstStyle/>
        <a:p>
          <a:r>
            <a:rPr lang="en-IN" sz="2400" b="1" i="0" dirty="0">
              <a:latin typeface="Times New Roman" panose="02020603050405020304" pitchFamily="18" charset="0"/>
              <a:cs typeface="Times New Roman" panose="02020603050405020304" pitchFamily="18" charset="0"/>
            </a:rPr>
            <a:t>Vertical scale or scale-up</a:t>
          </a:r>
          <a:endParaRPr lang="en-IN" sz="2400" dirty="0">
            <a:latin typeface="Times New Roman" panose="02020603050405020304" pitchFamily="18" charset="0"/>
            <a:cs typeface="Times New Roman" panose="02020603050405020304" pitchFamily="18" charset="0"/>
          </a:endParaRPr>
        </a:p>
      </dgm:t>
    </dgm:pt>
    <dgm:pt modelId="{5309C744-1DC5-4C5E-A1BE-3D497F8C9F3F}" type="parTrans" cxnId="{D41F0C83-9A49-457F-924D-BFC47F5D0D76}">
      <dgm:prSet custT="1"/>
      <dgm:spPr/>
      <dgm:t>
        <a:bodyPr/>
        <a:lstStyle/>
        <a:p>
          <a:endParaRPr lang="en-IN" sz="300">
            <a:latin typeface="Times New Roman" panose="02020603050405020304" pitchFamily="18" charset="0"/>
            <a:cs typeface="Times New Roman" panose="02020603050405020304" pitchFamily="18" charset="0"/>
          </a:endParaRPr>
        </a:p>
      </dgm:t>
    </dgm:pt>
    <dgm:pt modelId="{1F2E0402-28BB-43D6-B3EF-9946D9F94E18}" type="sibTrans" cxnId="{D41F0C83-9A49-457F-924D-BFC47F5D0D76}">
      <dgm:prSet/>
      <dgm:spPr/>
      <dgm:t>
        <a:bodyPr/>
        <a:lstStyle/>
        <a:p>
          <a:endParaRPr lang="en-IN" sz="1400">
            <a:latin typeface="Times New Roman" panose="02020603050405020304" pitchFamily="18" charset="0"/>
            <a:cs typeface="Times New Roman" panose="02020603050405020304" pitchFamily="18" charset="0"/>
          </a:endParaRPr>
        </a:p>
      </dgm:t>
    </dgm:pt>
    <dgm:pt modelId="{5CB722A2-B5F3-43BF-AAFA-D03D34D8EB12}">
      <dgm:prSet phldrT="[Text]" custT="1"/>
      <dgm:spPr/>
      <dgm:t>
        <a:bodyPr/>
        <a:lstStyle/>
        <a:p>
          <a:r>
            <a:rPr lang="en-IN" sz="2400" b="1" i="0" dirty="0">
              <a:latin typeface="Times New Roman" panose="02020603050405020304" pitchFamily="18" charset="0"/>
              <a:cs typeface="Times New Roman" panose="02020603050405020304" pitchFamily="18" charset="0"/>
            </a:rPr>
            <a:t>Horizontal scale or scale-out</a:t>
          </a:r>
          <a:endParaRPr lang="en-IN" sz="2400" dirty="0">
            <a:latin typeface="Times New Roman" panose="02020603050405020304" pitchFamily="18" charset="0"/>
            <a:cs typeface="Times New Roman" panose="02020603050405020304" pitchFamily="18" charset="0"/>
          </a:endParaRPr>
        </a:p>
      </dgm:t>
    </dgm:pt>
    <dgm:pt modelId="{605F5A2A-867A-4CCE-BF9F-625B892B65AE}" type="parTrans" cxnId="{ADFFEA5D-F3FF-4024-9001-5B5581B28F51}">
      <dgm:prSet custT="1"/>
      <dgm:spPr/>
      <dgm:t>
        <a:bodyPr/>
        <a:lstStyle/>
        <a:p>
          <a:endParaRPr lang="en-IN" sz="300">
            <a:latin typeface="Times New Roman" panose="02020603050405020304" pitchFamily="18" charset="0"/>
            <a:cs typeface="Times New Roman" panose="02020603050405020304" pitchFamily="18" charset="0"/>
          </a:endParaRPr>
        </a:p>
      </dgm:t>
    </dgm:pt>
    <dgm:pt modelId="{3FA3734C-48DB-460F-BD96-10AC36C36BEB}" type="sibTrans" cxnId="{ADFFEA5D-F3FF-4024-9001-5B5581B28F51}">
      <dgm:prSet/>
      <dgm:spPr/>
      <dgm:t>
        <a:bodyPr/>
        <a:lstStyle/>
        <a:p>
          <a:endParaRPr lang="en-IN" sz="1400">
            <a:latin typeface="Times New Roman" panose="02020603050405020304" pitchFamily="18" charset="0"/>
            <a:cs typeface="Times New Roman" panose="02020603050405020304" pitchFamily="18" charset="0"/>
          </a:endParaRPr>
        </a:p>
      </dgm:t>
    </dgm:pt>
    <dgm:pt modelId="{15498730-FEB4-48F6-BCE3-2E948446651B}">
      <dgm:prSet phldrT="[Text]" custT="1"/>
      <dgm:spPr/>
      <dgm:t>
        <a:bodyPr/>
        <a:lstStyle/>
        <a:p>
          <a:r>
            <a:rPr lang="en-IN" sz="2400" b="1" i="0" dirty="0">
              <a:latin typeface="Times New Roman" panose="02020603050405020304" pitchFamily="18" charset="0"/>
              <a:cs typeface="Times New Roman" panose="02020603050405020304" pitchFamily="18" charset="0"/>
            </a:rPr>
            <a:t>Diagonal scaling</a:t>
          </a:r>
          <a:endParaRPr lang="en-IN" sz="2400" dirty="0">
            <a:latin typeface="Times New Roman" panose="02020603050405020304" pitchFamily="18" charset="0"/>
            <a:cs typeface="Times New Roman" panose="02020603050405020304" pitchFamily="18" charset="0"/>
          </a:endParaRPr>
        </a:p>
      </dgm:t>
    </dgm:pt>
    <dgm:pt modelId="{28E92D3A-FE16-43FF-BE5D-789EEE521446}" type="parTrans" cxnId="{FD67AEF1-FF4A-49BC-8C07-1BC7886D4E77}">
      <dgm:prSet custT="1"/>
      <dgm:spPr/>
      <dgm:t>
        <a:bodyPr/>
        <a:lstStyle/>
        <a:p>
          <a:endParaRPr lang="en-IN" sz="300">
            <a:latin typeface="Times New Roman" panose="02020603050405020304" pitchFamily="18" charset="0"/>
            <a:cs typeface="Times New Roman" panose="02020603050405020304" pitchFamily="18" charset="0"/>
          </a:endParaRPr>
        </a:p>
      </dgm:t>
    </dgm:pt>
    <dgm:pt modelId="{8378230D-4F73-41D3-86AB-82C5210290AD}" type="sibTrans" cxnId="{FD67AEF1-FF4A-49BC-8C07-1BC7886D4E77}">
      <dgm:prSet/>
      <dgm:spPr/>
      <dgm:t>
        <a:bodyPr/>
        <a:lstStyle/>
        <a:p>
          <a:endParaRPr lang="en-IN" sz="1400">
            <a:latin typeface="Times New Roman" panose="02020603050405020304" pitchFamily="18" charset="0"/>
            <a:cs typeface="Times New Roman" panose="02020603050405020304" pitchFamily="18" charset="0"/>
          </a:endParaRPr>
        </a:p>
      </dgm:t>
    </dgm:pt>
    <dgm:pt modelId="{1E19E7C6-02D2-4709-AE1C-F413B05F9164}" type="pres">
      <dgm:prSet presAssocID="{79BA59A4-2BCE-4DB6-B170-0640E872E390}" presName="Name0" presStyleCnt="0">
        <dgm:presLayoutVars>
          <dgm:chPref val="1"/>
          <dgm:dir/>
          <dgm:animOne val="branch"/>
          <dgm:animLvl val="lvl"/>
          <dgm:resizeHandles val="exact"/>
        </dgm:presLayoutVars>
      </dgm:prSet>
      <dgm:spPr/>
    </dgm:pt>
    <dgm:pt modelId="{52A8B866-FDA1-4C3F-B629-28B3E24CF06F}" type="pres">
      <dgm:prSet presAssocID="{08E6E045-6E55-4A67-B199-08750A7B08E4}" presName="root1" presStyleCnt="0"/>
      <dgm:spPr/>
    </dgm:pt>
    <dgm:pt modelId="{644A18BE-C1E7-49EF-AFAB-87F4BC975E5C}" type="pres">
      <dgm:prSet presAssocID="{08E6E045-6E55-4A67-B199-08750A7B08E4}" presName="LevelOneTextNode" presStyleLbl="node0" presStyleIdx="0" presStyleCnt="1">
        <dgm:presLayoutVars>
          <dgm:chPref val="3"/>
        </dgm:presLayoutVars>
      </dgm:prSet>
      <dgm:spPr/>
    </dgm:pt>
    <dgm:pt modelId="{4C4DA2E9-EF07-4D5A-B84F-F73E6675210E}" type="pres">
      <dgm:prSet presAssocID="{08E6E045-6E55-4A67-B199-08750A7B08E4}" presName="level2hierChild" presStyleCnt="0"/>
      <dgm:spPr/>
    </dgm:pt>
    <dgm:pt modelId="{A4960CA0-0CC2-48F6-A074-2CE7398913E8}" type="pres">
      <dgm:prSet presAssocID="{5309C744-1DC5-4C5E-A1BE-3D497F8C9F3F}" presName="conn2-1" presStyleLbl="parChTrans1D2" presStyleIdx="0" presStyleCnt="3"/>
      <dgm:spPr/>
    </dgm:pt>
    <dgm:pt modelId="{D76A2075-CE75-485F-8198-F49E4CE97CFC}" type="pres">
      <dgm:prSet presAssocID="{5309C744-1DC5-4C5E-A1BE-3D497F8C9F3F}" presName="connTx" presStyleLbl="parChTrans1D2" presStyleIdx="0" presStyleCnt="3"/>
      <dgm:spPr/>
    </dgm:pt>
    <dgm:pt modelId="{2C388652-BABC-4A78-A3B4-929C5E9202FF}" type="pres">
      <dgm:prSet presAssocID="{C1B9E6C2-E2B2-4662-84C5-DFA2CAEA0734}" presName="root2" presStyleCnt="0"/>
      <dgm:spPr/>
    </dgm:pt>
    <dgm:pt modelId="{7B81D168-1A15-4A7A-8696-53915700B408}" type="pres">
      <dgm:prSet presAssocID="{C1B9E6C2-E2B2-4662-84C5-DFA2CAEA0734}" presName="LevelTwoTextNode" presStyleLbl="node2" presStyleIdx="0" presStyleCnt="3">
        <dgm:presLayoutVars>
          <dgm:chPref val="3"/>
        </dgm:presLayoutVars>
      </dgm:prSet>
      <dgm:spPr/>
    </dgm:pt>
    <dgm:pt modelId="{059924FE-EAA6-4AAB-B345-3D32F262332E}" type="pres">
      <dgm:prSet presAssocID="{C1B9E6C2-E2B2-4662-84C5-DFA2CAEA0734}" presName="level3hierChild" presStyleCnt="0"/>
      <dgm:spPr/>
    </dgm:pt>
    <dgm:pt modelId="{92D9C977-B4B8-47BE-9CD0-DF783842F3CD}" type="pres">
      <dgm:prSet presAssocID="{605F5A2A-867A-4CCE-BF9F-625B892B65AE}" presName="conn2-1" presStyleLbl="parChTrans1D2" presStyleIdx="1" presStyleCnt="3"/>
      <dgm:spPr/>
    </dgm:pt>
    <dgm:pt modelId="{7B9D8BE6-AB96-46E6-BA28-3A662D76301D}" type="pres">
      <dgm:prSet presAssocID="{605F5A2A-867A-4CCE-BF9F-625B892B65AE}" presName="connTx" presStyleLbl="parChTrans1D2" presStyleIdx="1" presStyleCnt="3"/>
      <dgm:spPr/>
    </dgm:pt>
    <dgm:pt modelId="{218F9561-DBD9-49C2-86F4-01C87D6E8510}" type="pres">
      <dgm:prSet presAssocID="{5CB722A2-B5F3-43BF-AAFA-D03D34D8EB12}" presName="root2" presStyleCnt="0"/>
      <dgm:spPr/>
    </dgm:pt>
    <dgm:pt modelId="{A922CCFB-F150-4476-8C2E-4DBB10086548}" type="pres">
      <dgm:prSet presAssocID="{5CB722A2-B5F3-43BF-AAFA-D03D34D8EB12}" presName="LevelTwoTextNode" presStyleLbl="node2" presStyleIdx="1" presStyleCnt="3">
        <dgm:presLayoutVars>
          <dgm:chPref val="3"/>
        </dgm:presLayoutVars>
      </dgm:prSet>
      <dgm:spPr/>
    </dgm:pt>
    <dgm:pt modelId="{2F6EC954-1F66-4CC1-B755-69BD8C6CF17E}" type="pres">
      <dgm:prSet presAssocID="{5CB722A2-B5F3-43BF-AAFA-D03D34D8EB12}" presName="level3hierChild" presStyleCnt="0"/>
      <dgm:spPr/>
    </dgm:pt>
    <dgm:pt modelId="{5C15F5EB-BEA2-4259-AC4C-03E6345D118E}" type="pres">
      <dgm:prSet presAssocID="{28E92D3A-FE16-43FF-BE5D-789EEE521446}" presName="conn2-1" presStyleLbl="parChTrans1D2" presStyleIdx="2" presStyleCnt="3"/>
      <dgm:spPr/>
    </dgm:pt>
    <dgm:pt modelId="{CEC15967-4C0A-4FE5-8E08-C64788FF4367}" type="pres">
      <dgm:prSet presAssocID="{28E92D3A-FE16-43FF-BE5D-789EEE521446}" presName="connTx" presStyleLbl="parChTrans1D2" presStyleIdx="2" presStyleCnt="3"/>
      <dgm:spPr/>
    </dgm:pt>
    <dgm:pt modelId="{7D1FA4CB-9AC2-4910-9149-370EEE5EAB48}" type="pres">
      <dgm:prSet presAssocID="{15498730-FEB4-48F6-BCE3-2E948446651B}" presName="root2" presStyleCnt="0"/>
      <dgm:spPr/>
    </dgm:pt>
    <dgm:pt modelId="{2336EDF0-15ED-4663-AD65-F604B829A352}" type="pres">
      <dgm:prSet presAssocID="{15498730-FEB4-48F6-BCE3-2E948446651B}" presName="LevelTwoTextNode" presStyleLbl="node2" presStyleIdx="2" presStyleCnt="3">
        <dgm:presLayoutVars>
          <dgm:chPref val="3"/>
        </dgm:presLayoutVars>
      </dgm:prSet>
      <dgm:spPr/>
    </dgm:pt>
    <dgm:pt modelId="{19B0AA90-A28F-47A6-9B3D-0B623262F2A2}" type="pres">
      <dgm:prSet presAssocID="{15498730-FEB4-48F6-BCE3-2E948446651B}" presName="level3hierChild" presStyleCnt="0"/>
      <dgm:spPr/>
    </dgm:pt>
  </dgm:ptLst>
  <dgm:cxnLst>
    <dgm:cxn modelId="{18C26408-B1D8-4EC6-BD9A-B29D1DDC975A}" srcId="{79BA59A4-2BCE-4DB6-B170-0640E872E390}" destId="{08E6E045-6E55-4A67-B199-08750A7B08E4}" srcOrd="0" destOrd="0" parTransId="{57FC9716-149A-4FB3-85E7-7C69D45E9F0A}" sibTransId="{FE4BF756-807D-415A-A99D-981DF070AFD1}"/>
    <dgm:cxn modelId="{2FBC021A-B727-4EA3-95BD-FAFC9C9F50A4}" type="presOf" srcId="{605F5A2A-867A-4CCE-BF9F-625B892B65AE}" destId="{92D9C977-B4B8-47BE-9CD0-DF783842F3CD}" srcOrd="0" destOrd="0" presId="urn:microsoft.com/office/officeart/2008/layout/HorizontalMultiLevelHierarchy"/>
    <dgm:cxn modelId="{E9B10520-95A5-48CB-A67B-B07AB07F869C}" type="presOf" srcId="{C1B9E6C2-E2B2-4662-84C5-DFA2CAEA0734}" destId="{7B81D168-1A15-4A7A-8696-53915700B408}" srcOrd="0" destOrd="0" presId="urn:microsoft.com/office/officeart/2008/layout/HorizontalMultiLevelHierarchy"/>
    <dgm:cxn modelId="{C21F6039-CB47-4512-BF67-F051990A8D6C}" type="presOf" srcId="{28E92D3A-FE16-43FF-BE5D-789EEE521446}" destId="{5C15F5EB-BEA2-4259-AC4C-03E6345D118E}" srcOrd="0" destOrd="0" presId="urn:microsoft.com/office/officeart/2008/layout/HorizontalMultiLevelHierarchy"/>
    <dgm:cxn modelId="{ADFFEA5D-F3FF-4024-9001-5B5581B28F51}" srcId="{08E6E045-6E55-4A67-B199-08750A7B08E4}" destId="{5CB722A2-B5F3-43BF-AAFA-D03D34D8EB12}" srcOrd="1" destOrd="0" parTransId="{605F5A2A-867A-4CCE-BF9F-625B892B65AE}" sibTransId="{3FA3734C-48DB-460F-BD96-10AC36C36BEB}"/>
    <dgm:cxn modelId="{7BEB9360-990D-44E8-8A68-DEDF397AA104}" type="presOf" srcId="{28E92D3A-FE16-43FF-BE5D-789EEE521446}" destId="{CEC15967-4C0A-4FE5-8E08-C64788FF4367}" srcOrd="1" destOrd="0" presId="urn:microsoft.com/office/officeart/2008/layout/HorizontalMultiLevelHierarchy"/>
    <dgm:cxn modelId="{1008FB62-C0B7-4984-A442-3521EC45AAC5}" type="presOf" srcId="{605F5A2A-867A-4CCE-BF9F-625B892B65AE}" destId="{7B9D8BE6-AB96-46E6-BA28-3A662D76301D}" srcOrd="1" destOrd="0" presId="urn:microsoft.com/office/officeart/2008/layout/HorizontalMultiLevelHierarchy"/>
    <dgm:cxn modelId="{9CF75965-A90C-4885-AE16-FD07C6D82ED1}" type="presOf" srcId="{08E6E045-6E55-4A67-B199-08750A7B08E4}" destId="{644A18BE-C1E7-49EF-AFAB-87F4BC975E5C}" srcOrd="0" destOrd="0" presId="urn:microsoft.com/office/officeart/2008/layout/HorizontalMultiLevelHierarchy"/>
    <dgm:cxn modelId="{B0D2206B-22F5-4322-A95B-085E27354BB1}" type="presOf" srcId="{15498730-FEB4-48F6-BCE3-2E948446651B}" destId="{2336EDF0-15ED-4663-AD65-F604B829A352}" srcOrd="0" destOrd="0" presId="urn:microsoft.com/office/officeart/2008/layout/HorizontalMultiLevelHierarchy"/>
    <dgm:cxn modelId="{81D2A77B-C3A2-4F10-A386-68A370A0A4D2}" type="presOf" srcId="{5CB722A2-B5F3-43BF-AAFA-D03D34D8EB12}" destId="{A922CCFB-F150-4476-8C2E-4DBB10086548}" srcOrd="0" destOrd="0" presId="urn:microsoft.com/office/officeart/2008/layout/HorizontalMultiLevelHierarchy"/>
    <dgm:cxn modelId="{D41F0C83-9A49-457F-924D-BFC47F5D0D76}" srcId="{08E6E045-6E55-4A67-B199-08750A7B08E4}" destId="{C1B9E6C2-E2B2-4662-84C5-DFA2CAEA0734}" srcOrd="0" destOrd="0" parTransId="{5309C744-1DC5-4C5E-A1BE-3D497F8C9F3F}" sibTransId="{1F2E0402-28BB-43D6-B3EF-9946D9F94E18}"/>
    <dgm:cxn modelId="{D8053794-A1EB-4E5F-A33C-7D8671E3486B}" type="presOf" srcId="{5309C744-1DC5-4C5E-A1BE-3D497F8C9F3F}" destId="{A4960CA0-0CC2-48F6-A074-2CE7398913E8}" srcOrd="0" destOrd="0" presId="urn:microsoft.com/office/officeart/2008/layout/HorizontalMultiLevelHierarchy"/>
    <dgm:cxn modelId="{DC49ECA9-897E-4E35-A617-52E52F6A92DB}" type="presOf" srcId="{79BA59A4-2BCE-4DB6-B170-0640E872E390}" destId="{1E19E7C6-02D2-4709-AE1C-F413B05F9164}" srcOrd="0" destOrd="0" presId="urn:microsoft.com/office/officeart/2008/layout/HorizontalMultiLevelHierarchy"/>
    <dgm:cxn modelId="{A21CFCC9-B9CF-4E73-BEB4-6D564054FE4F}" type="presOf" srcId="{5309C744-1DC5-4C5E-A1BE-3D497F8C9F3F}" destId="{D76A2075-CE75-485F-8198-F49E4CE97CFC}" srcOrd="1" destOrd="0" presId="urn:microsoft.com/office/officeart/2008/layout/HorizontalMultiLevelHierarchy"/>
    <dgm:cxn modelId="{FD67AEF1-FF4A-49BC-8C07-1BC7886D4E77}" srcId="{08E6E045-6E55-4A67-B199-08750A7B08E4}" destId="{15498730-FEB4-48F6-BCE3-2E948446651B}" srcOrd="2" destOrd="0" parTransId="{28E92D3A-FE16-43FF-BE5D-789EEE521446}" sibTransId="{8378230D-4F73-41D3-86AB-82C5210290AD}"/>
    <dgm:cxn modelId="{F957770C-5CC6-426D-8E2D-F66AB1419D82}" type="presParOf" srcId="{1E19E7C6-02D2-4709-AE1C-F413B05F9164}" destId="{52A8B866-FDA1-4C3F-B629-28B3E24CF06F}" srcOrd="0" destOrd="0" presId="urn:microsoft.com/office/officeart/2008/layout/HorizontalMultiLevelHierarchy"/>
    <dgm:cxn modelId="{F90F18E9-0A31-4019-AC60-A6FF0F92AE02}" type="presParOf" srcId="{52A8B866-FDA1-4C3F-B629-28B3E24CF06F}" destId="{644A18BE-C1E7-49EF-AFAB-87F4BC975E5C}" srcOrd="0" destOrd="0" presId="urn:microsoft.com/office/officeart/2008/layout/HorizontalMultiLevelHierarchy"/>
    <dgm:cxn modelId="{F0957508-DAA6-413C-A403-7610FAA68F88}" type="presParOf" srcId="{52A8B866-FDA1-4C3F-B629-28B3E24CF06F}" destId="{4C4DA2E9-EF07-4D5A-B84F-F73E6675210E}" srcOrd="1" destOrd="0" presId="urn:microsoft.com/office/officeart/2008/layout/HorizontalMultiLevelHierarchy"/>
    <dgm:cxn modelId="{F887946F-AB25-4C05-9D08-436C4131C686}" type="presParOf" srcId="{4C4DA2E9-EF07-4D5A-B84F-F73E6675210E}" destId="{A4960CA0-0CC2-48F6-A074-2CE7398913E8}" srcOrd="0" destOrd="0" presId="urn:microsoft.com/office/officeart/2008/layout/HorizontalMultiLevelHierarchy"/>
    <dgm:cxn modelId="{9579A56D-CA4E-4FA8-A3CB-74E44B192B87}" type="presParOf" srcId="{A4960CA0-0CC2-48F6-A074-2CE7398913E8}" destId="{D76A2075-CE75-485F-8198-F49E4CE97CFC}" srcOrd="0" destOrd="0" presId="urn:microsoft.com/office/officeart/2008/layout/HorizontalMultiLevelHierarchy"/>
    <dgm:cxn modelId="{9D734BCE-5940-41EB-A59A-46D07A96394D}" type="presParOf" srcId="{4C4DA2E9-EF07-4D5A-B84F-F73E6675210E}" destId="{2C388652-BABC-4A78-A3B4-929C5E9202FF}" srcOrd="1" destOrd="0" presId="urn:microsoft.com/office/officeart/2008/layout/HorizontalMultiLevelHierarchy"/>
    <dgm:cxn modelId="{3F6B1BCA-2BDB-4E36-9CD0-826AE2F2ABED}" type="presParOf" srcId="{2C388652-BABC-4A78-A3B4-929C5E9202FF}" destId="{7B81D168-1A15-4A7A-8696-53915700B408}" srcOrd="0" destOrd="0" presId="urn:microsoft.com/office/officeart/2008/layout/HorizontalMultiLevelHierarchy"/>
    <dgm:cxn modelId="{90D7AF9F-3B1B-48A8-A2C8-7897FC882FB4}" type="presParOf" srcId="{2C388652-BABC-4A78-A3B4-929C5E9202FF}" destId="{059924FE-EAA6-4AAB-B345-3D32F262332E}" srcOrd="1" destOrd="0" presId="urn:microsoft.com/office/officeart/2008/layout/HorizontalMultiLevelHierarchy"/>
    <dgm:cxn modelId="{1C4F7584-6A1E-4400-AC92-120A3E0E539D}" type="presParOf" srcId="{4C4DA2E9-EF07-4D5A-B84F-F73E6675210E}" destId="{92D9C977-B4B8-47BE-9CD0-DF783842F3CD}" srcOrd="2" destOrd="0" presId="urn:microsoft.com/office/officeart/2008/layout/HorizontalMultiLevelHierarchy"/>
    <dgm:cxn modelId="{EB53AFB3-5EB4-48EB-BA7E-212C9DC48E21}" type="presParOf" srcId="{92D9C977-B4B8-47BE-9CD0-DF783842F3CD}" destId="{7B9D8BE6-AB96-46E6-BA28-3A662D76301D}" srcOrd="0" destOrd="0" presId="urn:microsoft.com/office/officeart/2008/layout/HorizontalMultiLevelHierarchy"/>
    <dgm:cxn modelId="{1E938DD7-6701-4257-85B5-B96E8581A1F9}" type="presParOf" srcId="{4C4DA2E9-EF07-4D5A-B84F-F73E6675210E}" destId="{218F9561-DBD9-49C2-86F4-01C87D6E8510}" srcOrd="3" destOrd="0" presId="urn:microsoft.com/office/officeart/2008/layout/HorizontalMultiLevelHierarchy"/>
    <dgm:cxn modelId="{428D4121-733F-4815-94FA-CDC194EACBC1}" type="presParOf" srcId="{218F9561-DBD9-49C2-86F4-01C87D6E8510}" destId="{A922CCFB-F150-4476-8C2E-4DBB10086548}" srcOrd="0" destOrd="0" presId="urn:microsoft.com/office/officeart/2008/layout/HorizontalMultiLevelHierarchy"/>
    <dgm:cxn modelId="{99BD8794-B504-46DA-AC2B-666BF8BE5B24}" type="presParOf" srcId="{218F9561-DBD9-49C2-86F4-01C87D6E8510}" destId="{2F6EC954-1F66-4CC1-B755-69BD8C6CF17E}" srcOrd="1" destOrd="0" presId="urn:microsoft.com/office/officeart/2008/layout/HorizontalMultiLevelHierarchy"/>
    <dgm:cxn modelId="{239BA453-BD13-45AD-9EF6-3F9E9A6F1C1B}" type="presParOf" srcId="{4C4DA2E9-EF07-4D5A-B84F-F73E6675210E}" destId="{5C15F5EB-BEA2-4259-AC4C-03E6345D118E}" srcOrd="4" destOrd="0" presId="urn:microsoft.com/office/officeart/2008/layout/HorizontalMultiLevelHierarchy"/>
    <dgm:cxn modelId="{3990BFCB-7345-4B68-8235-75EE05131FAD}" type="presParOf" srcId="{5C15F5EB-BEA2-4259-AC4C-03E6345D118E}" destId="{CEC15967-4C0A-4FE5-8E08-C64788FF4367}" srcOrd="0" destOrd="0" presId="urn:microsoft.com/office/officeart/2008/layout/HorizontalMultiLevelHierarchy"/>
    <dgm:cxn modelId="{C2BF3253-F5B9-4875-B9F9-45B03B82F5EC}" type="presParOf" srcId="{4C4DA2E9-EF07-4D5A-B84F-F73E6675210E}" destId="{7D1FA4CB-9AC2-4910-9149-370EEE5EAB48}" srcOrd="5" destOrd="0" presId="urn:microsoft.com/office/officeart/2008/layout/HorizontalMultiLevelHierarchy"/>
    <dgm:cxn modelId="{FA7971D3-4E1A-4CC5-A4FF-1D39E8F274B3}" type="presParOf" srcId="{7D1FA4CB-9AC2-4910-9149-370EEE5EAB48}" destId="{2336EDF0-15ED-4663-AD65-F604B829A352}" srcOrd="0" destOrd="0" presId="urn:microsoft.com/office/officeart/2008/layout/HorizontalMultiLevelHierarchy"/>
    <dgm:cxn modelId="{38314815-8B9B-4439-936C-407F2C698359}" type="presParOf" srcId="{7D1FA4CB-9AC2-4910-9149-370EEE5EAB48}" destId="{19B0AA90-A28F-47A6-9B3D-0B623262F2A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72D7D-C8AC-44F1-803F-CD319AB83345}">
      <dsp:nvSpPr>
        <dsp:cNvPr id="0" name=""/>
        <dsp:cNvSpPr/>
      </dsp:nvSpPr>
      <dsp:spPr>
        <a:xfrm>
          <a:off x="0" y="515480"/>
          <a:ext cx="7134225" cy="856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B75A8C-AF17-48AD-85FE-FE5D1BAEF0D8}">
      <dsp:nvSpPr>
        <dsp:cNvPr id="0" name=""/>
        <dsp:cNvSpPr/>
      </dsp:nvSpPr>
      <dsp:spPr>
        <a:xfrm>
          <a:off x="356711" y="13639"/>
          <a:ext cx="6161644" cy="100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760" tIns="0" rIns="188760" bIns="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highly-customizable infrastructure according to specific customer’s needs</a:t>
          </a:r>
          <a:endParaRPr lang="en-IN" sz="2000" kern="1200" dirty="0">
            <a:latin typeface="Times New Roman" panose="02020603050405020304" pitchFamily="18" charset="0"/>
            <a:cs typeface="Times New Roman" panose="02020603050405020304" pitchFamily="18" charset="0"/>
          </a:endParaRPr>
        </a:p>
      </dsp:txBody>
      <dsp:txXfrm>
        <a:off x="405707" y="62635"/>
        <a:ext cx="6063652" cy="905688"/>
      </dsp:txXfrm>
    </dsp:sp>
    <dsp:sp modelId="{4CE93699-E249-4BF6-9E0F-9A6E81E7E040}">
      <dsp:nvSpPr>
        <dsp:cNvPr id="0" name=""/>
        <dsp:cNvSpPr/>
      </dsp:nvSpPr>
      <dsp:spPr>
        <a:xfrm>
          <a:off x="0" y="2057720"/>
          <a:ext cx="7134225" cy="856800"/>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0F2C26-7977-422E-8AF5-0E99ADE4A080}">
      <dsp:nvSpPr>
        <dsp:cNvPr id="0" name=""/>
        <dsp:cNvSpPr/>
      </dsp:nvSpPr>
      <dsp:spPr>
        <a:xfrm>
          <a:off x="356711" y="1555880"/>
          <a:ext cx="6482106" cy="100368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760" tIns="0" rIns="188760"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Times New Roman" panose="02020603050405020304" pitchFamily="18" charset="0"/>
              <a:cs typeface="Times New Roman" panose="02020603050405020304" pitchFamily="18" charset="0"/>
            </a:rPr>
            <a:t>possibility of increasing or decreasing the system power according to the needs of the moment and the customer’s availability</a:t>
          </a:r>
          <a:endParaRPr lang="en-IN" sz="2000" kern="1200" dirty="0">
            <a:latin typeface="Times New Roman" panose="02020603050405020304" pitchFamily="18" charset="0"/>
            <a:cs typeface="Times New Roman" panose="02020603050405020304" pitchFamily="18" charset="0"/>
          </a:endParaRPr>
        </a:p>
      </dsp:txBody>
      <dsp:txXfrm>
        <a:off x="405707" y="1604876"/>
        <a:ext cx="6384114" cy="905688"/>
      </dsp:txXfrm>
    </dsp:sp>
    <dsp:sp modelId="{9E246A68-ADD5-46C4-9FDB-976576265037}">
      <dsp:nvSpPr>
        <dsp:cNvPr id="0" name=""/>
        <dsp:cNvSpPr/>
      </dsp:nvSpPr>
      <dsp:spPr>
        <a:xfrm>
          <a:off x="0" y="3599960"/>
          <a:ext cx="7134225" cy="8568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0ABC19-7379-4885-83D7-BD8362ED8CA9}">
      <dsp:nvSpPr>
        <dsp:cNvPr id="0" name=""/>
        <dsp:cNvSpPr/>
      </dsp:nvSpPr>
      <dsp:spPr>
        <a:xfrm>
          <a:off x="356711" y="3098119"/>
          <a:ext cx="6579688" cy="100368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760" tIns="0" rIns="188760"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0" i="0" kern="1200" dirty="0">
              <a:latin typeface="Times New Roman" panose="02020603050405020304" pitchFamily="18" charset="0"/>
              <a:cs typeface="Times New Roman" panose="02020603050405020304" pitchFamily="18" charset="0"/>
            </a:rPr>
            <a:t>scalability ensure a minimum service level even in case of failure</a:t>
          </a:r>
          <a:endParaRPr lang="en-IN" sz="2000" kern="1200" dirty="0">
            <a:latin typeface="Times New Roman" panose="02020603050405020304" pitchFamily="18" charset="0"/>
            <a:cs typeface="Times New Roman" panose="02020603050405020304" pitchFamily="18" charset="0"/>
          </a:endParaRPr>
        </a:p>
      </dsp:txBody>
      <dsp:txXfrm>
        <a:off x="405707" y="3147115"/>
        <a:ext cx="6481696" cy="905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97142-A81F-4980-BC79-E88809E40CA0}">
      <dsp:nvSpPr>
        <dsp:cNvPr id="0" name=""/>
        <dsp:cNvSpPr/>
      </dsp:nvSpPr>
      <dsp:spPr>
        <a:xfrm>
          <a:off x="0" y="8296"/>
          <a:ext cx="1911287" cy="120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Performance</a:t>
          </a:r>
          <a:endParaRPr lang="en-IN" sz="2000" kern="1200" dirty="0">
            <a:latin typeface="Times New Roman" panose="02020603050405020304" pitchFamily="18" charset="0"/>
            <a:cs typeface="Times New Roman" panose="02020603050405020304" pitchFamily="18" charset="0"/>
          </a:endParaRPr>
        </a:p>
      </dsp:txBody>
      <dsp:txXfrm>
        <a:off x="0" y="8296"/>
        <a:ext cx="1911287" cy="1207800"/>
      </dsp:txXfrm>
    </dsp:sp>
    <dsp:sp modelId="{F4ACD74B-7BF9-4C78-93E4-9AE3D58ECE3E}">
      <dsp:nvSpPr>
        <dsp:cNvPr id="0" name=""/>
        <dsp:cNvSpPr/>
      </dsp:nvSpPr>
      <dsp:spPr>
        <a:xfrm>
          <a:off x="1911287" y="8296"/>
          <a:ext cx="382257" cy="1207800"/>
        </a:xfrm>
        <a:prstGeom prst="leftBrace">
          <a:avLst>
            <a:gd name="adj1" fmla="val 35000"/>
            <a:gd name="adj2" fmla="val 50000"/>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E90A3D-9E58-42FB-9113-A4EE08F635D4}">
      <dsp:nvSpPr>
        <dsp:cNvPr id="0" name=""/>
        <dsp:cNvSpPr/>
      </dsp:nvSpPr>
      <dsp:spPr>
        <a:xfrm>
          <a:off x="2446447" y="8296"/>
          <a:ext cx="5198702" cy="12078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latin typeface="Times New Roman" panose="02020603050405020304" pitchFamily="18" charset="0"/>
              <a:cs typeface="Times New Roman" panose="02020603050405020304" pitchFamily="18" charset="0"/>
            </a:rPr>
            <a:t>Scalable architecture has the ability to handle the bursts of traffic and heavy workloads</a:t>
          </a:r>
          <a:endParaRPr lang="en-IN" sz="2000" kern="1200" dirty="0">
            <a:latin typeface="Times New Roman" panose="02020603050405020304" pitchFamily="18" charset="0"/>
            <a:cs typeface="Times New Roman" panose="02020603050405020304" pitchFamily="18" charset="0"/>
          </a:endParaRPr>
        </a:p>
      </dsp:txBody>
      <dsp:txXfrm>
        <a:off x="2446447" y="8296"/>
        <a:ext cx="5198702" cy="1207800"/>
      </dsp:txXfrm>
    </dsp:sp>
    <dsp:sp modelId="{57BA75FB-B896-4188-8EFA-20CB78FCB17D}">
      <dsp:nvSpPr>
        <dsp:cNvPr id="0" name=""/>
        <dsp:cNvSpPr/>
      </dsp:nvSpPr>
      <dsp:spPr>
        <a:xfrm>
          <a:off x="0" y="1435696"/>
          <a:ext cx="1911287" cy="120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Cost-efficient</a:t>
          </a:r>
          <a:endParaRPr lang="en-IN" sz="2000" kern="1200" dirty="0">
            <a:latin typeface="Times New Roman" panose="02020603050405020304" pitchFamily="18" charset="0"/>
            <a:cs typeface="Times New Roman" panose="02020603050405020304" pitchFamily="18" charset="0"/>
          </a:endParaRPr>
        </a:p>
      </dsp:txBody>
      <dsp:txXfrm>
        <a:off x="0" y="1435696"/>
        <a:ext cx="1911287" cy="1207800"/>
      </dsp:txXfrm>
    </dsp:sp>
    <dsp:sp modelId="{D13BEFBB-9E1D-444A-A28B-287F4FF5DBF5}">
      <dsp:nvSpPr>
        <dsp:cNvPr id="0" name=""/>
        <dsp:cNvSpPr/>
      </dsp:nvSpPr>
      <dsp:spPr>
        <a:xfrm>
          <a:off x="1911287" y="1435696"/>
          <a:ext cx="382257" cy="1207800"/>
        </a:xfrm>
        <a:prstGeom prst="leftBrace">
          <a:avLst>
            <a:gd name="adj1" fmla="val 35000"/>
            <a:gd name="adj2" fmla="val 50000"/>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6F204-CE38-4D60-923B-40E7FA87285F}">
      <dsp:nvSpPr>
        <dsp:cNvPr id="0" name=""/>
        <dsp:cNvSpPr/>
      </dsp:nvSpPr>
      <dsp:spPr>
        <a:xfrm>
          <a:off x="2446447" y="1435696"/>
          <a:ext cx="5198702" cy="1207800"/>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latin typeface="Times New Roman" panose="02020603050405020304" pitchFamily="18" charset="0"/>
              <a:cs typeface="Times New Roman" panose="02020603050405020304" pitchFamily="18" charset="0"/>
            </a:rPr>
            <a:t>cost implications of storage growth making scalability in the cloud very cost effective.</a:t>
          </a:r>
          <a:endParaRPr lang="en-IN" sz="2000" kern="1200" dirty="0">
            <a:latin typeface="Times New Roman" panose="02020603050405020304" pitchFamily="18" charset="0"/>
            <a:cs typeface="Times New Roman" panose="02020603050405020304" pitchFamily="18" charset="0"/>
          </a:endParaRPr>
        </a:p>
      </dsp:txBody>
      <dsp:txXfrm>
        <a:off x="2446447" y="1435696"/>
        <a:ext cx="5198702" cy="1207800"/>
      </dsp:txXfrm>
    </dsp:sp>
    <dsp:sp modelId="{C4FB62C4-88E1-4D71-AD49-72713F32EC27}">
      <dsp:nvSpPr>
        <dsp:cNvPr id="0" name=""/>
        <dsp:cNvSpPr/>
      </dsp:nvSpPr>
      <dsp:spPr>
        <a:xfrm>
          <a:off x="0" y="2995200"/>
          <a:ext cx="1911287" cy="120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0" i="0" kern="1200" dirty="0">
              <a:latin typeface="Times New Roman" panose="02020603050405020304" pitchFamily="18" charset="0"/>
              <a:cs typeface="Times New Roman" panose="02020603050405020304" pitchFamily="18" charset="0"/>
            </a:rPr>
            <a:t>Easy and Quick</a:t>
          </a:r>
          <a:endParaRPr lang="en-IN" sz="2000" kern="1200" dirty="0">
            <a:latin typeface="Times New Roman" panose="02020603050405020304" pitchFamily="18" charset="0"/>
            <a:cs typeface="Times New Roman" panose="02020603050405020304" pitchFamily="18" charset="0"/>
          </a:endParaRPr>
        </a:p>
      </dsp:txBody>
      <dsp:txXfrm>
        <a:off x="0" y="2995200"/>
        <a:ext cx="1911287" cy="1207800"/>
      </dsp:txXfrm>
    </dsp:sp>
    <dsp:sp modelId="{7F7EB0AE-9F7D-4815-B6BC-255EDC7CEA82}">
      <dsp:nvSpPr>
        <dsp:cNvPr id="0" name=""/>
        <dsp:cNvSpPr/>
      </dsp:nvSpPr>
      <dsp:spPr>
        <a:xfrm>
          <a:off x="1911287" y="2863096"/>
          <a:ext cx="382257" cy="1472006"/>
        </a:xfrm>
        <a:prstGeom prst="leftBrace">
          <a:avLst>
            <a:gd name="adj1" fmla="val 35000"/>
            <a:gd name="adj2" fmla="val 50000"/>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B561FC-67A5-422A-BEE3-BE8942B3DF16}">
      <dsp:nvSpPr>
        <dsp:cNvPr id="0" name=""/>
        <dsp:cNvSpPr/>
      </dsp:nvSpPr>
      <dsp:spPr>
        <a:xfrm>
          <a:off x="2446447" y="2863096"/>
          <a:ext cx="5198702" cy="1472006"/>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latin typeface="Times New Roman" panose="02020603050405020304" pitchFamily="18" charset="0"/>
              <a:cs typeface="Times New Roman" panose="02020603050405020304" pitchFamily="18" charset="0"/>
            </a:rPr>
            <a:t>Scaling up or scaling out in the cloud is simpler; you can commission additional VMs with a few clicks and after the payment is processed, the additional resources are available without any delay.</a:t>
          </a:r>
          <a:endParaRPr lang="en-IN" sz="2000" kern="1200" dirty="0">
            <a:latin typeface="Times New Roman" panose="02020603050405020304" pitchFamily="18" charset="0"/>
            <a:cs typeface="Times New Roman" panose="02020603050405020304" pitchFamily="18" charset="0"/>
          </a:endParaRPr>
        </a:p>
      </dsp:txBody>
      <dsp:txXfrm>
        <a:off x="2446447" y="2863096"/>
        <a:ext cx="5198702" cy="1472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5F5EB-BEA2-4259-AC4C-03E6345D118E}">
      <dsp:nvSpPr>
        <dsp:cNvPr id="0" name=""/>
        <dsp:cNvSpPr/>
      </dsp:nvSpPr>
      <dsp:spPr>
        <a:xfrm>
          <a:off x="2089069" y="2197100"/>
          <a:ext cx="547693" cy="1043622"/>
        </a:xfrm>
        <a:custGeom>
          <a:avLst/>
          <a:gdLst/>
          <a:ahLst/>
          <a:cxnLst/>
          <a:rect l="0" t="0" r="0" b="0"/>
          <a:pathLst>
            <a:path>
              <a:moveTo>
                <a:pt x="0" y="0"/>
              </a:moveTo>
              <a:lnTo>
                <a:pt x="273846" y="0"/>
              </a:lnTo>
              <a:lnTo>
                <a:pt x="273846" y="1043622"/>
              </a:lnTo>
              <a:lnTo>
                <a:pt x="547693" y="104362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IN" sz="300" kern="1200">
            <a:latin typeface="Times New Roman" panose="02020603050405020304" pitchFamily="18" charset="0"/>
            <a:cs typeface="Times New Roman" panose="02020603050405020304" pitchFamily="18" charset="0"/>
          </a:endParaRPr>
        </a:p>
      </dsp:txBody>
      <dsp:txXfrm>
        <a:off x="2333451" y="2689446"/>
        <a:ext cx="58930" cy="58930"/>
      </dsp:txXfrm>
    </dsp:sp>
    <dsp:sp modelId="{92D9C977-B4B8-47BE-9CD0-DF783842F3CD}">
      <dsp:nvSpPr>
        <dsp:cNvPr id="0" name=""/>
        <dsp:cNvSpPr/>
      </dsp:nvSpPr>
      <dsp:spPr>
        <a:xfrm>
          <a:off x="2089069" y="2151380"/>
          <a:ext cx="547693" cy="91440"/>
        </a:xfrm>
        <a:custGeom>
          <a:avLst/>
          <a:gdLst/>
          <a:ahLst/>
          <a:cxnLst/>
          <a:rect l="0" t="0" r="0" b="0"/>
          <a:pathLst>
            <a:path>
              <a:moveTo>
                <a:pt x="0" y="45720"/>
              </a:moveTo>
              <a:lnTo>
                <a:pt x="547693"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IN" sz="300" kern="1200">
            <a:latin typeface="Times New Roman" panose="02020603050405020304" pitchFamily="18" charset="0"/>
            <a:cs typeface="Times New Roman" panose="02020603050405020304" pitchFamily="18" charset="0"/>
          </a:endParaRPr>
        </a:p>
      </dsp:txBody>
      <dsp:txXfrm>
        <a:off x="2349223" y="2183407"/>
        <a:ext cx="27384" cy="27384"/>
      </dsp:txXfrm>
    </dsp:sp>
    <dsp:sp modelId="{A4960CA0-0CC2-48F6-A074-2CE7398913E8}">
      <dsp:nvSpPr>
        <dsp:cNvPr id="0" name=""/>
        <dsp:cNvSpPr/>
      </dsp:nvSpPr>
      <dsp:spPr>
        <a:xfrm>
          <a:off x="2089069" y="1153477"/>
          <a:ext cx="547693" cy="1043622"/>
        </a:xfrm>
        <a:custGeom>
          <a:avLst/>
          <a:gdLst/>
          <a:ahLst/>
          <a:cxnLst/>
          <a:rect l="0" t="0" r="0" b="0"/>
          <a:pathLst>
            <a:path>
              <a:moveTo>
                <a:pt x="0" y="1043622"/>
              </a:moveTo>
              <a:lnTo>
                <a:pt x="273846" y="1043622"/>
              </a:lnTo>
              <a:lnTo>
                <a:pt x="273846" y="0"/>
              </a:lnTo>
              <a:lnTo>
                <a:pt x="547693"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en-IN" sz="300" kern="1200">
            <a:latin typeface="Times New Roman" panose="02020603050405020304" pitchFamily="18" charset="0"/>
            <a:cs typeface="Times New Roman" panose="02020603050405020304" pitchFamily="18" charset="0"/>
          </a:endParaRPr>
        </a:p>
      </dsp:txBody>
      <dsp:txXfrm>
        <a:off x="2333451" y="1645823"/>
        <a:ext cx="58930" cy="58930"/>
      </dsp:txXfrm>
    </dsp:sp>
    <dsp:sp modelId="{644A18BE-C1E7-49EF-AFAB-87F4BC975E5C}">
      <dsp:nvSpPr>
        <dsp:cNvPr id="0" name=""/>
        <dsp:cNvSpPr/>
      </dsp:nvSpPr>
      <dsp:spPr>
        <a:xfrm rot="16200000">
          <a:off x="-525479" y="1779651"/>
          <a:ext cx="4394200" cy="83489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Times New Roman" panose="02020603050405020304" pitchFamily="18" charset="0"/>
              <a:cs typeface="Times New Roman" panose="02020603050405020304" pitchFamily="18" charset="0"/>
            </a:rPr>
            <a:t>Scalability</a:t>
          </a:r>
          <a:endParaRPr lang="en-IN" sz="4800" kern="1200" dirty="0">
            <a:latin typeface="Times New Roman" panose="02020603050405020304" pitchFamily="18" charset="0"/>
            <a:cs typeface="Times New Roman" panose="02020603050405020304" pitchFamily="18" charset="0"/>
          </a:endParaRPr>
        </a:p>
      </dsp:txBody>
      <dsp:txXfrm>
        <a:off x="-525479" y="1779651"/>
        <a:ext cx="4394200" cy="834898"/>
      </dsp:txXfrm>
    </dsp:sp>
    <dsp:sp modelId="{7B81D168-1A15-4A7A-8696-53915700B408}">
      <dsp:nvSpPr>
        <dsp:cNvPr id="0" name=""/>
        <dsp:cNvSpPr/>
      </dsp:nvSpPr>
      <dsp:spPr>
        <a:xfrm>
          <a:off x="2636762" y="736028"/>
          <a:ext cx="2738465" cy="83489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i="0" kern="1200" dirty="0">
              <a:latin typeface="Times New Roman" panose="02020603050405020304" pitchFamily="18" charset="0"/>
              <a:cs typeface="Times New Roman" panose="02020603050405020304" pitchFamily="18" charset="0"/>
            </a:rPr>
            <a:t>Vertical scale or scale-up</a:t>
          </a:r>
          <a:endParaRPr lang="en-IN" sz="2400" kern="1200" dirty="0">
            <a:latin typeface="Times New Roman" panose="02020603050405020304" pitchFamily="18" charset="0"/>
            <a:cs typeface="Times New Roman" panose="02020603050405020304" pitchFamily="18" charset="0"/>
          </a:endParaRPr>
        </a:p>
      </dsp:txBody>
      <dsp:txXfrm>
        <a:off x="2636762" y="736028"/>
        <a:ext cx="2738465" cy="834898"/>
      </dsp:txXfrm>
    </dsp:sp>
    <dsp:sp modelId="{A922CCFB-F150-4476-8C2E-4DBB10086548}">
      <dsp:nvSpPr>
        <dsp:cNvPr id="0" name=""/>
        <dsp:cNvSpPr/>
      </dsp:nvSpPr>
      <dsp:spPr>
        <a:xfrm>
          <a:off x="2636762" y="1779651"/>
          <a:ext cx="2738465" cy="83489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i="0" kern="1200" dirty="0">
              <a:latin typeface="Times New Roman" panose="02020603050405020304" pitchFamily="18" charset="0"/>
              <a:cs typeface="Times New Roman" panose="02020603050405020304" pitchFamily="18" charset="0"/>
            </a:rPr>
            <a:t>Horizontal scale or scale-out</a:t>
          </a:r>
          <a:endParaRPr lang="en-IN" sz="2400" kern="1200" dirty="0">
            <a:latin typeface="Times New Roman" panose="02020603050405020304" pitchFamily="18" charset="0"/>
            <a:cs typeface="Times New Roman" panose="02020603050405020304" pitchFamily="18" charset="0"/>
          </a:endParaRPr>
        </a:p>
      </dsp:txBody>
      <dsp:txXfrm>
        <a:off x="2636762" y="1779651"/>
        <a:ext cx="2738465" cy="834898"/>
      </dsp:txXfrm>
    </dsp:sp>
    <dsp:sp modelId="{2336EDF0-15ED-4663-AD65-F604B829A352}">
      <dsp:nvSpPr>
        <dsp:cNvPr id="0" name=""/>
        <dsp:cNvSpPr/>
      </dsp:nvSpPr>
      <dsp:spPr>
        <a:xfrm>
          <a:off x="2636762" y="2823273"/>
          <a:ext cx="2738465" cy="83489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1" i="0" kern="1200" dirty="0">
              <a:latin typeface="Times New Roman" panose="02020603050405020304" pitchFamily="18" charset="0"/>
              <a:cs typeface="Times New Roman" panose="02020603050405020304" pitchFamily="18" charset="0"/>
            </a:rPr>
            <a:t>Diagonal scaling</a:t>
          </a:r>
          <a:endParaRPr lang="en-IN" sz="2400" kern="1200" dirty="0">
            <a:latin typeface="Times New Roman" panose="02020603050405020304" pitchFamily="18" charset="0"/>
            <a:cs typeface="Times New Roman" panose="02020603050405020304" pitchFamily="18" charset="0"/>
          </a:endParaRPr>
        </a:p>
      </dsp:txBody>
      <dsp:txXfrm>
        <a:off x="2636762" y="2823273"/>
        <a:ext cx="2738465" cy="83489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7A289-F842-477E-91DA-9E5D10772F66}"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9B91D-554E-4218-9A5F-508529EF8738}" type="slidenum">
              <a:rPr lang="en-US" smtClean="0"/>
              <a:t>‹#›</a:t>
            </a:fld>
            <a:endParaRPr lang="en-US"/>
          </a:p>
        </p:txBody>
      </p:sp>
    </p:spTree>
    <p:extLst>
      <p:ext uri="{BB962C8B-B14F-4D97-AF65-F5344CB8AC3E}">
        <p14:creationId xmlns:p14="http://schemas.microsoft.com/office/powerpoint/2010/main" val="215964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B4F60-5FF2-4671-A767-997FAC26AC16}" type="slidenum">
              <a:rPr lang="en-US" smtClean="0"/>
              <a:t>1</a:t>
            </a:fld>
            <a:endParaRPr lang="en-US"/>
          </a:p>
        </p:txBody>
      </p:sp>
    </p:spTree>
    <p:extLst>
      <p:ext uri="{BB962C8B-B14F-4D97-AF65-F5344CB8AC3E}">
        <p14:creationId xmlns:p14="http://schemas.microsoft.com/office/powerpoint/2010/main" val="31477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A46F-F931-45FA-B2C0-938D746A9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C6678AC2-272C-4FE3-9DA3-6C9D1F1D2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442F88BF-D7A2-4413-9D8E-ECA2E73603BE}"/>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5" name="Footer Placeholder 4">
            <a:extLst>
              <a:ext uri="{FF2B5EF4-FFF2-40B4-BE49-F238E27FC236}">
                <a16:creationId xmlns:a16="http://schemas.microsoft.com/office/drawing/2014/main" id="{53ED22DF-A92B-48BD-A2EC-C0BB315EFF2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6417F9F-E271-4CFC-AED1-23F949612718}"/>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368454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FD0C-5788-40E2-8EDC-FD5239759331}"/>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001093E-31FD-4CB7-9A74-64B01AB9BD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5CDBE30-F1DD-4B49-9213-4E155689D8A6}"/>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5" name="Footer Placeholder 4">
            <a:extLst>
              <a:ext uri="{FF2B5EF4-FFF2-40B4-BE49-F238E27FC236}">
                <a16:creationId xmlns:a16="http://schemas.microsoft.com/office/drawing/2014/main" id="{7ABC6EEB-4C22-476E-8256-B884E796FCA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55ACF25-5AAF-46A4-84A1-83E09BBDCAFA}"/>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269793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27D8BB-D0E8-483A-A5EF-29A92F753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DD7BB12-92D8-4DA7-B831-21842D70EBE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5462D17-D1EC-44DF-9DC3-1F45D26762AE}"/>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5" name="Footer Placeholder 4">
            <a:extLst>
              <a:ext uri="{FF2B5EF4-FFF2-40B4-BE49-F238E27FC236}">
                <a16:creationId xmlns:a16="http://schemas.microsoft.com/office/drawing/2014/main" id="{D491EE3D-B8EF-46AD-8C91-EB396F48202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B54B81C-EA85-4745-B6A0-FACDAD078B4D}"/>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227642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C367-4245-4708-AA47-5DA9059A2FD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7AA9F29-17CC-4253-985A-64CA94EBE0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140DEE9-0339-4D94-B011-1A5F629B102D}"/>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5" name="Footer Placeholder 4">
            <a:extLst>
              <a:ext uri="{FF2B5EF4-FFF2-40B4-BE49-F238E27FC236}">
                <a16:creationId xmlns:a16="http://schemas.microsoft.com/office/drawing/2014/main" id="{5CBA0720-D02F-4314-8BB1-D5A8BE54B7C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9DE5812-8EC9-423F-85E2-8502D55E0E82}"/>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982453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45B1-9D1E-4F21-B442-A09CF99EB3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830EBFA-DDD0-4609-87A0-633DDF133C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A5437A-C6D4-46E6-9A7C-0D229129A49E}"/>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5" name="Footer Placeholder 4">
            <a:extLst>
              <a:ext uri="{FF2B5EF4-FFF2-40B4-BE49-F238E27FC236}">
                <a16:creationId xmlns:a16="http://schemas.microsoft.com/office/drawing/2014/main" id="{85B8BE4A-CB25-4203-9464-551162A62E8A}"/>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23DF2D8-67E7-4C02-B1DD-579A756E3B5F}"/>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120705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0191-A9F9-426C-904C-47135E93225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2B4B9CD2-7BDF-42D5-8818-948FBA9D91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0EB47A8-8A45-4DD8-87A0-59151DEBBD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2993153D-951D-45D6-9408-329A1A50CE4B}"/>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6" name="Footer Placeholder 5">
            <a:extLst>
              <a:ext uri="{FF2B5EF4-FFF2-40B4-BE49-F238E27FC236}">
                <a16:creationId xmlns:a16="http://schemas.microsoft.com/office/drawing/2014/main" id="{A91F9996-7E26-4ECE-B39E-18615939A6F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BA26B5D-F801-4EC6-B0CB-952204B5921A}"/>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409549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2934-89D7-4CE4-B75F-8381F62DC332}"/>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2D595E7-ACD0-439F-932E-E7B1D2DAD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23D553-90EF-4413-8A5B-8C42DBDC78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C083E77-4657-4BA6-98E0-99FA3FACB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A4BA12-3CBF-4C10-849A-123D4FBC92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8517F026-8877-407D-8279-D2099A7CEACD}"/>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8" name="Footer Placeholder 7">
            <a:extLst>
              <a:ext uri="{FF2B5EF4-FFF2-40B4-BE49-F238E27FC236}">
                <a16:creationId xmlns:a16="http://schemas.microsoft.com/office/drawing/2014/main" id="{B40D7932-66CF-4CA8-9E59-98C5294E7B94}"/>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6EAB54F-1E46-4425-B2BE-3E72C8D5C914}"/>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294451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6306-4DF0-489E-BEC9-26578D6D9EA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3F22FC99-2DE1-407D-A552-FF1ADE2B5919}"/>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4" name="Footer Placeholder 3">
            <a:extLst>
              <a:ext uri="{FF2B5EF4-FFF2-40B4-BE49-F238E27FC236}">
                <a16:creationId xmlns:a16="http://schemas.microsoft.com/office/drawing/2014/main" id="{5EC31F0F-546E-47E1-95B5-B81EEA385CE1}"/>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2C373A2E-1A35-4B9E-A49C-C6D5924CCE47}"/>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83976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0E2B7-3144-4D57-9E6C-A8B4F043F56F}"/>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3" name="Footer Placeholder 2">
            <a:extLst>
              <a:ext uri="{FF2B5EF4-FFF2-40B4-BE49-F238E27FC236}">
                <a16:creationId xmlns:a16="http://schemas.microsoft.com/office/drawing/2014/main" id="{8A2C0B9A-E79B-4BEE-8F6C-BA35F90B608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B89665A2-B5BD-4BB5-B883-948E7DFFBD48}"/>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365830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BBBC-9287-4541-A62D-7F81B03A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B851540-3D6C-4ADF-82A5-AA9CC26E5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AA43088E-DCBA-441C-88A0-2146121C6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C8FBF7-13FB-47BB-8F97-CFCEC817A2E6}"/>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6" name="Footer Placeholder 5">
            <a:extLst>
              <a:ext uri="{FF2B5EF4-FFF2-40B4-BE49-F238E27FC236}">
                <a16:creationId xmlns:a16="http://schemas.microsoft.com/office/drawing/2014/main" id="{9E92F240-3A45-4079-B04D-B10267A061B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E459A9E-E971-4F59-A486-058339A5A8C8}"/>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353393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C8EE-07DB-41B6-8C92-19E95D36C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B191A628-4C07-46CD-A9BE-9C048A0F9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5458B4C4-9083-4C2A-A6AE-D0DC1316F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2F02A-4F67-487C-97DE-3A53A669ACD2}"/>
              </a:ext>
            </a:extLst>
          </p:cNvPr>
          <p:cNvSpPr>
            <a:spLocks noGrp="1"/>
          </p:cNvSpPr>
          <p:nvPr>
            <p:ph type="dt" sz="half" idx="10"/>
          </p:nvPr>
        </p:nvSpPr>
        <p:spPr/>
        <p:txBody>
          <a:bodyPr/>
          <a:lstStyle/>
          <a:p>
            <a:fld id="{6D3832C5-B76B-4602-BA32-F483E6D38F52}" type="datetimeFigureOut">
              <a:rPr lang="en-IE" smtClean="0"/>
              <a:t>23/01/2023</a:t>
            </a:fld>
            <a:endParaRPr lang="en-IE"/>
          </a:p>
        </p:txBody>
      </p:sp>
      <p:sp>
        <p:nvSpPr>
          <p:cNvPr id="6" name="Footer Placeholder 5">
            <a:extLst>
              <a:ext uri="{FF2B5EF4-FFF2-40B4-BE49-F238E27FC236}">
                <a16:creationId xmlns:a16="http://schemas.microsoft.com/office/drawing/2014/main" id="{8513A98E-8F6E-4331-8651-A52B138875A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FC8F76D-4498-408B-8E06-C8112796DC48}"/>
              </a:ext>
            </a:extLst>
          </p:cNvPr>
          <p:cNvSpPr>
            <a:spLocks noGrp="1"/>
          </p:cNvSpPr>
          <p:nvPr>
            <p:ph type="sldNum" sz="quarter" idx="12"/>
          </p:nvPr>
        </p:nvSpPr>
        <p:spPr/>
        <p:txBody>
          <a:bodyPr/>
          <a:lstStyle/>
          <a:p>
            <a:fld id="{894D54ED-9B6E-4069-9FC3-53555FE3D180}" type="slidenum">
              <a:rPr lang="en-IE" smtClean="0"/>
              <a:t>‹#›</a:t>
            </a:fld>
            <a:endParaRPr lang="en-IE"/>
          </a:p>
        </p:txBody>
      </p:sp>
    </p:spTree>
    <p:extLst>
      <p:ext uri="{BB962C8B-B14F-4D97-AF65-F5344CB8AC3E}">
        <p14:creationId xmlns:p14="http://schemas.microsoft.com/office/powerpoint/2010/main" val="48822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D4657-B011-4B70-8719-1680BF8CA5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7B6CBDC0-E34A-4B1B-B89D-BC47E8C4B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Date Placeholder 3">
            <a:extLst>
              <a:ext uri="{FF2B5EF4-FFF2-40B4-BE49-F238E27FC236}">
                <a16:creationId xmlns:a16="http://schemas.microsoft.com/office/drawing/2014/main" id="{363CAEDB-FEA3-43B4-9A83-8E3B0A83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832C5-B76B-4602-BA32-F483E6D38F52}" type="datetimeFigureOut">
              <a:rPr lang="en-IE" smtClean="0"/>
              <a:t>23/01/2023</a:t>
            </a:fld>
            <a:endParaRPr lang="en-IE"/>
          </a:p>
        </p:txBody>
      </p:sp>
      <p:sp>
        <p:nvSpPr>
          <p:cNvPr id="5" name="Footer Placeholder 4">
            <a:extLst>
              <a:ext uri="{FF2B5EF4-FFF2-40B4-BE49-F238E27FC236}">
                <a16:creationId xmlns:a16="http://schemas.microsoft.com/office/drawing/2014/main" id="{0E9F7B26-0D1E-4518-A995-2875205B1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C72CFFB6-6972-4291-93E0-DB4805462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D54ED-9B6E-4069-9FC3-53555FE3D180}" type="slidenum">
              <a:rPr lang="en-IE" smtClean="0"/>
              <a:t>‹#›</a:t>
            </a:fld>
            <a:endParaRPr lang="en-IE"/>
          </a:p>
        </p:txBody>
      </p:sp>
      <p:pic>
        <p:nvPicPr>
          <p:cNvPr id="8" name="Picture 7">
            <a:extLst>
              <a:ext uri="{FF2B5EF4-FFF2-40B4-BE49-F238E27FC236}">
                <a16:creationId xmlns:a16="http://schemas.microsoft.com/office/drawing/2014/main" id="{F850CD34-D505-4235-B3DB-AD8CA0AE3A64}"/>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9506309" y="365124"/>
            <a:ext cx="1847491" cy="1102337"/>
          </a:xfrm>
          <a:prstGeom prst="rect">
            <a:avLst/>
          </a:prstGeom>
        </p:spPr>
      </p:pic>
    </p:spTree>
    <p:extLst>
      <p:ext uri="{BB962C8B-B14F-4D97-AF65-F5344CB8AC3E}">
        <p14:creationId xmlns:p14="http://schemas.microsoft.com/office/powerpoint/2010/main" val="3236763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Lucida Sans" panose="020B06020305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ucida Sans" panose="020B06020305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ucida Sans" panose="020B06020305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ucida Sans" panose="020B06020305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ucida Sans" panose="020B06020305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ucida Sans" panose="020B0602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cloud/learn/cloud-comput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k21academy.com/amazon-web-services/aws-solutions-architect/aws-ec2-instance/" TargetMode="External"/><Relationship Id="rId2" Type="http://schemas.openxmlformats.org/officeDocument/2006/relationships/hyperlink" Target="https://k21academy.com/docker-kubernetes/docker-vs-virtual-machine/"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techtarget.com/searchcloudcomputing/definition/public-cloud"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7467" y="2170004"/>
            <a:ext cx="9144000" cy="1310119"/>
          </a:xfrm>
        </p:spPr>
        <p:txBody>
          <a:bodyPr anchor="b">
            <a:noAutofit/>
          </a:bodyPr>
          <a:lstStyle/>
          <a:p>
            <a:r>
              <a:rPr lang="en-US" sz="4400" dirty="0">
                <a:latin typeface="Times New Roman" panose="02020603050405020304" pitchFamily="18" charset="0"/>
                <a:cs typeface="Times New Roman" panose="02020603050405020304" pitchFamily="18" charset="0"/>
              </a:rPr>
              <a:t>Cloud Platform Programming</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H9CPP</a:t>
            </a:r>
          </a:p>
        </p:txBody>
      </p:sp>
      <p:sp>
        <p:nvSpPr>
          <p:cNvPr id="6" name="Slide Number Placeholder 5">
            <a:extLst>
              <a:ext uri="{FF2B5EF4-FFF2-40B4-BE49-F238E27FC236}">
                <a16:creationId xmlns:a16="http://schemas.microsoft.com/office/drawing/2014/main" id="{14EBF26D-6DB8-4D1C-9A29-2DBE0C68901B}"/>
              </a:ext>
            </a:extLst>
          </p:cNvPr>
          <p:cNvSpPr>
            <a:spLocks noGrp="1"/>
          </p:cNvSpPr>
          <p:nvPr>
            <p:ph type="sldNum" sz="quarter" idx="12"/>
          </p:nvPr>
        </p:nvSpPr>
        <p:spPr/>
        <p:txBody>
          <a:bodyPr/>
          <a:lstStyle/>
          <a:p>
            <a:fld id="{49C34C31-03FF-4A4C-8930-A879496BC5E2}" type="slidenum">
              <a:rPr lang="en-US" smtClean="0"/>
              <a:t>1</a:t>
            </a:fld>
            <a:endParaRPr lang="en-US"/>
          </a:p>
        </p:txBody>
      </p:sp>
    </p:spTree>
    <p:extLst>
      <p:ext uri="{BB962C8B-B14F-4D97-AF65-F5344CB8AC3E}">
        <p14:creationId xmlns:p14="http://schemas.microsoft.com/office/powerpoint/2010/main" val="214119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7807-0234-41AD-BF3F-6A65529CDC16}"/>
              </a:ext>
            </a:extLst>
          </p:cNvPr>
          <p:cNvSpPr>
            <a:spLocks noGrp="1"/>
          </p:cNvSpPr>
          <p:nvPr>
            <p:ph type="ctrTitle"/>
          </p:nvPr>
        </p:nvSpPr>
        <p:spPr>
          <a:xfrm>
            <a:off x="2123920" y="450329"/>
            <a:ext cx="6858000" cy="496619"/>
          </a:xfrm>
        </p:spPr>
        <p:txBody>
          <a:bodyPr>
            <a:normAutofit/>
          </a:bodyPr>
          <a:lstStyle/>
          <a:p>
            <a:r>
              <a:rPr lang="en-US" sz="2800" b="1" dirty="0">
                <a:latin typeface="Times New Roman" panose="02020603050405020304" pitchFamily="18" charset="0"/>
                <a:cs typeface="Times New Roman" panose="02020603050405020304" pitchFamily="18" charset="0"/>
              </a:rPr>
              <a:t>Cloud Architecture</a:t>
            </a:r>
            <a:endParaRPr lang="en-IN" sz="28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10ABEF00-BD40-497B-AC10-05A1A9CD339E}"/>
              </a:ext>
            </a:extLst>
          </p:cNvPr>
          <p:cNvSpPr>
            <a:spLocks noGrp="1"/>
          </p:cNvSpPr>
          <p:nvPr>
            <p:ph type="subTitle" idx="1"/>
          </p:nvPr>
        </p:nvSpPr>
        <p:spPr>
          <a:xfrm>
            <a:off x="1824659" y="5629319"/>
            <a:ext cx="8542682" cy="218661"/>
          </a:xfrm>
        </p:spPr>
        <p:txBody>
          <a:bodyPr>
            <a:normAutofit fontScale="47500" lnSpcReduction="20000"/>
          </a:bodyPr>
          <a:lstStyle/>
          <a:p>
            <a:r>
              <a:rPr lang="en-US" dirty="0">
                <a:latin typeface="Times New Roman" pitchFamily="18" charset="0"/>
                <a:cs typeface="Times New Roman" pitchFamily="18" charset="0"/>
              </a:rPr>
              <a:t>Fig: Architecture of Cloud Computing</a:t>
            </a:r>
            <a:endParaRPr lang="en-IN"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C03CC97B-E496-43B0-A49F-54BDC30BA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660" y="1371600"/>
            <a:ext cx="8159427" cy="4650708"/>
          </a:xfrm>
          <a:prstGeom prst="rect">
            <a:avLst/>
          </a:prstGeom>
          <a:ln w="635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8297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133600" y="311333"/>
            <a:ext cx="6858000" cy="496619"/>
          </a:xfrm>
        </p:spPr>
        <p:txBody>
          <a:bodyPr>
            <a:noAutofit/>
          </a:bodyPr>
          <a:lstStyle/>
          <a:p>
            <a:r>
              <a:rPr lang="en-US" sz="4000" b="1" dirty="0">
                <a:latin typeface="Times New Roman" panose="02020603050405020304" pitchFamily="18" charset="0"/>
                <a:cs typeface="Times New Roman" panose="02020603050405020304" pitchFamily="18" charset="0"/>
              </a:rPr>
              <a:t>Service Models</a:t>
            </a:r>
          </a:p>
        </p:txBody>
      </p:sp>
      <p:sp>
        <p:nvSpPr>
          <p:cNvPr id="6" name="TextBox 5">
            <a:extLst>
              <a:ext uri="{FF2B5EF4-FFF2-40B4-BE49-F238E27FC236}">
                <a16:creationId xmlns:a16="http://schemas.microsoft.com/office/drawing/2014/main" id="{A18ABFD4-8D26-4AAD-BA80-60F53DF94544}"/>
              </a:ext>
            </a:extLst>
          </p:cNvPr>
          <p:cNvSpPr txBox="1"/>
          <p:nvPr/>
        </p:nvSpPr>
        <p:spPr>
          <a:xfrm>
            <a:off x="1076549" y="1332590"/>
            <a:ext cx="2554357" cy="2708434"/>
          </a:xfrm>
          <a:prstGeom prst="rect">
            <a:avLst/>
          </a:prstGeom>
          <a:noFill/>
        </p:spPr>
        <p:txBody>
          <a:bodyPr wrap="square">
            <a:spAutoFit/>
          </a:bodyPr>
          <a:lstStyle/>
          <a:p>
            <a:pPr algn="just">
              <a:buFont typeface="Arial" pitchFamily="34" charset="0"/>
              <a:buChar char="•"/>
            </a:pPr>
            <a:r>
              <a:rPr lang="en-IN" sz="1600" dirty="0">
                <a:latin typeface="Times New Roman" pitchFamily="18" charset="0"/>
                <a:cs typeface="Times New Roman" pitchFamily="18" charset="0"/>
              </a:rPr>
              <a:t> </a:t>
            </a:r>
            <a:r>
              <a:rPr lang="en-US" sz="1400" b="1" dirty="0">
                <a:latin typeface="Times New Roman" pitchFamily="18" charset="0"/>
                <a:cs typeface="Times New Roman" pitchFamily="18" charset="0"/>
              </a:rPr>
              <a:t>Platform-as-a-Service (PaaS) </a:t>
            </a:r>
            <a:r>
              <a:rPr lang="en-US" sz="1400" dirty="0">
                <a:latin typeface="Times New Roman" pitchFamily="18" charset="0"/>
                <a:cs typeface="Times New Roman" pitchFamily="18" charset="0"/>
              </a:rPr>
              <a:t>is a set of software and development tools hosted on the provider’s servers. </a:t>
            </a:r>
          </a:p>
          <a:p>
            <a:pPr algn="just">
              <a:buFont typeface="Arial" pitchFamily="34" charset="0"/>
              <a:buChar char="•"/>
            </a:pPr>
            <a:endParaRPr lang="en-US" sz="1400" dirty="0">
              <a:latin typeface="Times New Roman" pitchFamily="18" charset="0"/>
              <a:cs typeface="Times New Roman" pitchFamily="18" charset="0"/>
            </a:endParaRPr>
          </a:p>
          <a:p>
            <a:pPr algn="just">
              <a:buFont typeface="Arial" pitchFamily="34" charset="0"/>
              <a:buChar char="•"/>
            </a:pPr>
            <a:r>
              <a:rPr lang="en-US" sz="1400" dirty="0">
                <a:latin typeface="Times New Roman" pitchFamily="18" charset="0"/>
                <a:cs typeface="Times New Roman" pitchFamily="18" charset="0"/>
              </a:rPr>
              <a:t> This offers an integrated set of developer environment that a developer can tap to build their applications without having any clue about what is going on underneath the service. </a:t>
            </a:r>
          </a:p>
          <a:p>
            <a:pPr algn="just">
              <a:buFont typeface="Arial" pitchFamily="34" charset="0"/>
              <a:buChar char="•"/>
            </a:pPr>
            <a:endParaRPr lang="en-US" sz="14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F414ADAA-1EB9-43B5-8139-659482329FC7}"/>
              </a:ext>
            </a:extLst>
          </p:cNvPr>
          <p:cNvSpPr txBox="1"/>
          <p:nvPr/>
        </p:nvSpPr>
        <p:spPr>
          <a:xfrm>
            <a:off x="4325227" y="1363368"/>
            <a:ext cx="2763078" cy="2800767"/>
          </a:xfrm>
          <a:prstGeom prst="rect">
            <a:avLst/>
          </a:prstGeom>
          <a:noFill/>
        </p:spPr>
        <p:txBody>
          <a:bodyPr wrap="square">
            <a:spAutoFit/>
          </a:bodyPr>
          <a:lstStyle/>
          <a:p>
            <a:pPr algn="just">
              <a:buFont typeface="Arial" pitchFamily="34" charset="0"/>
              <a:buChar char="•"/>
            </a:pPr>
            <a:r>
              <a:rPr lang="en-US" sz="1600" b="1" dirty="0">
                <a:latin typeface="Times New Roman" pitchFamily="18" charset="0"/>
                <a:cs typeface="Times New Roman" pitchFamily="18" charset="0"/>
              </a:rPr>
              <a:t>Software-as-a-Service (SaaS)</a:t>
            </a:r>
            <a:r>
              <a:rPr lang="en-US" sz="1600" dirty="0">
                <a:latin typeface="Times New Roman" pitchFamily="18" charset="0"/>
                <a:cs typeface="Times New Roman" pitchFamily="18" charset="0"/>
              </a:rPr>
              <a:t> is a software distribution model in which applications are hosted by a service provider and are made available to customers over a network. </a:t>
            </a:r>
          </a:p>
          <a:p>
            <a:pPr algn="just">
              <a:buFont typeface="Arial" pitchFamily="34" charset="0"/>
              <a:buChar char="•"/>
            </a:pPr>
            <a:endParaRPr lang="en-US" sz="1600" dirty="0">
              <a:latin typeface="Times New Roman" pitchFamily="18" charset="0"/>
              <a:cs typeface="Times New Roman" pitchFamily="18" charset="0"/>
            </a:endParaRPr>
          </a:p>
          <a:p>
            <a:pPr algn="just">
              <a:buFont typeface="Arial" pitchFamily="34" charset="0"/>
              <a:buChar char="•"/>
            </a:pPr>
            <a:r>
              <a:rPr lang="en-US" sz="1600" dirty="0">
                <a:latin typeface="Times New Roman" pitchFamily="18" charset="0"/>
                <a:cs typeface="Times New Roman" pitchFamily="18" charset="0"/>
              </a:rPr>
              <a:t> It is also associated with a pay-as-you-go subscription licensing model. </a:t>
            </a:r>
          </a:p>
        </p:txBody>
      </p:sp>
      <p:sp>
        <p:nvSpPr>
          <p:cNvPr id="10" name="TextBox 9">
            <a:extLst>
              <a:ext uri="{FF2B5EF4-FFF2-40B4-BE49-F238E27FC236}">
                <a16:creationId xmlns:a16="http://schemas.microsoft.com/office/drawing/2014/main" id="{87DB9AB2-0046-452B-A744-C52A380D667A}"/>
              </a:ext>
            </a:extLst>
          </p:cNvPr>
          <p:cNvSpPr txBox="1"/>
          <p:nvPr/>
        </p:nvSpPr>
        <p:spPr>
          <a:xfrm>
            <a:off x="7401065" y="1332590"/>
            <a:ext cx="2763078" cy="2677656"/>
          </a:xfrm>
          <a:prstGeom prst="rect">
            <a:avLst/>
          </a:prstGeom>
          <a:noFill/>
        </p:spPr>
        <p:txBody>
          <a:bodyPr wrap="square">
            <a:spAutoFit/>
          </a:bodyPr>
          <a:lstStyle/>
          <a:p>
            <a:pPr algn="just">
              <a:buFont typeface="Arial" pitchFamily="34" charset="0"/>
              <a:buChar char="•"/>
            </a:pPr>
            <a:r>
              <a:rPr lang="en-US" sz="1400" b="1" dirty="0">
                <a:latin typeface="Times New Roman" pitchFamily="18" charset="0"/>
                <a:cs typeface="Times New Roman" pitchFamily="18" charset="0"/>
              </a:rPr>
              <a:t>Infrastructure as a service (IaaS)</a:t>
            </a:r>
            <a:r>
              <a:rPr lang="en-US" sz="1400" dirty="0">
                <a:latin typeface="Times New Roman" pitchFamily="18" charset="0"/>
                <a:cs typeface="Times New Roman" pitchFamily="18" charset="0"/>
              </a:rPr>
              <a:t> is a single tenant cloud layer where the Cloud computing vendor’s dedicated resources are only shared with contracted clients at a pay per use fee. </a:t>
            </a:r>
          </a:p>
          <a:p>
            <a:pPr algn="just"/>
            <a:endParaRPr lang="en-US" sz="1400" dirty="0">
              <a:latin typeface="Times New Roman" pitchFamily="18" charset="0"/>
              <a:cs typeface="Times New Roman" pitchFamily="18" charset="0"/>
            </a:endParaRPr>
          </a:p>
          <a:p>
            <a:pPr algn="just">
              <a:buFont typeface="Arial" pitchFamily="34" charset="0"/>
              <a:buChar char="•"/>
            </a:pPr>
            <a:r>
              <a:rPr lang="en-US" sz="1400" dirty="0">
                <a:latin typeface="Times New Roman" pitchFamily="18" charset="0"/>
                <a:cs typeface="Times New Roman" pitchFamily="18" charset="0"/>
              </a:rPr>
              <a:t> This greatly minimizes the need for huge initial investment in computing hardware such as servers, networking devices and processing powers.</a:t>
            </a:r>
          </a:p>
        </p:txBody>
      </p:sp>
      <p:pic>
        <p:nvPicPr>
          <p:cNvPr id="11" name="Picture 2" descr="Platform as a Service (PaaS)Platform as a Service (PaaS)&#10;PaaS provides the runtime environment for applications,&#10;developme...">
            <a:extLst>
              <a:ext uri="{FF2B5EF4-FFF2-40B4-BE49-F238E27FC236}">
                <a16:creationId xmlns:a16="http://schemas.microsoft.com/office/drawing/2014/main" id="{4758076E-5276-4C8A-971C-F5C16D5B5D49}"/>
              </a:ext>
            </a:extLst>
          </p:cNvPr>
          <p:cNvPicPr>
            <a:picLocks noChangeAspect="1" noChangeArrowheads="1"/>
          </p:cNvPicPr>
          <p:nvPr/>
        </p:nvPicPr>
        <p:blipFill>
          <a:blip r:embed="rId2"/>
          <a:srcRect/>
          <a:stretch>
            <a:fillRect/>
          </a:stretch>
        </p:blipFill>
        <p:spPr bwMode="auto">
          <a:xfrm>
            <a:off x="7480354" y="4188966"/>
            <a:ext cx="2683789" cy="2014946"/>
          </a:xfrm>
          <a:prstGeom prst="rect">
            <a:avLst/>
          </a:prstGeom>
          <a:ln w="9525" cap="sq" cmpd="thickThin">
            <a:solidFill>
              <a:srgbClr val="000000"/>
            </a:solidFill>
            <a:prstDash val="solid"/>
            <a:miter lim="800000"/>
          </a:ln>
          <a:effectLst>
            <a:innerShdw blurRad="76200">
              <a:srgbClr val="000000"/>
            </a:innerShdw>
          </a:effectLst>
        </p:spPr>
      </p:pic>
      <p:pic>
        <p:nvPicPr>
          <p:cNvPr id="13" name="Picture 2" descr="Software as a Service (SaaS)Software as a Service (SaaS)&#10;SaaS model allows to use software applications as a service&#10;to en...">
            <a:extLst>
              <a:ext uri="{FF2B5EF4-FFF2-40B4-BE49-F238E27FC236}">
                <a16:creationId xmlns:a16="http://schemas.microsoft.com/office/drawing/2014/main" id="{178B7B15-86F0-4DCE-866B-A093EEBE35CE}"/>
              </a:ext>
            </a:extLst>
          </p:cNvPr>
          <p:cNvPicPr>
            <a:picLocks noChangeAspect="1" noChangeArrowheads="1"/>
          </p:cNvPicPr>
          <p:nvPr/>
        </p:nvPicPr>
        <p:blipFill>
          <a:blip r:embed="rId3"/>
          <a:srcRect/>
          <a:stretch>
            <a:fillRect/>
          </a:stretch>
        </p:blipFill>
        <p:spPr bwMode="auto">
          <a:xfrm>
            <a:off x="1031598" y="4189903"/>
            <a:ext cx="2599308" cy="1951519"/>
          </a:xfrm>
          <a:prstGeom prst="rect">
            <a:avLst/>
          </a:prstGeom>
          <a:ln w="9525" cap="sq" cmpd="thickThin">
            <a:solidFill>
              <a:srgbClr val="000000"/>
            </a:solidFill>
            <a:prstDash val="solid"/>
            <a:miter lim="800000"/>
          </a:ln>
          <a:effectLst>
            <a:innerShdw blurRad="76200">
              <a:srgbClr val="000000"/>
            </a:innerShdw>
          </a:effectLst>
        </p:spPr>
      </p:pic>
      <p:pic>
        <p:nvPicPr>
          <p:cNvPr id="14" name="Picture 2" descr="Do you Use the Cloud?Do you Use the Cloud?&#10; ">
            <a:extLst>
              <a:ext uri="{FF2B5EF4-FFF2-40B4-BE49-F238E27FC236}">
                <a16:creationId xmlns:a16="http://schemas.microsoft.com/office/drawing/2014/main" id="{1544EBF5-E2DF-4E0C-B076-B3A7E928CDDD}"/>
              </a:ext>
            </a:extLst>
          </p:cNvPr>
          <p:cNvPicPr>
            <a:picLocks noChangeAspect="1" noChangeArrowheads="1"/>
          </p:cNvPicPr>
          <p:nvPr/>
        </p:nvPicPr>
        <p:blipFill>
          <a:blip r:embed="rId4"/>
          <a:srcRect/>
          <a:stretch>
            <a:fillRect/>
          </a:stretch>
        </p:blipFill>
        <p:spPr bwMode="auto">
          <a:xfrm>
            <a:off x="4361190" y="4222197"/>
            <a:ext cx="2597287" cy="1950001"/>
          </a:xfrm>
          <a:prstGeom prst="rect">
            <a:avLst/>
          </a:prstGeom>
          <a:ln w="952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0284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101646" y="437537"/>
            <a:ext cx="6858000" cy="496619"/>
          </a:xfrm>
        </p:spPr>
        <p:txBody>
          <a:bodyPr>
            <a:noAutofit/>
          </a:bodyPr>
          <a:lstStyle/>
          <a:p>
            <a:r>
              <a:rPr lang="en-US" sz="4000" b="1" dirty="0">
                <a:latin typeface="Times New Roman" panose="02020603050405020304" pitchFamily="18" charset="0"/>
                <a:cs typeface="Times New Roman" panose="02020603050405020304" pitchFamily="18" charset="0"/>
              </a:rPr>
              <a:t>Service Models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823933" y="1664111"/>
            <a:ext cx="9567841" cy="3001641"/>
          </a:xfrm>
          <a:prstGeom prst="rect">
            <a:avLst/>
          </a:prstGeom>
          <a:noFill/>
          <a:ln/>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The world is changing, quickly and fast; and to adapt to these growing changes, businesses are experiencing unprecedented stress on maintaining a robust and cost-effective IT Infrastructure. But thanks to Cloud Computing and its various service models – </a:t>
            </a:r>
            <a:r>
              <a:rPr lang="en-US" sz="1600" b="1" i="0" dirty="0" err="1">
                <a:solidFill>
                  <a:srgbClr val="000000"/>
                </a:solidFill>
                <a:effectLst/>
                <a:latin typeface="Times New Roman" panose="02020603050405020304" pitchFamily="18" charset="0"/>
                <a:cs typeface="Times New Roman" panose="02020603050405020304" pitchFamily="18" charset="0"/>
              </a:rPr>
              <a:t>Saas</a:t>
            </a:r>
            <a:r>
              <a:rPr lang="en-US" sz="1600" b="1" i="0" dirty="0">
                <a:solidFill>
                  <a:srgbClr val="000000"/>
                </a:solidFill>
                <a:effectLst/>
                <a:latin typeface="Times New Roman" panose="02020603050405020304" pitchFamily="18" charset="0"/>
                <a:cs typeface="Times New Roman" panose="02020603050405020304" pitchFamily="18" charset="0"/>
              </a:rPr>
              <a:t>, IaaS, </a:t>
            </a:r>
            <a:r>
              <a:rPr lang="en-US" sz="1600" b="1" i="0" dirty="0" err="1">
                <a:solidFill>
                  <a:srgbClr val="000000"/>
                </a:solidFill>
                <a:effectLst/>
                <a:latin typeface="Times New Roman" panose="02020603050405020304" pitchFamily="18" charset="0"/>
                <a:cs typeface="Times New Roman" panose="02020603050405020304" pitchFamily="18" charset="0"/>
              </a:rPr>
              <a:t>Paas</a:t>
            </a:r>
            <a:r>
              <a:rPr lang="en-US" sz="1600" b="0" i="0" dirty="0">
                <a:solidFill>
                  <a:srgbClr val="000000"/>
                </a:solidFill>
                <a:effectLst/>
                <a:latin typeface="Times New Roman" panose="02020603050405020304" pitchFamily="18" charset="0"/>
                <a:cs typeface="Times New Roman" panose="02020603050405020304" pitchFamily="18" charset="0"/>
              </a:rPr>
              <a:t>, businesses now have the option to move beyond on-premise IT Infrastructure for improved processing and storage capacity.</a:t>
            </a:r>
          </a:p>
          <a:p>
            <a:pPr algn="just">
              <a:lnSpc>
                <a:spcPct val="150000"/>
              </a:lnSpc>
            </a:pPr>
            <a:endParaRPr lang="en-US" sz="16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525252"/>
                </a:solidFill>
                <a:effectLst/>
                <a:latin typeface="Times New Roman" panose="02020603050405020304" pitchFamily="18" charset="0"/>
                <a:cs typeface="Times New Roman" panose="02020603050405020304" pitchFamily="18" charset="0"/>
              </a:rPr>
              <a:t>IaaS, PaaS and SaaS are the three most popular types of cloud service offerings. (They are sometimes referred to as cloud service models or cloud computing service models.)</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84561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101646" y="437537"/>
            <a:ext cx="6858000" cy="496619"/>
          </a:xfrm>
        </p:spPr>
        <p:txBody>
          <a:bodyPr>
            <a:noAutofit/>
          </a:bodyPr>
          <a:lstStyle/>
          <a:p>
            <a:r>
              <a:rPr lang="en-US" sz="4000" b="1" dirty="0">
                <a:latin typeface="Times New Roman" panose="02020603050405020304" pitchFamily="18" charset="0"/>
                <a:cs typeface="Times New Roman" panose="02020603050405020304" pitchFamily="18" charset="0"/>
              </a:rPr>
              <a:t>Service Models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823933" y="1664111"/>
            <a:ext cx="10034567" cy="3650839"/>
          </a:xfrm>
          <a:prstGeom prst="rect">
            <a:avLst/>
          </a:prstGeom>
          <a:noFill/>
          <a:ln/>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r>
              <a:rPr lang="en-US" sz="1800" b="0" i="0" dirty="0">
                <a:solidFill>
                  <a:srgbClr val="525252"/>
                </a:solidFill>
                <a:effectLst/>
                <a:latin typeface="Times New Roman" panose="02020603050405020304" pitchFamily="18" charset="0"/>
                <a:cs typeface="Times New Roman" panose="02020603050405020304" pitchFamily="18" charset="0"/>
              </a:rPr>
              <a:t>'As a service' refers to the way IT assets are consumed in these offerings - and to the essential difference between </a:t>
            </a:r>
            <a:r>
              <a:rPr lang="en-US" sz="1800" b="0" i="0" u="none" strike="noStrike" dirty="0">
                <a:solidFill>
                  <a:srgbClr val="0062FF"/>
                </a:solidFill>
                <a:effectLst/>
                <a:latin typeface="Times New Roman" panose="02020603050405020304" pitchFamily="18" charset="0"/>
                <a:cs typeface="Times New Roman" panose="02020603050405020304" pitchFamily="18" charset="0"/>
                <a:hlinkClick r:id="rId2"/>
              </a:rPr>
              <a:t>cloud computing</a:t>
            </a:r>
            <a:r>
              <a:rPr lang="en-US" sz="1800" b="0" i="0" dirty="0">
                <a:solidFill>
                  <a:srgbClr val="525252"/>
                </a:solidFill>
                <a:effectLst/>
                <a:latin typeface="Times New Roman" panose="02020603050405020304" pitchFamily="18" charset="0"/>
                <a:cs typeface="Times New Roman" panose="02020603050405020304" pitchFamily="18" charset="0"/>
              </a:rPr>
              <a:t> and traditional IT. In traditional IT, an organization consumes IT assets - hardware, system software, development tools, applications - by purchasing them, installing them, managing them and maintaining them in its own on-premises data center. </a:t>
            </a:r>
          </a:p>
          <a:p>
            <a:pPr algn="just" fontAlgn="base"/>
            <a:r>
              <a:rPr lang="en-US" sz="1800" b="0" i="0" dirty="0">
                <a:solidFill>
                  <a:srgbClr val="525252"/>
                </a:solidFill>
                <a:effectLst/>
                <a:latin typeface="Times New Roman" panose="02020603050405020304" pitchFamily="18" charset="0"/>
                <a:cs typeface="Times New Roman" panose="02020603050405020304" pitchFamily="18" charset="0"/>
              </a:rPr>
              <a:t>In cloud computing, the cloud service provider owns, manages and maintains the assets; the customer consumes them via an Internet connection, and pays for them on a subscription or pay-as-you-go basis.</a:t>
            </a:r>
          </a:p>
          <a:p>
            <a:pPr algn="just" fontAlgn="base"/>
            <a:r>
              <a:rPr lang="en-US" sz="1800" b="0" i="0" dirty="0">
                <a:solidFill>
                  <a:srgbClr val="525252"/>
                </a:solidFill>
                <a:effectLst/>
                <a:latin typeface="Times New Roman" panose="02020603050405020304" pitchFamily="18" charset="0"/>
                <a:cs typeface="Times New Roman" panose="02020603050405020304" pitchFamily="18" charset="0"/>
              </a:rPr>
              <a:t>So, the chief advantage of IaaS, PaaS, SaaS or any 'as a service' solution is economic: A customer can access and scale the IT capabilities it needs for a predictable cost, without the expense and overhead of purchasing and maintaining everything in its own data center. </a:t>
            </a:r>
          </a:p>
          <a:p>
            <a:pPr algn="just" fontAlgn="base"/>
            <a:r>
              <a:rPr lang="en-US" sz="1800" b="0" i="0" dirty="0">
                <a:solidFill>
                  <a:srgbClr val="525252"/>
                </a:solidFill>
                <a:effectLst/>
                <a:latin typeface="Times New Roman" panose="02020603050405020304" pitchFamily="18" charset="0"/>
                <a:cs typeface="Times New Roman" panose="02020603050405020304" pitchFamily="18" charset="0"/>
              </a:rPr>
              <a:t>But there are additional advantages specific to each of these solutions.</a:t>
            </a:r>
          </a:p>
        </p:txBody>
      </p:sp>
    </p:spTree>
    <p:extLst>
      <p:ext uri="{BB962C8B-B14F-4D97-AF65-F5344CB8AC3E}">
        <p14:creationId xmlns:p14="http://schemas.microsoft.com/office/powerpoint/2010/main" val="209631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4" y="866776"/>
            <a:ext cx="8287141" cy="1238250"/>
          </a:xfrm>
        </p:spPr>
        <p:txBody>
          <a:bodyPr vert="horz" lIns="91440" tIns="45720" rIns="91440" bIns="45720" rtlCol="0" anchor="b">
            <a:noAutofit/>
          </a:bodyPr>
          <a:lstStyle/>
          <a:p>
            <a:pPr algn="l"/>
            <a:r>
              <a:rPr lang="en-US" sz="2400" b="1" i="0" dirty="0">
                <a:solidFill>
                  <a:srgbClr val="333333"/>
                </a:solidFill>
                <a:effectLst/>
                <a:latin typeface="Times" panose="02020603050405020304" pitchFamily="18" charset="0"/>
                <a:cs typeface="Times" panose="02020603050405020304" pitchFamily="18" charset="0"/>
              </a:rPr>
              <a:t>Characteristics Of Service Model of cloud computing</a:t>
            </a:r>
            <a:br>
              <a:rPr lang="en-US" sz="2400" b="1" i="0" dirty="0">
                <a:solidFill>
                  <a:srgbClr val="333333"/>
                </a:solidFill>
                <a:effectLst/>
                <a:latin typeface="Times" panose="02020603050405020304" pitchFamily="18" charset="0"/>
                <a:cs typeface="Times" panose="02020603050405020304" pitchFamily="18" charset="0"/>
              </a:rPr>
            </a:br>
            <a:br>
              <a:rPr lang="en-US" sz="2400" dirty="0">
                <a:latin typeface="Times" panose="02020603050405020304" pitchFamily="18" charset="0"/>
                <a:cs typeface="Times" panose="02020603050405020304" pitchFamily="18" charset="0"/>
              </a:rPr>
            </a:br>
            <a:endParaRPr lang="en-US" sz="7200" b="1" kern="1200" dirty="0">
              <a:solidFill>
                <a:schemeClr val="tx1"/>
              </a:solidFill>
              <a:latin typeface="Times" panose="02020603050405020304" pitchFamily="18" charset="0"/>
              <a:cs typeface="Times" panose="02020603050405020304" pitchFamily="18" charset="0"/>
            </a:endParaRPr>
          </a:p>
        </p:txBody>
      </p:sp>
      <p:pic>
        <p:nvPicPr>
          <p:cNvPr id="12290" name="Picture 2" descr="Cloud Computing">
            <a:extLst>
              <a:ext uri="{FF2B5EF4-FFF2-40B4-BE49-F238E27FC236}">
                <a16:creationId xmlns:a16="http://schemas.microsoft.com/office/drawing/2014/main" id="{6D07AF01-A91A-4FA3-B15B-772E6D04E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1409700"/>
            <a:ext cx="81819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44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4" y="866776"/>
            <a:ext cx="8287141" cy="1238250"/>
          </a:xfrm>
        </p:spPr>
        <p:txBody>
          <a:bodyPr vert="horz" lIns="91440" tIns="45720" rIns="91440" bIns="45720" rtlCol="0" anchor="b">
            <a:noAutofit/>
          </a:bodyPr>
          <a:lstStyle/>
          <a:p>
            <a:pPr algn="l"/>
            <a:r>
              <a:rPr lang="en-US" sz="2400" b="1" i="0" dirty="0">
                <a:solidFill>
                  <a:srgbClr val="333333"/>
                </a:solidFill>
                <a:effectLst/>
                <a:latin typeface="Times" panose="02020603050405020304" pitchFamily="18" charset="0"/>
                <a:cs typeface="Times" panose="02020603050405020304" pitchFamily="18" charset="0"/>
              </a:rPr>
              <a:t>Characteristics Of Service Model of cloud computing</a:t>
            </a:r>
            <a:br>
              <a:rPr lang="en-US" sz="2400" b="1" i="0" dirty="0">
                <a:solidFill>
                  <a:srgbClr val="333333"/>
                </a:solidFill>
                <a:effectLst/>
                <a:latin typeface="Times" panose="02020603050405020304" pitchFamily="18" charset="0"/>
                <a:cs typeface="Times" panose="02020603050405020304" pitchFamily="18" charset="0"/>
              </a:rPr>
            </a:br>
            <a:br>
              <a:rPr lang="en-US" sz="2400" dirty="0">
                <a:latin typeface="Times" panose="02020603050405020304" pitchFamily="18" charset="0"/>
                <a:cs typeface="Times" panose="02020603050405020304" pitchFamily="18" charset="0"/>
              </a:rPr>
            </a:br>
            <a:endParaRPr lang="en-US" sz="7200" b="1" kern="1200" dirty="0">
              <a:solidFill>
                <a:schemeClr val="tx1"/>
              </a:solidFill>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CC303A1F-CDFB-42BE-AA7A-B6ED4E6E07AF}"/>
              </a:ext>
            </a:extLst>
          </p:cNvPr>
          <p:cNvSpPr txBox="1"/>
          <p:nvPr/>
        </p:nvSpPr>
        <p:spPr>
          <a:xfrm>
            <a:off x="466725" y="1485960"/>
            <a:ext cx="9725026" cy="4524315"/>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Multi-Tenant</a:t>
            </a:r>
            <a:r>
              <a:rPr lang="en-US" b="0" i="0" dirty="0">
                <a:solidFill>
                  <a:srgbClr val="000000"/>
                </a:solidFill>
                <a:effectLst/>
                <a:latin typeface="Times New Roman" panose="02020603050405020304" pitchFamily="18" charset="0"/>
                <a:cs typeface="Times New Roman" panose="02020603050405020304" pitchFamily="18" charset="0"/>
              </a:rPr>
              <a:t>: Multi-tenancy is an architecture in which a single instance of a software application serves multiple customers. Each customer is called a </a:t>
            </a:r>
            <a:r>
              <a:rPr lang="en-US" b="1" i="0" dirty="0">
                <a:solidFill>
                  <a:srgbClr val="000000"/>
                </a:solidFill>
                <a:effectLst/>
                <a:latin typeface="Times New Roman" panose="02020603050405020304" pitchFamily="18" charset="0"/>
                <a:cs typeface="Times New Roman" panose="02020603050405020304" pitchFamily="18" charset="0"/>
              </a:rPr>
              <a:t>tenant</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Self-</a:t>
            </a:r>
            <a:r>
              <a:rPr lang="en-US" b="1" i="0" dirty="0" err="1">
                <a:solidFill>
                  <a:srgbClr val="000000"/>
                </a:solidFill>
                <a:effectLst/>
                <a:latin typeface="Times New Roman" panose="02020603050405020304" pitchFamily="18" charset="0"/>
                <a:cs typeface="Times New Roman" panose="02020603050405020304" pitchFamily="18" charset="0"/>
              </a:rPr>
              <a:t>Sevice</a:t>
            </a:r>
            <a:r>
              <a:rPr lang="en-US" b="0" i="0" dirty="0">
                <a:solidFill>
                  <a:srgbClr val="000000"/>
                </a:solidFill>
                <a:effectLst/>
                <a:latin typeface="Times New Roman" panose="02020603050405020304" pitchFamily="18" charset="0"/>
                <a:cs typeface="Times New Roman" panose="02020603050405020304" pitchFamily="18" charset="0"/>
              </a:rPr>
              <a:t>: Self-service cloud computing is a private cloud service where the customer provisions storage and launches applications without an external cloud service provider. With a self-service cloud, users access a web-based portal to request or configure servers and launch applications.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Elastic (Scale-Up | Scale-Down)</a:t>
            </a:r>
            <a:r>
              <a:rPr lang="en-US" b="0" i="0" dirty="0">
                <a:solidFill>
                  <a:srgbClr val="000000"/>
                </a:solidFill>
                <a:effectLst/>
                <a:latin typeface="Times New Roman" panose="02020603050405020304" pitchFamily="18" charset="0"/>
                <a:cs typeface="Times New Roman" panose="02020603050405020304" pitchFamily="18" charset="0"/>
              </a:rPr>
              <a:t>: Elasticity is the ability to grow or shrink infrastructure resources dynamically as needed to adapt to workload changes in an autonomic manner, maximizing the use of resources. This can result in savings in infrastructure costs overall.</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Web-Based</a:t>
            </a:r>
            <a:r>
              <a:rPr lang="en-US" b="0" i="0" dirty="0">
                <a:solidFill>
                  <a:srgbClr val="000000"/>
                </a:solidFill>
                <a:effectLst/>
                <a:latin typeface="Times New Roman" panose="02020603050405020304" pitchFamily="18" charset="0"/>
                <a:cs typeface="Times New Roman" panose="02020603050405020304" pitchFamily="18" charset="0"/>
              </a:rPr>
              <a:t>: It means you can access your resources via Web-Based applications.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Automated</a:t>
            </a:r>
            <a:r>
              <a:rPr lang="en-US" b="0" i="0" dirty="0">
                <a:solidFill>
                  <a:srgbClr val="000000"/>
                </a:solidFill>
                <a:effectLst/>
                <a:latin typeface="Times New Roman" panose="02020603050405020304" pitchFamily="18" charset="0"/>
                <a:cs typeface="Times New Roman" panose="02020603050405020304" pitchFamily="18" charset="0"/>
              </a:rPr>
              <a:t>: Most of the things in the Cloud are automated, and human intervention is less.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Pay As You Go Model</a:t>
            </a:r>
            <a:r>
              <a:rPr lang="en-US" b="0" i="0" dirty="0">
                <a:solidFill>
                  <a:srgbClr val="000000"/>
                </a:solidFill>
                <a:effectLst/>
                <a:latin typeface="Times New Roman" panose="02020603050405020304" pitchFamily="18" charset="0"/>
                <a:cs typeface="Times New Roman" panose="02020603050405020304" pitchFamily="18" charset="0"/>
              </a:rPr>
              <a:t>: You only have to pay when utilizing cloud resources.</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Modern Web-Based Integration</a:t>
            </a:r>
            <a:r>
              <a:rPr lang="en-US" b="0" i="0" dirty="0">
                <a:solidFill>
                  <a:srgbClr val="000000"/>
                </a:solidFill>
                <a:effectLst/>
                <a:latin typeface="Times New Roman" panose="02020603050405020304" pitchFamily="18" charset="0"/>
                <a:cs typeface="Times New Roman" panose="02020603050405020304" pitchFamily="18" charset="0"/>
              </a:rPr>
              <a:t>:  It allows you to configure multiple application programs to share data in the cloud. In a network that incorporates cloud integration, diverse applications communicate either directly or through third-party software.</a:t>
            </a:r>
          </a:p>
          <a:p>
            <a:pPr algn="just">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Secure: </a:t>
            </a:r>
            <a:r>
              <a:rPr lang="en-US" b="0" i="0" dirty="0">
                <a:solidFill>
                  <a:srgbClr val="000000"/>
                </a:solidFill>
                <a:effectLst/>
                <a:latin typeface="Times New Roman" panose="02020603050405020304" pitchFamily="18" charset="0"/>
                <a:cs typeface="Times New Roman" panose="02020603050405020304" pitchFamily="18" charset="0"/>
              </a:rPr>
              <a:t>Cloud services create a copy of the data that you want to store to prevent any form of data loss. If one server loses the data by any chance, the copy version is restored from the other server.</a:t>
            </a:r>
          </a:p>
        </p:txBody>
      </p:sp>
    </p:spTree>
    <p:extLst>
      <p:ext uri="{BB962C8B-B14F-4D97-AF65-F5344CB8AC3E}">
        <p14:creationId xmlns:p14="http://schemas.microsoft.com/office/powerpoint/2010/main" val="249170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101646" y="437537"/>
            <a:ext cx="6858000" cy="496619"/>
          </a:xfrm>
        </p:spPr>
        <p:txBody>
          <a:bodyPr>
            <a:noAutofit/>
          </a:bodyPr>
          <a:lstStyle/>
          <a:p>
            <a:r>
              <a:rPr lang="en-US" sz="4000" b="1" dirty="0">
                <a:latin typeface="Times New Roman" panose="02020603050405020304" pitchFamily="18" charset="0"/>
                <a:cs typeface="Times New Roman" panose="02020603050405020304" pitchFamily="18" charset="0"/>
              </a:rPr>
              <a:t>Service Models</a:t>
            </a:r>
          </a:p>
        </p:txBody>
      </p:sp>
      <p:pic>
        <p:nvPicPr>
          <p:cNvPr id="1026" name="Picture 2" descr="Cloud Service Model">
            <a:extLst>
              <a:ext uri="{FF2B5EF4-FFF2-40B4-BE49-F238E27FC236}">
                <a16:creationId xmlns:a16="http://schemas.microsoft.com/office/drawing/2014/main" id="{1C532901-8F17-47C7-9FF5-0B7D5029A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470" y="1500188"/>
            <a:ext cx="8673060" cy="465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55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5" y="292709"/>
            <a:ext cx="3429000" cy="859816"/>
          </a:xfrm>
        </p:spPr>
        <p:txBody>
          <a:bodyPr vert="horz" lIns="91440" tIns="45720" rIns="91440" bIns="45720" rtlCol="0" anchor="b">
            <a:normAutofit/>
          </a:bodyPr>
          <a:lstStyle/>
          <a:p>
            <a:pPr algn="l"/>
            <a:r>
              <a:rPr lang="en-US" sz="5400" b="1" kern="1200" dirty="0">
                <a:solidFill>
                  <a:schemeClr val="tx1"/>
                </a:solidFill>
                <a:latin typeface="Times New Roman" panose="02020603050405020304" pitchFamily="18" charset="0"/>
                <a:cs typeface="Times New Roman" panose="02020603050405020304" pitchFamily="18" charset="0"/>
              </a:rPr>
              <a:t>IaaS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630936" y="1569059"/>
            <a:ext cx="4023360" cy="477268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Infrastructure As A Service (IaaS)</a:t>
            </a:r>
          </a:p>
          <a:p>
            <a:pPr indent="-22860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 is the</a:t>
            </a:r>
            <a:r>
              <a:rPr lang="en-US" sz="1600" b="1" i="0" dirty="0">
                <a:effectLst/>
                <a:latin typeface="Times New Roman" panose="02020603050405020304" pitchFamily="18" charset="0"/>
                <a:cs typeface="Times New Roman" panose="02020603050405020304" pitchFamily="18" charset="0"/>
              </a:rPr>
              <a:t> most flexible</a:t>
            </a:r>
            <a:r>
              <a:rPr lang="en-US" sz="1600" b="0" i="0" dirty="0">
                <a:effectLst/>
                <a:latin typeface="Times New Roman" panose="02020603050405020304" pitchFamily="18" charset="0"/>
                <a:cs typeface="Times New Roman" panose="02020603050405020304" pitchFamily="18" charset="0"/>
              </a:rPr>
              <a:t> type of cloud service which lets you rent the hardware and contains the basic building blocks for cloud and IT.</a:t>
            </a:r>
          </a:p>
          <a:p>
            <a:pPr indent="-2286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It gives complete control over the hardware</a:t>
            </a:r>
            <a:r>
              <a:rPr lang="en-US" sz="1600" b="0" i="0" dirty="0">
                <a:effectLst/>
                <a:latin typeface="Times New Roman" panose="02020603050405020304" pitchFamily="18" charset="0"/>
                <a:cs typeface="Times New Roman" panose="02020603050405020304" pitchFamily="18" charset="0"/>
              </a:rPr>
              <a:t> that runs your application (servers, VMs, storage, networks &amp; operating systems).</a:t>
            </a:r>
          </a:p>
          <a:p>
            <a:pPr indent="-22860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It’s an</a:t>
            </a:r>
            <a:r>
              <a:rPr lang="en-US" sz="1600" b="1" i="0" dirty="0">
                <a:effectLst/>
                <a:latin typeface="Times New Roman" panose="02020603050405020304" pitchFamily="18" charset="0"/>
                <a:cs typeface="Times New Roman" panose="02020603050405020304" pitchFamily="18" charset="0"/>
              </a:rPr>
              <a:t> instant computing</a:t>
            </a:r>
            <a:r>
              <a:rPr lang="en-US" sz="1600" b="0" i="0" dirty="0">
                <a:effectLst/>
                <a:latin typeface="Times New Roman" panose="02020603050405020304" pitchFamily="18" charset="0"/>
                <a:cs typeface="Times New Roman" panose="02020603050405020304" pitchFamily="18" charset="0"/>
              </a:rPr>
              <a:t> infrastructure, provisioned and managed over the internet.</a:t>
            </a:r>
          </a:p>
          <a:p>
            <a:pPr indent="-22860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IaaS gives you the very best level of flexibility and management control over your IT resources.</a:t>
            </a:r>
          </a:p>
          <a:p>
            <a:pPr indent="-228600"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It is most almost like the prevailing IT resources with which many IT departments and developers are familiar.</a:t>
            </a:r>
          </a:p>
          <a:p>
            <a:pPr indent="-228600" algn="just">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Examples</a:t>
            </a:r>
            <a:r>
              <a:rPr lang="en-US" sz="1600" b="0" i="0" dirty="0">
                <a:effectLst/>
                <a:latin typeface="Times New Roman" panose="02020603050405020304" pitchFamily="18" charset="0"/>
                <a:cs typeface="Times New Roman" panose="02020603050405020304" pitchFamily="18" charset="0"/>
              </a:rPr>
              <a:t> of IaaS: </a:t>
            </a:r>
            <a:r>
              <a:rPr lang="en-US" sz="1600" b="1" i="0" u="none" strike="noStrike" dirty="0">
                <a:effectLst/>
                <a:latin typeface="Times New Roman" panose="02020603050405020304" pitchFamily="18" charset="0"/>
                <a:cs typeface="Times New Roman" panose="02020603050405020304" pitchFamily="18" charset="0"/>
                <a:hlinkClick r:id="rId2"/>
              </a:rPr>
              <a:t>Virtual Machines</a:t>
            </a:r>
            <a:r>
              <a:rPr lang="en-US" sz="1600" b="0" i="0" dirty="0">
                <a:effectLst/>
                <a:latin typeface="Times New Roman" panose="02020603050405020304" pitchFamily="18" charset="0"/>
                <a:cs typeface="Times New Roman" panose="02020603050405020304" pitchFamily="18" charset="0"/>
              </a:rPr>
              <a:t> or </a:t>
            </a:r>
            <a:r>
              <a:rPr lang="en-US" sz="1600" b="1" i="0" u="none" strike="noStrike" dirty="0">
                <a:effectLst/>
                <a:latin typeface="Times New Roman" panose="02020603050405020304" pitchFamily="18" charset="0"/>
                <a:cs typeface="Times New Roman" panose="02020603050405020304" pitchFamily="18" charset="0"/>
                <a:hlinkClick r:id="rId3"/>
              </a:rPr>
              <a:t>AWS EC2</a:t>
            </a:r>
            <a:r>
              <a:rPr lang="en-US" sz="1600" b="0" i="0" dirty="0">
                <a:effectLst/>
                <a:latin typeface="Times New Roman" panose="02020603050405020304" pitchFamily="18" charset="0"/>
                <a:cs typeface="Times New Roman" panose="02020603050405020304" pitchFamily="18" charset="0"/>
              </a:rPr>
              <a:t>, Storage or Networking</a:t>
            </a:r>
          </a:p>
        </p:txBody>
      </p:sp>
      <p:pic>
        <p:nvPicPr>
          <p:cNvPr id="2050" name="Picture 2" descr="Cloud Service Model IaaS">
            <a:extLst>
              <a:ext uri="{FF2B5EF4-FFF2-40B4-BE49-F238E27FC236}">
                <a16:creationId xmlns:a16="http://schemas.microsoft.com/office/drawing/2014/main" id="{6CED543A-BF2F-4405-8BBC-4132D777A4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12455" y="1152525"/>
            <a:ext cx="5648609" cy="435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1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5" y="292709"/>
            <a:ext cx="3429000" cy="859816"/>
          </a:xfrm>
        </p:spPr>
        <p:txBody>
          <a:bodyPr vert="horz" lIns="91440" tIns="45720" rIns="91440" bIns="45720" rtlCol="0" anchor="b">
            <a:normAutofit/>
          </a:bodyPr>
          <a:lstStyle/>
          <a:p>
            <a:pPr algn="l"/>
            <a:r>
              <a:rPr lang="en-US" sz="5400" b="1" kern="1200" dirty="0">
                <a:solidFill>
                  <a:schemeClr val="tx1"/>
                </a:solidFill>
                <a:latin typeface="Times New Roman" panose="02020603050405020304" pitchFamily="18" charset="0"/>
                <a:cs typeface="Times New Roman" panose="02020603050405020304" pitchFamily="18" charset="0"/>
              </a:rPr>
              <a:t>Benefits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630936" y="1569059"/>
            <a:ext cx="4760214" cy="4772686"/>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IaaS is an efficient and cost-effective way to deploy, operate, and scale your IT infrastructure. It’s easy to set up and configure, so you can start using it quickly. And because it’s available as a service from an external provider, you don’t have to worry about building and maintaining your own infrastructure. IaaS offers the following benefits:</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Cost savings:</a:t>
            </a:r>
            <a:r>
              <a:rPr lang="en-US" sz="1600" b="0" i="0" dirty="0">
                <a:solidFill>
                  <a:srgbClr val="000000"/>
                </a:solidFill>
                <a:effectLst/>
                <a:latin typeface="Times New Roman" panose="02020603050405020304" pitchFamily="18" charset="0"/>
                <a:cs typeface="Times New Roman" panose="02020603050405020304" pitchFamily="18" charset="0"/>
              </a:rPr>
              <a:t> IaaS is more cost-effective than building your own data center. You pay only for what you need — storage space, CPU power, bandwidth, and other resources. This makes it easier to scale up or down as needed.</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On-demand access:</a:t>
            </a:r>
            <a:r>
              <a:rPr lang="en-US" sz="1600" b="0" i="0" dirty="0">
                <a:solidFill>
                  <a:srgbClr val="000000"/>
                </a:solidFill>
                <a:effectLst/>
                <a:latin typeface="Times New Roman" panose="02020603050405020304" pitchFamily="18" charset="0"/>
                <a:cs typeface="Times New Roman" panose="02020603050405020304" pitchFamily="18" charset="0"/>
              </a:rPr>
              <a:t> You can instantly provision new resources whenever they’re needed without having to invest in new hardware and software or hire additional IT staff members. The cloud provider takes care of all the maintenance and upgrades required to keep your servers online 24/7 with 99 percent uptime guarantees (or better).</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Flexibility:</a:t>
            </a:r>
            <a:r>
              <a:rPr lang="en-US" sz="1600" b="0" i="0" dirty="0">
                <a:solidFill>
                  <a:srgbClr val="000000"/>
                </a:solidFill>
                <a:effectLst/>
                <a:latin typeface="Times New Roman" panose="02020603050405020304" pitchFamily="18" charset="0"/>
                <a:cs typeface="Times New Roman" panose="02020603050405020304" pitchFamily="18" charset="0"/>
              </a:rPr>
              <a:t> With cloud computing, you can easily add more resources when demand increases without having to upgrade equipment or hire more IT professionals.</a:t>
            </a:r>
          </a:p>
        </p:txBody>
      </p:sp>
      <p:pic>
        <p:nvPicPr>
          <p:cNvPr id="2050" name="Picture 2" descr="Cloud Service Model IaaS">
            <a:extLst>
              <a:ext uri="{FF2B5EF4-FFF2-40B4-BE49-F238E27FC236}">
                <a16:creationId xmlns:a16="http://schemas.microsoft.com/office/drawing/2014/main" id="{6CED543A-BF2F-4405-8BBC-4132D777A4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2455" y="1152525"/>
            <a:ext cx="5648609" cy="435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92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5" y="302234"/>
            <a:ext cx="3429000" cy="859816"/>
          </a:xfrm>
        </p:spPr>
        <p:txBody>
          <a:bodyPr vert="horz" lIns="91440" tIns="45720" rIns="91440" bIns="45720" rtlCol="0" anchor="b">
            <a:normAutofit/>
          </a:bodyPr>
          <a:lstStyle/>
          <a:p>
            <a:pPr algn="l"/>
            <a:r>
              <a:rPr lang="en-US" sz="5400" b="1" kern="1200" dirty="0">
                <a:solidFill>
                  <a:schemeClr val="tx1"/>
                </a:solidFill>
                <a:latin typeface="Times New Roman" panose="02020603050405020304" pitchFamily="18" charset="0"/>
                <a:cs typeface="Times New Roman" panose="02020603050405020304" pitchFamily="18" charset="0"/>
              </a:rPr>
              <a:t>PaaS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5587947" y="1371600"/>
            <a:ext cx="4655439" cy="477268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PaaS is a cloud service model that gives a ready-to-use development environment where developers can specialize in writing and executing high-quality code to make customized applications.</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It helps to create an application quickly without managing the underlying infrastructure. For example, when deploying a web application using PaaS, you don’t have to install an operating system, web server, or even system updates. However, you can scale and add new features to your services.</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This cloud service model makes the method of developing and deploying applications simpler and it is more expensive than IaaS but less expensive than SaaS.</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This helps you be more efficient as you don’t get to worry about resource procurement, capacity planning, software maintenance, patching, or any of the opposite undifferentiated work involved in running your application.</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Examples</a:t>
            </a:r>
            <a:r>
              <a:rPr lang="en-US" sz="1600" b="0" i="0" dirty="0">
                <a:solidFill>
                  <a:srgbClr val="000000"/>
                </a:solidFill>
                <a:effectLst/>
                <a:latin typeface="Times New Roman" panose="02020603050405020304" pitchFamily="18" charset="0"/>
                <a:cs typeface="Times New Roman" panose="02020603050405020304" pitchFamily="18" charset="0"/>
              </a:rPr>
              <a:t> of PaaS: Elastic Beanstalk or Lambda from AWS, </a:t>
            </a:r>
            <a:r>
              <a:rPr lang="en-US" sz="1600" b="0" i="0" dirty="0" err="1">
                <a:solidFill>
                  <a:srgbClr val="000000"/>
                </a:solidFill>
                <a:effectLst/>
                <a:latin typeface="Times New Roman" panose="02020603050405020304" pitchFamily="18" charset="0"/>
                <a:cs typeface="Times New Roman" panose="02020603050405020304" pitchFamily="18" charset="0"/>
              </a:rPr>
              <a:t>WebApps</a:t>
            </a:r>
            <a:r>
              <a:rPr lang="en-US" sz="1600" b="0" i="0" dirty="0">
                <a:solidFill>
                  <a:srgbClr val="000000"/>
                </a:solidFill>
                <a:effectLst/>
                <a:latin typeface="Times New Roman" panose="02020603050405020304" pitchFamily="18" charset="0"/>
                <a:cs typeface="Times New Roman" panose="02020603050405020304" pitchFamily="18" charset="0"/>
              </a:rPr>
              <a:t>, Functions or Azure SQL DB from Azure, Cloud SQL DB from Google Cloud, or Oracle Database Cloud Service from Oracle Cloud.</a:t>
            </a:r>
          </a:p>
        </p:txBody>
      </p:sp>
      <p:pic>
        <p:nvPicPr>
          <p:cNvPr id="3074" name="Picture 2" descr="Cloud Service Model PaaS">
            <a:extLst>
              <a:ext uri="{FF2B5EF4-FFF2-40B4-BE49-F238E27FC236}">
                <a16:creationId xmlns:a16="http://schemas.microsoft.com/office/drawing/2014/main" id="{C5B12B89-6050-4AA2-B7A2-3D9BE866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781836"/>
            <a:ext cx="42291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15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7807-0234-41AD-BF3F-6A65529CDC16}"/>
              </a:ext>
            </a:extLst>
          </p:cNvPr>
          <p:cNvSpPr>
            <a:spLocks noGrp="1"/>
          </p:cNvSpPr>
          <p:nvPr>
            <p:ph type="ctrTitle"/>
          </p:nvPr>
        </p:nvSpPr>
        <p:spPr>
          <a:xfrm>
            <a:off x="2057400" y="304800"/>
            <a:ext cx="6858000" cy="686172"/>
          </a:xfrm>
        </p:spPr>
        <p:txBody>
          <a:bodyPr>
            <a:normAutofit/>
          </a:bodyPr>
          <a:lstStyle/>
          <a:p>
            <a:r>
              <a:rPr lang="en-US" sz="3600" b="1" dirty="0">
                <a:latin typeface="Times New Roman" panose="02020603050405020304" pitchFamily="18" charset="0"/>
                <a:cs typeface="Times New Roman" panose="02020603050405020304" pitchFamily="18" charset="0"/>
              </a:rPr>
              <a:t>What is Cloud Computing?</a:t>
            </a:r>
            <a:endParaRPr lang="en-IN" sz="36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10ABEF00-BD40-497B-AC10-05A1A9CD339E}"/>
              </a:ext>
            </a:extLst>
          </p:cNvPr>
          <p:cNvSpPr>
            <a:spLocks noGrp="1"/>
          </p:cNvSpPr>
          <p:nvPr>
            <p:ph type="subTitle" idx="1"/>
          </p:nvPr>
        </p:nvSpPr>
        <p:spPr>
          <a:xfrm>
            <a:off x="642786" y="1718560"/>
            <a:ext cx="4457699" cy="3371280"/>
          </a:xfrm>
        </p:spPr>
        <p:txBody>
          <a:bodyPr>
            <a:normAutofit/>
          </a:bodyPr>
          <a:lstStyle/>
          <a:p>
            <a:pPr algn="l"/>
            <a:r>
              <a:rPr lang="en-US" sz="3200" dirty="0">
                <a:solidFill>
                  <a:srgbClr val="0070C0"/>
                </a:solidFill>
                <a:latin typeface="Times New Roman" panose="02020603050405020304" pitchFamily="18" charset="0"/>
                <a:cs typeface="Times New Roman" panose="02020603050405020304" pitchFamily="18" charset="0"/>
              </a:rPr>
              <a:t>C</a:t>
            </a:r>
            <a:r>
              <a:rPr lang="en-US" sz="3200" dirty="0">
                <a:latin typeface="Times New Roman" panose="02020603050405020304" pitchFamily="18" charset="0"/>
                <a:cs typeface="Times New Roman" panose="02020603050405020304" pitchFamily="18" charset="0"/>
              </a:rPr>
              <a:t> – Computing resources</a:t>
            </a:r>
          </a:p>
          <a:p>
            <a:pPr algn="l"/>
            <a:r>
              <a:rPr lang="en-US" sz="3200" dirty="0">
                <a:solidFill>
                  <a:schemeClr val="accent2">
                    <a:lumMod val="50000"/>
                  </a:schemeClr>
                </a:solidFill>
                <a:latin typeface="Times New Roman" panose="02020603050405020304" pitchFamily="18" charset="0"/>
                <a:cs typeface="Times New Roman" panose="02020603050405020304" pitchFamily="18" charset="0"/>
              </a:rPr>
              <a:t>L </a:t>
            </a:r>
            <a:r>
              <a:rPr lang="en-US" sz="3200" dirty="0">
                <a:latin typeface="Times New Roman" panose="02020603050405020304" pitchFamily="18" charset="0"/>
                <a:cs typeface="Times New Roman" panose="02020603050405020304" pitchFamily="18" charset="0"/>
              </a:rPr>
              <a:t>- Location</a:t>
            </a:r>
          </a:p>
          <a:p>
            <a:pPr algn="l"/>
            <a:r>
              <a:rPr lang="en-US" sz="3200" dirty="0">
                <a:solidFill>
                  <a:schemeClr val="accent6">
                    <a:lumMod val="50000"/>
                  </a:schemeClr>
                </a:solidFill>
                <a:latin typeface="Times New Roman" panose="02020603050405020304" pitchFamily="18" charset="0"/>
                <a:cs typeface="Times New Roman" panose="02020603050405020304" pitchFamily="18" charset="0"/>
              </a:rPr>
              <a:t>O </a:t>
            </a:r>
            <a:r>
              <a:rPr lang="en-US" sz="3200" dirty="0">
                <a:latin typeface="Times New Roman" panose="02020603050405020304" pitchFamily="18" charset="0"/>
                <a:cs typeface="Times New Roman" panose="02020603050405020304" pitchFamily="18" charset="0"/>
              </a:rPr>
              <a:t>- Online</a:t>
            </a:r>
          </a:p>
          <a:p>
            <a:pPr algn="l"/>
            <a:r>
              <a:rPr lang="en-US" sz="3200" dirty="0">
                <a:solidFill>
                  <a:srgbClr val="C00000"/>
                </a:solidFill>
                <a:latin typeface="Times New Roman" panose="02020603050405020304" pitchFamily="18" charset="0"/>
                <a:cs typeface="Times New Roman" panose="02020603050405020304" pitchFamily="18" charset="0"/>
              </a:rPr>
              <a:t>U </a:t>
            </a:r>
            <a:r>
              <a:rPr lang="en-US" sz="3200" dirty="0">
                <a:latin typeface="Times New Roman" panose="02020603050405020304" pitchFamily="18" charset="0"/>
                <a:cs typeface="Times New Roman" panose="02020603050405020304" pitchFamily="18" charset="0"/>
              </a:rPr>
              <a:t>– Utility </a:t>
            </a:r>
          </a:p>
          <a:p>
            <a:pPr algn="l"/>
            <a:r>
              <a:rPr lang="en-US" sz="3200" dirty="0">
                <a:solidFill>
                  <a:srgbClr val="92D050"/>
                </a:solidFill>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Demand</a:t>
            </a:r>
            <a:endParaRPr lang="en-IN" sz="3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FD623F2-3D3D-4881-AE19-42CA7AAE4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790027"/>
            <a:ext cx="3438006" cy="3250096"/>
          </a:xfrm>
          <a:prstGeom prst="rect">
            <a:avLst/>
          </a:prstGeom>
        </p:spPr>
      </p:pic>
    </p:spTree>
    <p:extLst>
      <p:ext uri="{BB962C8B-B14F-4D97-AF65-F5344CB8AC3E}">
        <p14:creationId xmlns:p14="http://schemas.microsoft.com/office/powerpoint/2010/main" val="341302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ircle(in)">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5" y="302234"/>
            <a:ext cx="3429000" cy="859816"/>
          </a:xfrm>
        </p:spPr>
        <p:txBody>
          <a:bodyPr vert="horz" lIns="91440" tIns="45720" rIns="91440" bIns="45720" rtlCol="0" anchor="b">
            <a:normAutofit/>
          </a:bodyPr>
          <a:lstStyle/>
          <a:p>
            <a:pPr algn="l"/>
            <a:r>
              <a:rPr lang="en-US" sz="5400" b="1" kern="1200" dirty="0">
                <a:solidFill>
                  <a:schemeClr val="tx1"/>
                </a:solidFill>
                <a:latin typeface="Times New Roman" panose="02020603050405020304" pitchFamily="18" charset="0"/>
                <a:cs typeface="Times New Roman" panose="02020603050405020304" pitchFamily="18" charset="0"/>
              </a:rPr>
              <a:t>Benefits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5597472" y="1600200"/>
            <a:ext cx="4655439" cy="47726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PaaS is an easy way to build an application, and it offers a lot of benefits. Here are just a few:</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Faster development time</a:t>
            </a:r>
            <a:r>
              <a:rPr lang="en-US" sz="1600" b="0" i="0" dirty="0">
                <a:solidFill>
                  <a:srgbClr val="000000"/>
                </a:solidFill>
                <a:effectLst/>
                <a:latin typeface="Times New Roman" panose="02020603050405020304" pitchFamily="18" charset="0"/>
                <a:cs typeface="Times New Roman" panose="02020603050405020304" pitchFamily="18" charset="0"/>
              </a:rPr>
              <a:t> – You don’t have to build infrastructure before you can start coding.</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Reduced costs</a:t>
            </a:r>
            <a:r>
              <a:rPr lang="en-US" sz="1600" b="0" i="0" dirty="0">
                <a:solidFill>
                  <a:srgbClr val="000000"/>
                </a:solidFill>
                <a:effectLst/>
                <a:latin typeface="Times New Roman" panose="02020603050405020304" pitchFamily="18" charset="0"/>
                <a:cs typeface="Times New Roman" panose="02020603050405020304" pitchFamily="18" charset="0"/>
              </a:rPr>
              <a:t> – Your IT department won’t need to spend time on manual deployments or server management.</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Enhanced security</a:t>
            </a:r>
            <a:r>
              <a:rPr lang="en-US" sz="1600" b="0" i="0" dirty="0">
                <a:solidFill>
                  <a:srgbClr val="000000"/>
                </a:solidFill>
                <a:effectLst/>
                <a:latin typeface="Times New Roman" panose="02020603050405020304" pitchFamily="18" charset="0"/>
                <a:cs typeface="Times New Roman" panose="02020603050405020304" pitchFamily="18" charset="0"/>
              </a:rPr>
              <a:t> – PaaS providers lock down your applications so that they’re more secure than traditional web apps.</a:t>
            </a:r>
          </a:p>
          <a:p>
            <a:pPr algn="just"/>
            <a:r>
              <a:rPr lang="en-US" sz="1600" b="1" i="0" dirty="0">
                <a:solidFill>
                  <a:srgbClr val="000000"/>
                </a:solidFill>
                <a:effectLst/>
                <a:latin typeface="Times New Roman" panose="02020603050405020304" pitchFamily="18" charset="0"/>
                <a:cs typeface="Times New Roman" panose="02020603050405020304" pitchFamily="18" charset="0"/>
              </a:rPr>
              <a:t>High availability</a:t>
            </a:r>
            <a:r>
              <a:rPr lang="en-US" sz="1600" b="0" i="0" dirty="0">
                <a:solidFill>
                  <a:srgbClr val="000000"/>
                </a:solidFill>
                <a:effectLst/>
                <a:latin typeface="Times New Roman" panose="02020603050405020304" pitchFamily="18" charset="0"/>
                <a:cs typeface="Times New Roman" panose="02020603050405020304" pitchFamily="18" charset="0"/>
              </a:rPr>
              <a:t> – A PaaS provider can make sure your application is always available, even during hardware failures or maintenance windows.</a:t>
            </a:r>
          </a:p>
        </p:txBody>
      </p:sp>
      <p:pic>
        <p:nvPicPr>
          <p:cNvPr id="3074" name="Picture 2" descr="Cloud Service Model PaaS">
            <a:extLst>
              <a:ext uri="{FF2B5EF4-FFF2-40B4-BE49-F238E27FC236}">
                <a16:creationId xmlns:a16="http://schemas.microsoft.com/office/drawing/2014/main" id="{C5B12B89-6050-4AA2-B7A2-3D9BE866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781836"/>
            <a:ext cx="42291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83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4" y="302234"/>
            <a:ext cx="4750137" cy="859816"/>
          </a:xfrm>
        </p:spPr>
        <p:txBody>
          <a:bodyPr vert="horz" lIns="91440" tIns="45720" rIns="91440" bIns="45720" rtlCol="0" anchor="b">
            <a:normAutofit/>
          </a:bodyPr>
          <a:lstStyle/>
          <a:p>
            <a:pPr algn="l"/>
            <a:r>
              <a:rPr lang="en-US" sz="5400" b="1" kern="1200" dirty="0">
                <a:solidFill>
                  <a:schemeClr val="tx1"/>
                </a:solidFill>
                <a:latin typeface="Times New Roman" panose="02020603050405020304" pitchFamily="18" charset="0"/>
                <a:cs typeface="Times New Roman" panose="02020603050405020304" pitchFamily="18" charset="0"/>
              </a:rPr>
              <a:t>SaaS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692097" y="1571625"/>
            <a:ext cx="5165779" cy="47726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Arial" panose="020B0604020202020204" pitchFamily="34" charset="0"/>
              <a:buChar char="•"/>
            </a:pPr>
            <a:r>
              <a:rPr lang="en-US" sz="1600" b="0" i="0" dirty="0">
                <a:solidFill>
                  <a:srgbClr val="000000"/>
                </a:solidFill>
                <a:effectLst/>
                <a:latin typeface="Times" panose="02020603050405020304" pitchFamily="18" charset="0"/>
                <a:cs typeface="Times" panose="02020603050405020304" pitchFamily="18" charset="0"/>
              </a:rPr>
              <a:t>SaaS provides you with a complete product that is run and managed by the service provider.</a:t>
            </a:r>
          </a:p>
          <a:p>
            <a:pPr algn="just">
              <a:buFont typeface="Arial" panose="020B0604020202020204" pitchFamily="34" charset="0"/>
              <a:buChar char="•"/>
            </a:pPr>
            <a:r>
              <a:rPr lang="en-US" sz="1600" b="0" i="0" dirty="0">
                <a:solidFill>
                  <a:srgbClr val="000000"/>
                </a:solidFill>
                <a:effectLst/>
                <a:latin typeface="Times" panose="02020603050405020304" pitchFamily="18" charset="0"/>
                <a:cs typeface="Times" panose="02020603050405020304" pitchFamily="18" charset="0"/>
              </a:rPr>
              <a:t>The software is hosted online and made available to customers on a subscription basis or for purchase in this cloud service model.</a:t>
            </a:r>
          </a:p>
          <a:p>
            <a:pPr algn="just">
              <a:buFont typeface="Arial" panose="020B0604020202020204" pitchFamily="34" charset="0"/>
              <a:buChar char="•"/>
            </a:pPr>
            <a:r>
              <a:rPr lang="en-US" sz="1600" b="0" i="0" dirty="0">
                <a:solidFill>
                  <a:srgbClr val="000000"/>
                </a:solidFill>
                <a:effectLst/>
                <a:latin typeface="Times" panose="02020603050405020304" pitchFamily="18" charset="0"/>
                <a:cs typeface="Times" panose="02020603050405020304" pitchFamily="18" charset="0"/>
              </a:rPr>
              <a:t>With a SaaS offering, you don’t need to worry about how the service is maintained or how the underlying infrastructure is managed. It would help if you believed how you’d use that specific software.</a:t>
            </a:r>
          </a:p>
          <a:p>
            <a:pPr algn="just">
              <a:buFont typeface="Arial" panose="020B0604020202020204" pitchFamily="34" charset="0"/>
              <a:buChar char="•"/>
            </a:pPr>
            <a:r>
              <a:rPr lang="en-US" sz="1600" b="1" i="0" dirty="0">
                <a:solidFill>
                  <a:srgbClr val="000000"/>
                </a:solidFill>
                <a:effectLst/>
                <a:latin typeface="Times" panose="02020603050405020304" pitchFamily="18" charset="0"/>
                <a:cs typeface="Times" panose="02020603050405020304" pitchFamily="18" charset="0"/>
              </a:rPr>
              <a:t>Examples</a:t>
            </a:r>
            <a:r>
              <a:rPr lang="en-US" sz="1600" b="0" i="0" dirty="0">
                <a:solidFill>
                  <a:srgbClr val="000000"/>
                </a:solidFill>
                <a:effectLst/>
                <a:latin typeface="Times" panose="02020603050405020304" pitchFamily="18" charset="0"/>
                <a:cs typeface="Times" panose="02020603050405020304" pitchFamily="18" charset="0"/>
              </a:rPr>
              <a:t> of SaaS: Microsoft Office 365, Oracle ERP/HCM Cloud, </a:t>
            </a:r>
            <a:r>
              <a:rPr lang="en-US" sz="1600" b="0" i="0" dirty="0" err="1">
                <a:solidFill>
                  <a:srgbClr val="000000"/>
                </a:solidFill>
                <a:effectLst/>
                <a:latin typeface="Times" panose="02020603050405020304" pitchFamily="18" charset="0"/>
                <a:cs typeface="Times" panose="02020603050405020304" pitchFamily="18" charset="0"/>
              </a:rPr>
              <a:t>SalesForce</a:t>
            </a:r>
            <a:r>
              <a:rPr lang="en-US" sz="1600" b="0" i="0" dirty="0">
                <a:solidFill>
                  <a:srgbClr val="000000"/>
                </a:solidFill>
                <a:effectLst/>
                <a:latin typeface="Times" panose="02020603050405020304" pitchFamily="18" charset="0"/>
                <a:cs typeface="Times" panose="02020603050405020304" pitchFamily="18" charset="0"/>
              </a:rPr>
              <a:t>, Gmail, or Dropbox.</a:t>
            </a:r>
          </a:p>
        </p:txBody>
      </p:sp>
      <p:pic>
        <p:nvPicPr>
          <p:cNvPr id="6146" name="Picture 2" descr="Cloud Service Model SaaS">
            <a:extLst>
              <a:ext uri="{FF2B5EF4-FFF2-40B4-BE49-F238E27FC236}">
                <a16:creationId xmlns:a16="http://schemas.microsoft.com/office/drawing/2014/main" id="{8E6F10CD-07CD-4E4C-AD23-2B179DF5E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1652588"/>
            <a:ext cx="46482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545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4" y="302234"/>
            <a:ext cx="4750137" cy="859816"/>
          </a:xfrm>
        </p:spPr>
        <p:txBody>
          <a:bodyPr vert="horz" lIns="91440" tIns="45720" rIns="91440" bIns="45720" rtlCol="0" anchor="b">
            <a:normAutofit/>
          </a:bodyPr>
          <a:lstStyle/>
          <a:p>
            <a:pPr algn="l"/>
            <a:r>
              <a:rPr lang="en-US" sz="5400" b="1" kern="1200" dirty="0">
                <a:solidFill>
                  <a:schemeClr val="tx1"/>
                </a:solidFill>
                <a:latin typeface="Times New Roman" panose="02020603050405020304" pitchFamily="18" charset="0"/>
                <a:cs typeface="Times New Roman" panose="02020603050405020304" pitchFamily="18" charset="0"/>
              </a:rPr>
              <a:t>Benefits</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692097" y="1571625"/>
            <a:ext cx="5165779" cy="477268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600" b="0" i="0" dirty="0">
                <a:solidFill>
                  <a:srgbClr val="000000"/>
                </a:solidFill>
                <a:effectLst/>
                <a:latin typeface="Times" panose="02020603050405020304" pitchFamily="18" charset="0"/>
                <a:cs typeface="Times" panose="02020603050405020304" pitchFamily="18" charset="0"/>
              </a:rPr>
              <a:t>The benefits of SaaS are numerous and varied. Many businesses have already made the switch to SaaS, but some are still skeptical about making the change. Here are some of the top reasons why you should consider switching to SaaS:</a:t>
            </a:r>
          </a:p>
          <a:p>
            <a:pPr algn="just"/>
            <a:r>
              <a:rPr lang="en-US" sz="1600" b="1" i="0" dirty="0">
                <a:solidFill>
                  <a:srgbClr val="000000"/>
                </a:solidFill>
                <a:effectLst/>
                <a:latin typeface="Times" panose="02020603050405020304" pitchFamily="18" charset="0"/>
                <a:cs typeface="Times" panose="02020603050405020304" pitchFamily="18" charset="0"/>
              </a:rPr>
              <a:t>Lower Total Cost of Ownership:</a:t>
            </a:r>
            <a:r>
              <a:rPr lang="en-US" sz="1600" b="0" i="0" dirty="0">
                <a:solidFill>
                  <a:srgbClr val="000000"/>
                </a:solidFill>
                <a:effectLst/>
                <a:latin typeface="Times" panose="02020603050405020304" pitchFamily="18" charset="0"/>
                <a:cs typeface="Times" panose="02020603050405020304" pitchFamily="18" charset="0"/>
              </a:rPr>
              <a:t> One of the biggest benefits of SaaS is that it lowers your total cost of ownership (TCO) by eliminating hardware expenses and maintenance costs. There is no longer a need to buy servers or hire IT professionals to maintain or monitor them, which results in fewer upfront costs and reduced maintenance fees over time.</a:t>
            </a:r>
          </a:p>
          <a:p>
            <a:pPr algn="just"/>
            <a:r>
              <a:rPr lang="en-US" sz="1600" b="1" i="0" dirty="0">
                <a:solidFill>
                  <a:srgbClr val="000000"/>
                </a:solidFill>
                <a:effectLst/>
                <a:latin typeface="Times" panose="02020603050405020304" pitchFamily="18" charset="0"/>
                <a:cs typeface="Times" panose="02020603050405020304" pitchFamily="18" charset="0"/>
              </a:rPr>
              <a:t>Better Security:</a:t>
            </a:r>
            <a:r>
              <a:rPr lang="en-US" sz="1600" b="0" i="0" dirty="0">
                <a:solidFill>
                  <a:srgbClr val="000000"/>
                </a:solidFill>
                <a:effectLst/>
                <a:latin typeface="Times" panose="02020603050405020304" pitchFamily="18" charset="0"/>
                <a:cs typeface="Times" panose="02020603050405020304" pitchFamily="18" charset="0"/>
              </a:rPr>
              <a:t> Another benefit of SaaS is improved security. Since most services are hosted on secure servers in data centers with 24/7 monitoring, there’s less chance for hackers to gain access or steal your data. This makes SaaS a more secure option for storing sensitive information than other options like on-premise software or local servers. In fact, according to Gartner’s 2017 Magic Quadrant report, “Software as a service (SaaS) offerings provide better security than self-hosted software does.”</a:t>
            </a:r>
          </a:p>
        </p:txBody>
      </p:sp>
      <p:pic>
        <p:nvPicPr>
          <p:cNvPr id="6146" name="Picture 2" descr="Cloud Service Model SaaS">
            <a:extLst>
              <a:ext uri="{FF2B5EF4-FFF2-40B4-BE49-F238E27FC236}">
                <a16:creationId xmlns:a16="http://schemas.microsoft.com/office/drawing/2014/main" id="{8E6F10CD-07CD-4E4C-AD23-2B179DF5E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5" y="1652588"/>
            <a:ext cx="46482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4" y="866776"/>
            <a:ext cx="8287141" cy="1238250"/>
          </a:xfrm>
        </p:spPr>
        <p:txBody>
          <a:bodyPr vert="horz" lIns="91440" tIns="45720" rIns="91440" bIns="45720" rtlCol="0" anchor="b">
            <a:noAutofit/>
          </a:bodyPr>
          <a:lstStyle/>
          <a:p>
            <a:pPr algn="l"/>
            <a:r>
              <a:rPr lang="en-US" sz="2400" b="1" i="0" dirty="0">
                <a:solidFill>
                  <a:srgbClr val="333333"/>
                </a:solidFill>
                <a:effectLst/>
                <a:latin typeface="Times" panose="02020603050405020304" pitchFamily="18" charset="0"/>
                <a:cs typeface="Times" panose="02020603050405020304" pitchFamily="18" charset="0"/>
              </a:rPr>
              <a:t>Graphical Comparison of Cloud Computing Service Models</a:t>
            </a:r>
            <a:br>
              <a:rPr lang="en-US" sz="2400" b="1" i="0" dirty="0">
                <a:solidFill>
                  <a:srgbClr val="333333"/>
                </a:solidFill>
                <a:effectLst/>
                <a:latin typeface="Times" panose="02020603050405020304" pitchFamily="18" charset="0"/>
                <a:cs typeface="Times" panose="02020603050405020304" pitchFamily="18" charset="0"/>
              </a:rPr>
            </a:br>
            <a:br>
              <a:rPr lang="en-US" sz="2400" dirty="0">
                <a:latin typeface="Times" panose="02020603050405020304" pitchFamily="18" charset="0"/>
                <a:cs typeface="Times" panose="02020603050405020304" pitchFamily="18" charset="0"/>
              </a:rPr>
            </a:br>
            <a:endParaRPr lang="en-US" sz="7200" b="1" kern="1200" dirty="0">
              <a:solidFill>
                <a:schemeClr val="tx1"/>
              </a:solidFill>
              <a:latin typeface="Times" panose="02020603050405020304" pitchFamily="18" charset="0"/>
              <a:cs typeface="Times" panose="02020603050405020304" pitchFamily="18" charset="0"/>
            </a:endParaRPr>
          </a:p>
        </p:txBody>
      </p:sp>
      <p:pic>
        <p:nvPicPr>
          <p:cNvPr id="9218" name="Picture 2" descr="Cloud Service Model Comparison">
            <a:extLst>
              <a:ext uri="{FF2B5EF4-FFF2-40B4-BE49-F238E27FC236}">
                <a16:creationId xmlns:a16="http://schemas.microsoft.com/office/drawing/2014/main" id="{D791B62B-F6D3-46A7-BD62-12DAE1DDE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58283"/>
            <a:ext cx="9658350" cy="501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15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847334" y="866776"/>
            <a:ext cx="8287141" cy="1238250"/>
          </a:xfrm>
        </p:spPr>
        <p:txBody>
          <a:bodyPr vert="horz" lIns="91440" tIns="45720" rIns="91440" bIns="45720" rtlCol="0" anchor="b">
            <a:noAutofit/>
          </a:bodyPr>
          <a:lstStyle/>
          <a:p>
            <a:pPr algn="l"/>
            <a:r>
              <a:rPr lang="en-US" sz="2400" b="1" i="0" dirty="0">
                <a:solidFill>
                  <a:srgbClr val="333333"/>
                </a:solidFill>
                <a:effectLst/>
                <a:latin typeface="Times" panose="02020603050405020304" pitchFamily="18" charset="0"/>
                <a:cs typeface="Times" panose="02020603050405020304" pitchFamily="18" charset="0"/>
              </a:rPr>
              <a:t>Which Cloud Service Model To Learn?</a:t>
            </a:r>
            <a:br>
              <a:rPr lang="en-US" sz="2400" b="1" i="0" dirty="0">
                <a:solidFill>
                  <a:srgbClr val="333333"/>
                </a:solidFill>
                <a:effectLst/>
                <a:latin typeface="Times" panose="02020603050405020304" pitchFamily="18" charset="0"/>
                <a:cs typeface="Times" panose="02020603050405020304" pitchFamily="18" charset="0"/>
              </a:rPr>
            </a:br>
            <a:br>
              <a:rPr lang="en-US" sz="2400" dirty="0">
                <a:latin typeface="Times" panose="02020603050405020304" pitchFamily="18" charset="0"/>
                <a:cs typeface="Times" panose="02020603050405020304" pitchFamily="18" charset="0"/>
              </a:rPr>
            </a:br>
            <a:endParaRPr lang="en-US" sz="7200" b="1" kern="1200" dirty="0">
              <a:solidFill>
                <a:schemeClr val="tx1"/>
              </a:solidFill>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CC303A1F-CDFB-42BE-AA7A-B6ED4E6E07AF}"/>
              </a:ext>
            </a:extLst>
          </p:cNvPr>
          <p:cNvSpPr txBox="1"/>
          <p:nvPr/>
        </p:nvSpPr>
        <p:spPr>
          <a:xfrm>
            <a:off x="466725" y="1485960"/>
            <a:ext cx="9725026" cy="3139321"/>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One of the most common questions I get from my students is </a:t>
            </a:r>
            <a:r>
              <a:rPr lang="en-US" b="1" i="0" dirty="0">
                <a:solidFill>
                  <a:srgbClr val="000000"/>
                </a:solidFill>
                <a:effectLst/>
                <a:latin typeface="Times New Roman" panose="02020603050405020304" pitchFamily="18" charset="0"/>
                <a:cs typeface="Times New Roman" panose="02020603050405020304" pitchFamily="18" charset="0"/>
              </a:rPr>
              <a:t>which Cloud Computing Service Model I should learn?</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So, If you are System Administrator, you should learn both </a:t>
            </a:r>
            <a:r>
              <a:rPr lang="en-US" b="1" i="0" dirty="0">
                <a:solidFill>
                  <a:srgbClr val="000000"/>
                </a:solidFill>
                <a:effectLst/>
                <a:latin typeface="Times New Roman" panose="02020603050405020304" pitchFamily="18" charset="0"/>
                <a:cs typeface="Times New Roman" panose="02020603050405020304" pitchFamily="18" charset="0"/>
              </a:rPr>
              <a:t>Infrastructures as a Service (IaaS) and Platform as a Service (PaaS).</a:t>
            </a:r>
            <a:r>
              <a:rPr lang="en-US" b="0" i="0" dirty="0">
                <a:solidFill>
                  <a:srgbClr val="000000"/>
                </a:solidFill>
                <a:effectLst/>
                <a:latin typeface="Times New Roman" panose="02020603050405020304" pitchFamily="18" charset="0"/>
                <a:cs typeface="Times New Roman" panose="02020603050405020304" pitchFamily="18" charset="0"/>
              </a:rPr>
              <a:t> The reason is that whatever you are building or deploying is over Infrastructure as a Service, </a:t>
            </a:r>
            <a:r>
              <a:rPr lang="en-US" b="0" i="0" dirty="0" err="1">
                <a:solidFill>
                  <a:srgbClr val="000000"/>
                </a:solidFill>
                <a:effectLst/>
                <a:latin typeface="Times New Roman" panose="02020603050405020304" pitchFamily="18" charset="0"/>
                <a:cs typeface="Times New Roman" panose="02020603050405020304" pitchFamily="18" charset="0"/>
              </a:rPr>
              <a:t>ie</a:t>
            </a:r>
            <a:r>
              <a:rPr lang="en-US" b="0" i="0" dirty="0">
                <a:solidFill>
                  <a:srgbClr val="000000"/>
                </a:solidFill>
                <a:effectLst/>
                <a:latin typeface="Times New Roman" panose="02020603050405020304" pitchFamily="18" charset="0"/>
                <a:cs typeface="Times New Roman" panose="02020603050405020304" pitchFamily="18" charset="0"/>
              </a:rPr>
              <a:t>. PaaS always runs on top of IaaS. That’s the reason you should know both.</a:t>
            </a:r>
          </a:p>
          <a:p>
            <a:pPr algn="l">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If you are working as a consultant such as a financial consultant or working on a packaged application such as HRMS, SAP, etc., you should learn </a:t>
            </a:r>
            <a:r>
              <a:rPr lang="en-US" b="1" i="0" dirty="0">
                <a:solidFill>
                  <a:srgbClr val="000000"/>
                </a:solidFill>
                <a:effectLst/>
                <a:latin typeface="Times New Roman" panose="02020603050405020304" pitchFamily="18" charset="0"/>
                <a:cs typeface="Times New Roman" panose="02020603050405020304" pitchFamily="18" charset="0"/>
              </a:rPr>
              <a:t>Software as a Service (SaaS).</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879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780659" y="247710"/>
            <a:ext cx="8287141" cy="647640"/>
          </a:xfrm>
        </p:spPr>
        <p:txBody>
          <a:bodyPr vert="horz" lIns="91440" tIns="45720" rIns="91440" bIns="45720" rtlCol="0" anchor="b">
            <a:noAutofit/>
          </a:bodyPr>
          <a:lstStyle/>
          <a:p>
            <a:pPr algn="l"/>
            <a:r>
              <a:rPr lang="en-US" sz="2400" b="1" i="0" dirty="0">
                <a:solidFill>
                  <a:srgbClr val="333333"/>
                </a:solidFill>
                <a:effectLst/>
                <a:latin typeface="Times" panose="02020603050405020304" pitchFamily="18" charset="0"/>
                <a:cs typeface="Times" panose="02020603050405020304" pitchFamily="18" charset="0"/>
              </a:rPr>
              <a:t>Cloud Shared Responsibility Model </a:t>
            </a:r>
            <a:endParaRPr lang="en-US" sz="7200" b="1" kern="1200" dirty="0">
              <a:solidFill>
                <a:schemeClr val="tx1"/>
              </a:solidFill>
              <a:latin typeface="Times" panose="02020603050405020304" pitchFamily="18" charset="0"/>
              <a:cs typeface="Times" panose="02020603050405020304" pitchFamily="18" charset="0"/>
            </a:endParaRPr>
          </a:p>
        </p:txBody>
      </p:sp>
      <p:sp>
        <p:nvSpPr>
          <p:cNvPr id="2" name="AutoShape 2" descr="cloud shared responsibility model">
            <a:extLst>
              <a:ext uri="{FF2B5EF4-FFF2-40B4-BE49-F238E27FC236}">
                <a16:creationId xmlns:a16="http://schemas.microsoft.com/office/drawing/2014/main" id="{5B4EFC76-01E9-4F01-8137-99DE44D7889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4" descr="cloud shared responsibility model">
            <a:extLst>
              <a:ext uri="{FF2B5EF4-FFF2-40B4-BE49-F238E27FC236}">
                <a16:creationId xmlns:a16="http://schemas.microsoft.com/office/drawing/2014/main" id="{CA840FA9-0A51-43C0-9D33-E33FB3063DC4}"/>
              </a:ext>
            </a:extLst>
          </p:cNvPr>
          <p:cNvSpPr>
            <a:spLocks noChangeAspect="1" noChangeArrowheads="1"/>
          </p:cNvSpPr>
          <p:nvPr/>
        </p:nvSpPr>
        <p:spPr bwMode="auto">
          <a:xfrm>
            <a:off x="6096000" y="3429000"/>
            <a:ext cx="1047750" cy="1047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4" name="AutoShape 6" descr="cloud shared responsibility model">
            <a:extLst>
              <a:ext uri="{FF2B5EF4-FFF2-40B4-BE49-F238E27FC236}">
                <a16:creationId xmlns:a16="http://schemas.microsoft.com/office/drawing/2014/main" id="{F0E2365E-FF9E-4421-B9CB-B5762BD527A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8" name="TextBox 7">
            <a:extLst>
              <a:ext uri="{FF2B5EF4-FFF2-40B4-BE49-F238E27FC236}">
                <a16:creationId xmlns:a16="http://schemas.microsoft.com/office/drawing/2014/main" id="{19FE4949-E541-4785-98E6-F713D3618563}"/>
              </a:ext>
            </a:extLst>
          </p:cNvPr>
          <p:cNvSpPr txBox="1"/>
          <p:nvPr/>
        </p:nvSpPr>
        <p:spPr>
          <a:xfrm>
            <a:off x="647309" y="1291441"/>
            <a:ext cx="9211066" cy="3970318"/>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shared responsibility model is a cloud security framework that dictates the security obligations of a cloud computing provider and its users to ensure accountability.</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an enterprise runs and manages its own IT infrastructure on premises, within its own data center, the enterprise -- and its IT staff, managers and employees -- is responsible for the security of that infrastructure, as well as the applications and data that run on it. When an organization moves to a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public cloud computing model</a:t>
            </a:r>
            <a:r>
              <a:rPr lang="en-US" b="0" i="0" dirty="0">
                <a:effectLst/>
                <a:latin typeface="Times New Roman" panose="02020603050405020304" pitchFamily="18" charset="0"/>
                <a:cs typeface="Times New Roman" panose="02020603050405020304" pitchFamily="18" charset="0"/>
              </a:rPr>
              <a:t>, it hands off some, but not all, of these IT security responsibilities to its cloud provider. Each party -- the cloud provider and cloud user -- is accountable for different aspects of security and must work together to ensure full coverage.</a:t>
            </a:r>
          </a:p>
          <a:p>
            <a:pPr marL="285750" indent="-285750" algn="jus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While the responsibility for security in a public cloud is shared between the provider and the customer, it's important to understand how the responsibilities are distributed depending on the provider and the specific cloud model.</a:t>
            </a:r>
          </a:p>
        </p:txBody>
      </p:sp>
    </p:spTree>
    <p:extLst>
      <p:ext uri="{BB962C8B-B14F-4D97-AF65-F5344CB8AC3E}">
        <p14:creationId xmlns:p14="http://schemas.microsoft.com/office/powerpoint/2010/main" val="28458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780659" y="247710"/>
            <a:ext cx="8287141" cy="647640"/>
          </a:xfrm>
        </p:spPr>
        <p:txBody>
          <a:bodyPr vert="horz" lIns="91440" tIns="45720" rIns="91440" bIns="45720" rtlCol="0" anchor="b">
            <a:noAutofit/>
          </a:bodyPr>
          <a:lstStyle/>
          <a:p>
            <a:pPr algn="l"/>
            <a:r>
              <a:rPr lang="en-US" sz="2400" b="1" i="0" dirty="0">
                <a:solidFill>
                  <a:srgbClr val="333333"/>
                </a:solidFill>
                <a:effectLst/>
                <a:latin typeface="Times" panose="02020603050405020304" pitchFamily="18" charset="0"/>
                <a:cs typeface="Times" panose="02020603050405020304" pitchFamily="18" charset="0"/>
              </a:rPr>
              <a:t>Cloud Shared Responsibility Model </a:t>
            </a:r>
            <a:endParaRPr lang="en-US" sz="7200" b="1" kern="1200" dirty="0">
              <a:solidFill>
                <a:schemeClr val="tx1"/>
              </a:solidFill>
              <a:latin typeface="Times" panose="02020603050405020304" pitchFamily="18" charset="0"/>
              <a:cs typeface="Times" panose="02020603050405020304" pitchFamily="18" charset="0"/>
            </a:endParaRPr>
          </a:p>
        </p:txBody>
      </p:sp>
      <p:sp>
        <p:nvSpPr>
          <p:cNvPr id="2" name="AutoShape 2" descr="cloud shared responsibility model">
            <a:extLst>
              <a:ext uri="{FF2B5EF4-FFF2-40B4-BE49-F238E27FC236}">
                <a16:creationId xmlns:a16="http://schemas.microsoft.com/office/drawing/2014/main" id="{5B4EFC76-01E9-4F01-8137-99DE44D7889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4" descr="cloud shared responsibility model">
            <a:extLst>
              <a:ext uri="{FF2B5EF4-FFF2-40B4-BE49-F238E27FC236}">
                <a16:creationId xmlns:a16="http://schemas.microsoft.com/office/drawing/2014/main" id="{CA840FA9-0A51-43C0-9D33-E33FB3063DC4}"/>
              </a:ext>
            </a:extLst>
          </p:cNvPr>
          <p:cNvSpPr>
            <a:spLocks noChangeAspect="1" noChangeArrowheads="1"/>
          </p:cNvSpPr>
          <p:nvPr/>
        </p:nvSpPr>
        <p:spPr bwMode="auto">
          <a:xfrm>
            <a:off x="6096000" y="3429000"/>
            <a:ext cx="1047750" cy="1047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4" name="AutoShape 6" descr="cloud shared responsibility model">
            <a:extLst>
              <a:ext uri="{FF2B5EF4-FFF2-40B4-BE49-F238E27FC236}">
                <a16:creationId xmlns:a16="http://schemas.microsoft.com/office/drawing/2014/main" id="{F0E2365E-FF9E-4421-B9CB-B5762BD527A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6386" name="Picture 2" descr="Shared responsibility model chart">
            <a:extLst>
              <a:ext uri="{FF2B5EF4-FFF2-40B4-BE49-F238E27FC236}">
                <a16:creationId xmlns:a16="http://schemas.microsoft.com/office/drawing/2014/main" id="{0430CA77-F995-49D0-B0DF-8F35D6415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096327"/>
            <a:ext cx="8115300" cy="527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3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836" y="1340754"/>
            <a:ext cx="5512594" cy="962025"/>
          </a:xfrm>
          <a:solidFill>
            <a:schemeClr val="bg1"/>
          </a:solidFill>
          <a:ln>
            <a:noFill/>
          </a:ln>
        </p:spPr>
        <p:txBody>
          <a:bodyPr rtlCol="0">
            <a:normAutofit/>
          </a:bodyPr>
          <a:lstStyle/>
          <a:p>
            <a:pPr algn="ctr"/>
            <a:r>
              <a:rPr lang="en-US" sz="4000" b="1" dirty="0">
                <a:latin typeface="Times New Roman" panose="02020603050405020304" pitchFamily="18" charset="0"/>
                <a:cs typeface="Times New Roman" panose="02020603050405020304" pitchFamily="18" charset="0"/>
              </a:rPr>
              <a:t>Cloud Scaling</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27</a:t>
            </a:fld>
            <a:endParaRPr lang="en-IN" sz="1400">
              <a:solidFill>
                <a:schemeClr val="bg1"/>
              </a:solidFill>
            </a:endParaRPr>
          </a:p>
        </p:txBody>
      </p:sp>
      <p:pic>
        <p:nvPicPr>
          <p:cNvPr id="4" name="Picture 3">
            <a:extLst>
              <a:ext uri="{FF2B5EF4-FFF2-40B4-BE49-F238E27FC236}">
                <a16:creationId xmlns:a16="http://schemas.microsoft.com/office/drawing/2014/main" id="{DCA029B6-9F32-4E20-89CD-7EE49B356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49" y="2602596"/>
            <a:ext cx="4361338" cy="2914650"/>
          </a:xfrm>
          <a:prstGeom prst="rect">
            <a:avLst/>
          </a:prstGeom>
        </p:spPr>
      </p:pic>
    </p:spTree>
    <p:extLst>
      <p:ext uri="{BB962C8B-B14F-4D97-AF65-F5344CB8AC3E}">
        <p14:creationId xmlns:p14="http://schemas.microsoft.com/office/powerpoint/2010/main" val="2601558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28</a:t>
            </a:fld>
            <a:endParaRPr lang="en-IN" sz="1400">
              <a:solidFill>
                <a:schemeClr val="bg1"/>
              </a:solidFill>
            </a:endParaRPr>
          </a:p>
        </p:txBody>
      </p:sp>
      <p:pic>
        <p:nvPicPr>
          <p:cNvPr id="4" name="Picture 3">
            <a:extLst>
              <a:ext uri="{FF2B5EF4-FFF2-40B4-BE49-F238E27FC236}">
                <a16:creationId xmlns:a16="http://schemas.microsoft.com/office/drawing/2014/main" id="{FEB5C5D4-371E-49DB-AA32-8F3624ACD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8" y="1371600"/>
            <a:ext cx="8382000" cy="4286250"/>
          </a:xfrm>
          <a:prstGeom prst="rect">
            <a:avLst/>
          </a:prstGeom>
        </p:spPr>
      </p:pic>
    </p:spTree>
    <p:extLst>
      <p:ext uri="{BB962C8B-B14F-4D97-AF65-F5344CB8AC3E}">
        <p14:creationId xmlns:p14="http://schemas.microsoft.com/office/powerpoint/2010/main" val="1505336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29</a:t>
            </a:fld>
            <a:endParaRPr lang="en-IN" sz="1400">
              <a:solidFill>
                <a:schemeClr val="bg1"/>
              </a:solidFill>
            </a:endParaRPr>
          </a:p>
        </p:txBody>
      </p:sp>
      <p:pic>
        <p:nvPicPr>
          <p:cNvPr id="6" name="Picture 5">
            <a:extLst>
              <a:ext uri="{FF2B5EF4-FFF2-40B4-BE49-F238E27FC236}">
                <a16:creationId xmlns:a16="http://schemas.microsoft.com/office/drawing/2014/main" id="{AA2DBC39-7B15-440D-B89B-A19F69846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28" y="1770776"/>
            <a:ext cx="8275275" cy="3103228"/>
          </a:xfrm>
          <a:prstGeom prst="rect">
            <a:avLst/>
          </a:prstGeom>
        </p:spPr>
      </p:pic>
    </p:spTree>
    <p:extLst>
      <p:ext uri="{BB962C8B-B14F-4D97-AF65-F5344CB8AC3E}">
        <p14:creationId xmlns:p14="http://schemas.microsoft.com/office/powerpoint/2010/main" val="317958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101646" y="437537"/>
            <a:ext cx="6858000" cy="496619"/>
          </a:xfrm>
        </p:spPr>
        <p:txBody>
          <a:bodyPr>
            <a:noAutofit/>
          </a:bodyPr>
          <a:lstStyle/>
          <a:p>
            <a:r>
              <a:rPr lang="en-US" sz="4000" b="1" dirty="0">
                <a:latin typeface="Times New Roman" panose="02020603050405020304" pitchFamily="18" charset="0"/>
                <a:cs typeface="Times New Roman" panose="02020603050405020304" pitchFamily="18" charset="0"/>
              </a:rPr>
              <a:t>NIST Definition</a:t>
            </a:r>
          </a:p>
        </p:txBody>
      </p:sp>
      <p:sp>
        <p:nvSpPr>
          <p:cNvPr id="11" name="Rectangle 3">
            <a:extLst>
              <a:ext uri="{FF2B5EF4-FFF2-40B4-BE49-F238E27FC236}">
                <a16:creationId xmlns:a16="http://schemas.microsoft.com/office/drawing/2014/main" id="{CD22F8FE-36B8-4BFA-BE18-C73F0C0C5B96}"/>
              </a:ext>
            </a:extLst>
          </p:cNvPr>
          <p:cNvSpPr txBox="1">
            <a:spLocks noChangeArrowheads="1"/>
          </p:cNvSpPr>
          <p:nvPr/>
        </p:nvSpPr>
        <p:spPr>
          <a:xfrm>
            <a:off x="823934" y="1664111"/>
            <a:ext cx="4191828" cy="3001641"/>
          </a:xfrm>
          <a:prstGeom prst="rect">
            <a:avLst/>
          </a:prstGeom>
          <a:noFill/>
          <a:ln/>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2000" dirty="0">
                <a:latin typeface="Times New Roman" panose="02020603050405020304" pitchFamily="18" charset="0"/>
                <a:cs typeface="Times New Roman" pitchFamily="18" charset="0"/>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provider’s interaction.</a:t>
            </a:r>
          </a:p>
          <a:p>
            <a:pPr algn="just">
              <a:lnSpc>
                <a:spcPct val="150000"/>
              </a:lnSpc>
            </a:pPr>
            <a:endParaRPr lang="en-IN" sz="2000" dirty="0">
              <a:latin typeface="Times New Roman" panose="02020603050405020304" pitchFamily="18" charset="0"/>
              <a:cs typeface="Times New Roman" pitchFamily="18" charset="0"/>
            </a:endParaRPr>
          </a:p>
        </p:txBody>
      </p:sp>
      <p:pic>
        <p:nvPicPr>
          <p:cNvPr id="5" name="Picture 4">
            <a:extLst>
              <a:ext uri="{FF2B5EF4-FFF2-40B4-BE49-F238E27FC236}">
                <a16:creationId xmlns:a16="http://schemas.microsoft.com/office/drawing/2014/main" id="{FA3FA095-E332-4082-BE3C-BCFD810712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119209"/>
            <a:ext cx="5195497" cy="3470430"/>
          </a:xfrm>
          <a:prstGeom prst="rect">
            <a:avLst/>
          </a:prstGeom>
        </p:spPr>
      </p:pic>
    </p:spTree>
    <p:extLst>
      <p:ext uri="{BB962C8B-B14F-4D97-AF65-F5344CB8AC3E}">
        <p14:creationId xmlns:p14="http://schemas.microsoft.com/office/powerpoint/2010/main" val="19230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30</a:t>
            </a:fld>
            <a:endParaRPr lang="en-IN" sz="1400">
              <a:solidFill>
                <a:schemeClr val="bg1"/>
              </a:solidFill>
            </a:endParaRPr>
          </a:p>
        </p:txBody>
      </p:sp>
      <p:sp>
        <p:nvSpPr>
          <p:cNvPr id="9" name="Rectangle 8"/>
          <p:cNvSpPr/>
          <p:nvPr/>
        </p:nvSpPr>
        <p:spPr>
          <a:xfrm>
            <a:off x="787809" y="1536174"/>
            <a:ext cx="9388463" cy="3785652"/>
          </a:xfrm>
          <a:prstGeom prst="rect">
            <a:avLst/>
          </a:prstGeom>
          <a:ln>
            <a:noFill/>
          </a:ln>
        </p:spPr>
        <p:txBody>
          <a:bodyPr wrap="square">
            <a:spAutoFit/>
          </a:bodyPr>
          <a:lstStyle/>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scalable system is able to increase or reduce its performance, resources and functionalities according to user’s needs. </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solidFill>
                  <a:srgbClr val="FF0000"/>
                </a:solidFill>
                <a:latin typeface="Times New Roman" panose="02020603050405020304" pitchFamily="18" charset="0"/>
                <a:cs typeface="Times New Roman" panose="02020603050405020304" pitchFamily="18" charset="0"/>
              </a:rPr>
              <a:t>High-scalability allows to optimize the overall efficiency of the system and get cost-savings. </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Scalability is one of the key features of Cloud Computing solutions, one of the reason why Cloud has been so successful on the market and it will keep increasing.</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67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How Scaling is possible?</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31</a:t>
            </a:fld>
            <a:endParaRPr lang="en-IN" sz="1400">
              <a:solidFill>
                <a:schemeClr val="bg1"/>
              </a:solidFill>
            </a:endParaRPr>
          </a:p>
        </p:txBody>
      </p:sp>
      <p:sp>
        <p:nvSpPr>
          <p:cNvPr id="9" name="Rectangle 8"/>
          <p:cNvSpPr/>
          <p:nvPr/>
        </p:nvSpPr>
        <p:spPr>
          <a:xfrm>
            <a:off x="714728" y="1574402"/>
            <a:ext cx="9461544" cy="3416320"/>
          </a:xfrm>
          <a:prstGeom prst="rect">
            <a:avLst/>
          </a:prstGeom>
          <a:ln>
            <a:noFill/>
          </a:ln>
        </p:spPr>
        <p:txBody>
          <a:bodyPr wrap="square">
            <a:spAutoFit/>
          </a:bodyPr>
          <a:lstStyle/>
          <a:p>
            <a:pPr marL="342900" indent="-342900" algn="just">
              <a:buFont typeface="Arial" panose="020B0604020202020204" pitchFamily="34" charset="0"/>
              <a:buChar char="•"/>
            </a:pPr>
            <a:r>
              <a:rPr lang="en-US" sz="2400" dirty="0">
                <a:solidFill>
                  <a:srgbClr val="424243"/>
                </a:solidFill>
                <a:latin typeface="Times New Roman" panose="02020603050405020304" pitchFamily="18" charset="0"/>
                <a:cs typeface="Times New Roman" panose="02020603050405020304" pitchFamily="18" charset="0"/>
              </a:rPr>
              <a:t>Virtualization is what makes scalability in cloud computing possible. Virtual machines (VMs) are scalable. They’re not like physical machines, whose resources are relatively fixed.</a:t>
            </a:r>
          </a:p>
          <a:p>
            <a:pPr algn="just"/>
            <a:endParaRPr lang="en-US" sz="2400" dirty="0">
              <a:solidFill>
                <a:srgbClr val="424243"/>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424243"/>
                </a:solidFill>
                <a:latin typeface="Times New Roman" panose="02020603050405020304" pitchFamily="18" charset="0"/>
                <a:cs typeface="Times New Roman" panose="02020603050405020304" pitchFamily="18" charset="0"/>
              </a:rPr>
              <a:t>A user can add any amount of resources to VMs at any time.</a:t>
            </a:r>
          </a:p>
          <a:p>
            <a:pPr marL="342900" indent="-342900" algn="just">
              <a:buFont typeface="Arial" panose="020B0604020202020204" pitchFamily="34" charset="0"/>
              <a:buChar char="•"/>
            </a:pPr>
            <a:endParaRPr lang="en-US" sz="2400" dirty="0">
              <a:solidFill>
                <a:srgbClr val="424243"/>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424243"/>
                </a:solidFill>
                <a:latin typeface="Times New Roman" panose="02020603050405020304" pitchFamily="18" charset="0"/>
                <a:cs typeface="Times New Roman" panose="02020603050405020304" pitchFamily="18" charset="0"/>
              </a:rPr>
              <a:t>One can scale them up by:</a:t>
            </a:r>
          </a:p>
          <a:p>
            <a:pPr lvl="1" algn="just">
              <a:buFont typeface="Arial" panose="020B0604020202020204" pitchFamily="34" charset="0"/>
              <a:buChar char="•"/>
            </a:pPr>
            <a:r>
              <a:rPr lang="en-US" sz="2400" dirty="0">
                <a:solidFill>
                  <a:srgbClr val="424243"/>
                </a:solidFill>
                <a:latin typeface="Times New Roman" panose="02020603050405020304" pitchFamily="18" charset="0"/>
                <a:cs typeface="Times New Roman" panose="02020603050405020304" pitchFamily="18" charset="0"/>
              </a:rPr>
              <a:t>Moving them to a server with more resources</a:t>
            </a:r>
          </a:p>
          <a:p>
            <a:pPr lvl="1" algn="just">
              <a:buFont typeface="Arial" panose="020B0604020202020204" pitchFamily="34" charset="0"/>
              <a:buChar char="•"/>
            </a:pPr>
            <a:r>
              <a:rPr lang="en-US" sz="2400" dirty="0">
                <a:solidFill>
                  <a:srgbClr val="424243"/>
                </a:solidFill>
                <a:latin typeface="Times New Roman" panose="02020603050405020304" pitchFamily="18" charset="0"/>
                <a:cs typeface="Times New Roman" panose="02020603050405020304" pitchFamily="18" charset="0"/>
              </a:rPr>
              <a:t>Hosting them on multiple servers at once (clustering)</a:t>
            </a:r>
          </a:p>
        </p:txBody>
      </p:sp>
    </p:spTree>
    <p:extLst>
      <p:ext uri="{BB962C8B-B14F-4D97-AF65-F5344CB8AC3E}">
        <p14:creationId xmlns:p14="http://schemas.microsoft.com/office/powerpoint/2010/main" val="826764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How Scaling is possible?</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32</a:t>
            </a:fld>
            <a:endParaRPr lang="en-IN" sz="1400">
              <a:solidFill>
                <a:schemeClr val="bg1"/>
              </a:solidFill>
            </a:endParaRPr>
          </a:p>
        </p:txBody>
      </p:sp>
      <p:sp>
        <p:nvSpPr>
          <p:cNvPr id="9" name="Rectangle 8"/>
          <p:cNvSpPr/>
          <p:nvPr/>
        </p:nvSpPr>
        <p:spPr>
          <a:xfrm>
            <a:off x="1369219" y="2167856"/>
            <a:ext cx="7986712" cy="1938992"/>
          </a:xfrm>
          <a:prstGeom prst="rect">
            <a:avLst/>
          </a:prstGeom>
          <a:ln>
            <a:noFill/>
          </a:ln>
        </p:spPr>
        <p:txBody>
          <a:bodyPr wrap="square">
            <a:spAutoFit/>
          </a:bodyPr>
          <a:lstStyle/>
          <a:p>
            <a:pPr algn="just"/>
            <a:endParaRPr lang="en-US" sz="2400" dirty="0">
              <a:solidFill>
                <a:srgbClr val="424243"/>
              </a:solidFill>
              <a:latin typeface="Times New Roman" panose="02020603050405020304" pitchFamily="18" charset="0"/>
              <a:cs typeface="Times New Roman" panose="02020603050405020304" pitchFamily="18" charset="0"/>
            </a:endParaRPr>
          </a:p>
          <a:p>
            <a:pPr algn="just"/>
            <a:r>
              <a:rPr lang="en-US" sz="2400" dirty="0">
                <a:solidFill>
                  <a:srgbClr val="424243"/>
                </a:solidFill>
                <a:latin typeface="Times New Roman" panose="02020603050405020304" pitchFamily="18" charset="0"/>
                <a:cs typeface="Times New Roman" panose="02020603050405020304" pitchFamily="18" charset="0"/>
              </a:rPr>
              <a:t>The other reason cloud computing is scalable? Cloud providers already have all the necessary hardware and software in place. Individual businesses, in contrast, can’t afford to have surplus hardware on standby.</a:t>
            </a:r>
          </a:p>
        </p:txBody>
      </p:sp>
    </p:spTree>
    <p:extLst>
      <p:ext uri="{BB962C8B-B14F-4D97-AF65-F5344CB8AC3E}">
        <p14:creationId xmlns:p14="http://schemas.microsoft.com/office/powerpoint/2010/main" val="2305848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33</a:t>
            </a:fld>
            <a:endParaRPr lang="en-IN" sz="1400">
              <a:solidFill>
                <a:schemeClr val="bg1"/>
              </a:solidFill>
            </a:endParaRPr>
          </a:p>
        </p:txBody>
      </p:sp>
      <p:pic>
        <p:nvPicPr>
          <p:cNvPr id="5" name="Picture 4">
            <a:extLst>
              <a:ext uri="{FF2B5EF4-FFF2-40B4-BE49-F238E27FC236}">
                <a16:creationId xmlns:a16="http://schemas.microsoft.com/office/drawing/2014/main" id="{8C8F0CBC-3015-40F1-A51D-90724BA17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729" y="1371601"/>
            <a:ext cx="4347934" cy="3913141"/>
          </a:xfrm>
          <a:prstGeom prst="rect">
            <a:avLst/>
          </a:prstGeom>
        </p:spPr>
      </p:pic>
    </p:spTree>
    <p:extLst>
      <p:ext uri="{BB962C8B-B14F-4D97-AF65-F5344CB8AC3E}">
        <p14:creationId xmlns:p14="http://schemas.microsoft.com/office/powerpoint/2010/main" val="3724217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683" y="228602"/>
            <a:ext cx="6810189"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Benefits of Scalable System</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34</a:t>
            </a:fld>
            <a:endParaRPr lang="en-IN" sz="1400">
              <a:solidFill>
                <a:schemeClr val="bg1"/>
              </a:solidFill>
            </a:endParaRPr>
          </a:p>
        </p:txBody>
      </p:sp>
      <p:graphicFrame>
        <p:nvGraphicFramePr>
          <p:cNvPr id="3" name="Diagram 2">
            <a:extLst>
              <a:ext uri="{FF2B5EF4-FFF2-40B4-BE49-F238E27FC236}">
                <a16:creationId xmlns:a16="http://schemas.microsoft.com/office/drawing/2014/main" id="{0BFC113E-E058-452E-9564-EA36605567D5}"/>
              </a:ext>
            </a:extLst>
          </p:cNvPr>
          <p:cNvGraphicFramePr/>
          <p:nvPr/>
        </p:nvGraphicFramePr>
        <p:xfrm>
          <a:off x="1467286" y="1690614"/>
          <a:ext cx="71342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09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519" y="228602"/>
            <a:ext cx="6533353"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Benefits of Scalable System</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35</a:t>
            </a:fld>
            <a:endParaRPr lang="en-IN" sz="1400">
              <a:solidFill>
                <a:schemeClr val="bg1"/>
              </a:solidFill>
            </a:endParaRPr>
          </a:p>
        </p:txBody>
      </p:sp>
      <p:graphicFrame>
        <p:nvGraphicFramePr>
          <p:cNvPr id="4" name="Diagram 3">
            <a:extLst>
              <a:ext uri="{FF2B5EF4-FFF2-40B4-BE49-F238E27FC236}">
                <a16:creationId xmlns:a16="http://schemas.microsoft.com/office/drawing/2014/main" id="{B64A2EC4-F809-4E5D-A23F-CECA71A4F4B8}"/>
              </a:ext>
            </a:extLst>
          </p:cNvPr>
          <p:cNvGraphicFramePr/>
          <p:nvPr/>
        </p:nvGraphicFramePr>
        <p:xfrm>
          <a:off x="2032250" y="1600200"/>
          <a:ext cx="764515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4621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36</a:t>
            </a:fld>
            <a:endParaRPr lang="en-IN" sz="1400">
              <a:solidFill>
                <a:schemeClr val="bg1"/>
              </a:solidFill>
            </a:endParaRPr>
          </a:p>
        </p:txBody>
      </p:sp>
      <p:pic>
        <p:nvPicPr>
          <p:cNvPr id="3" name="Picture 2">
            <a:extLst>
              <a:ext uri="{FF2B5EF4-FFF2-40B4-BE49-F238E27FC236}">
                <a16:creationId xmlns:a16="http://schemas.microsoft.com/office/drawing/2014/main" id="{191B30F8-5891-42A1-92CF-91009DDB1E98}"/>
              </a:ext>
            </a:extLst>
          </p:cNvPr>
          <p:cNvPicPr>
            <a:picLocks noChangeAspect="1"/>
          </p:cNvPicPr>
          <p:nvPr/>
        </p:nvPicPr>
        <p:blipFill rotWithShape="1">
          <a:blip r:embed="rId2">
            <a:extLst>
              <a:ext uri="{28A0092B-C50C-407E-A947-70E740481C1C}">
                <a14:useLocalDpi xmlns:a14="http://schemas.microsoft.com/office/drawing/2010/main" val="0"/>
              </a:ext>
            </a:extLst>
          </a:blip>
          <a:srcRect l="15095" r="15438"/>
          <a:stretch/>
        </p:blipFill>
        <p:spPr>
          <a:xfrm>
            <a:off x="7509272" y="2424399"/>
            <a:ext cx="2667000" cy="2009202"/>
          </a:xfrm>
          <a:prstGeom prst="rect">
            <a:avLst/>
          </a:prstGeom>
        </p:spPr>
      </p:pic>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Disadvantages</a:t>
            </a:r>
          </a:p>
        </p:txBody>
      </p:sp>
      <p:sp>
        <p:nvSpPr>
          <p:cNvPr id="9" name="TextBox 8">
            <a:extLst>
              <a:ext uri="{FF2B5EF4-FFF2-40B4-BE49-F238E27FC236}">
                <a16:creationId xmlns:a16="http://schemas.microsoft.com/office/drawing/2014/main" id="{F3925544-A172-440D-B0DA-A7ECC44EEC6B}"/>
              </a:ext>
            </a:extLst>
          </p:cNvPr>
          <p:cNvSpPr txBox="1"/>
          <p:nvPr/>
        </p:nvSpPr>
        <p:spPr>
          <a:xfrm>
            <a:off x="1398984" y="1536174"/>
            <a:ext cx="5563772" cy="3416320"/>
          </a:xfrm>
          <a:prstGeom prst="rect">
            <a:avLst/>
          </a:prstGeom>
          <a:noFill/>
        </p:spPr>
        <p:txBody>
          <a:bodyPr wrap="square">
            <a:spAutoFit/>
          </a:bodyPr>
          <a:lstStyle/>
          <a:p>
            <a:pPr algn="just" fontAlgn="base"/>
            <a:r>
              <a:rPr lang="en-US" sz="2400" dirty="0">
                <a:solidFill>
                  <a:srgbClr val="666666"/>
                </a:solidFill>
                <a:latin typeface="Times New Roman" panose="02020603050405020304" pitchFamily="18" charset="0"/>
                <a:cs typeface="Times New Roman" panose="02020603050405020304" pitchFamily="18" charset="0"/>
              </a:rPr>
              <a:t>If you want a fully scalable system then you have a large task to handle. It requires planning, testing and again testing for your data storage. If you have the applications already then splitting up the system will require code changes, updates and monitoring. You have to be well prepared for the digital transformation of your infrastructure.</a:t>
            </a:r>
          </a:p>
        </p:txBody>
      </p:sp>
    </p:spTree>
    <p:extLst>
      <p:ext uri="{BB962C8B-B14F-4D97-AF65-F5344CB8AC3E}">
        <p14:creationId xmlns:p14="http://schemas.microsoft.com/office/powerpoint/2010/main" val="2241028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37</a:t>
            </a:fld>
            <a:endParaRPr lang="en-IN" sz="1400">
              <a:solidFill>
                <a:schemeClr val="bg1"/>
              </a:solidFill>
            </a:endParaRPr>
          </a:p>
        </p:txBody>
      </p:sp>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Types of scalability</a:t>
            </a:r>
          </a:p>
        </p:txBody>
      </p:sp>
      <p:graphicFrame>
        <p:nvGraphicFramePr>
          <p:cNvPr id="2" name="Diagram 1">
            <a:extLst>
              <a:ext uri="{FF2B5EF4-FFF2-40B4-BE49-F238E27FC236}">
                <a16:creationId xmlns:a16="http://schemas.microsoft.com/office/drawing/2014/main" id="{98E5014F-6F0D-479D-B3D3-A42B68ECD7F7}"/>
              </a:ext>
            </a:extLst>
          </p:cNvPr>
          <p:cNvGraphicFramePr/>
          <p:nvPr/>
        </p:nvGraphicFramePr>
        <p:xfrm>
          <a:off x="2606278" y="1600200"/>
          <a:ext cx="6629400"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042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38</a:t>
            </a:fld>
            <a:endParaRPr lang="en-IN" sz="1400">
              <a:solidFill>
                <a:schemeClr val="bg1"/>
              </a:solidFill>
            </a:endParaRPr>
          </a:p>
        </p:txBody>
      </p:sp>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1593909" y="168463"/>
            <a:ext cx="7061859" cy="962025"/>
          </a:xfrm>
          <a:solidFill>
            <a:schemeClr val="bg1"/>
          </a:solidFill>
          <a:ln>
            <a:noFill/>
          </a:ln>
        </p:spPr>
        <p:txBody>
          <a:bodyPr rtlCol="0">
            <a:normAutofit/>
          </a:bodyPr>
          <a:lstStyle/>
          <a:p>
            <a:r>
              <a:rPr lang="en-US" b="1" dirty="0">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Vertical scale or scale-up</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925544-A172-440D-B0DA-A7ECC44EEC6B}"/>
              </a:ext>
            </a:extLst>
          </p:cNvPr>
          <p:cNvSpPr txBox="1"/>
          <p:nvPr/>
        </p:nvSpPr>
        <p:spPr>
          <a:xfrm>
            <a:off x="1843089" y="1333501"/>
            <a:ext cx="7900437" cy="2462213"/>
          </a:xfrm>
          <a:prstGeom prst="rect">
            <a:avLst/>
          </a:prstGeom>
          <a:noFill/>
        </p:spPr>
        <p:txBody>
          <a:bodyPr wrap="square">
            <a:spAutoFit/>
          </a:bodyPr>
          <a:lstStyle/>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Vertical Scaling or Scaling up is easy, it can be done by moving the application to bigger virtual machines deployed in the cloud or you can scale up by adding expansion units as well with your current infrastructure.  </a:t>
            </a: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ability to add resources to accommodate increasing workload volumes is </a:t>
            </a:r>
            <a:r>
              <a:rPr lang="en-US" sz="2200" b="1" dirty="0">
                <a:latin typeface="Times New Roman" panose="02020603050405020304" pitchFamily="18" charset="0"/>
                <a:cs typeface="Times New Roman" panose="02020603050405020304" pitchFamily="18" charset="0"/>
              </a:rPr>
              <a:t>vertical scaling</a:t>
            </a:r>
            <a:r>
              <a:rPr lang="en-US" sz="2200" dirty="0">
                <a:latin typeface="Times New Roman" panose="02020603050405020304" pitchFamily="18" charset="0"/>
                <a:cs typeface="Times New Roman" panose="02020603050405020304" pitchFamily="18" charset="0"/>
              </a:rPr>
              <a:t>. It can resize your server with no change in your code.</a:t>
            </a:r>
          </a:p>
        </p:txBody>
      </p:sp>
      <p:pic>
        <p:nvPicPr>
          <p:cNvPr id="4" name="Picture 3">
            <a:extLst>
              <a:ext uri="{FF2B5EF4-FFF2-40B4-BE49-F238E27FC236}">
                <a16:creationId xmlns:a16="http://schemas.microsoft.com/office/drawing/2014/main" id="{B5919869-1D34-42B3-92C4-C63B89A0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788" y="3827365"/>
            <a:ext cx="6196012" cy="2862172"/>
          </a:xfrm>
          <a:prstGeom prst="rect">
            <a:avLst/>
          </a:prstGeom>
        </p:spPr>
      </p:pic>
    </p:spTree>
    <p:extLst>
      <p:ext uri="{BB962C8B-B14F-4D97-AF65-F5344CB8AC3E}">
        <p14:creationId xmlns:p14="http://schemas.microsoft.com/office/powerpoint/2010/main" val="1070689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39</a:t>
            </a:fld>
            <a:endParaRPr lang="en-IN" sz="1400">
              <a:solidFill>
                <a:schemeClr val="bg1"/>
              </a:solidFill>
            </a:endParaRPr>
          </a:p>
        </p:txBody>
      </p:sp>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1174459" y="228602"/>
            <a:ext cx="7927596" cy="962025"/>
          </a:xfrm>
          <a:solidFill>
            <a:schemeClr val="bg1"/>
          </a:solidFill>
          <a:ln>
            <a:noFill/>
          </a:ln>
        </p:spPr>
        <p:txBody>
          <a:bodyPr rtlCol="0">
            <a:normAutofit/>
          </a:bodyPr>
          <a:lstStyle/>
          <a:p>
            <a:r>
              <a:rPr lang="en-US" b="1" dirty="0">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Horizontal scale or scale-out</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925544-A172-440D-B0DA-A7ECC44EEC6B}"/>
              </a:ext>
            </a:extLst>
          </p:cNvPr>
          <p:cNvSpPr txBox="1"/>
          <p:nvPr/>
        </p:nvSpPr>
        <p:spPr>
          <a:xfrm>
            <a:off x="1843088" y="1371600"/>
            <a:ext cx="4563668" cy="4154984"/>
          </a:xfrm>
          <a:prstGeom prst="rect">
            <a:avLst/>
          </a:prstGeom>
          <a:noFill/>
        </p:spPr>
        <p:txBody>
          <a:bodyPr wrap="square">
            <a:spAutoFit/>
          </a:bodyPr>
          <a:lstStyle/>
          <a:p>
            <a:pPr marL="342900" indent="-342900" algn="just"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Horizontal Scaling or Scaling out </a:t>
            </a:r>
            <a:r>
              <a:rPr lang="en-US" sz="2200" dirty="0">
                <a:latin typeface="Times New Roman" panose="02020603050405020304" pitchFamily="18" charset="0"/>
                <a:cs typeface="Times New Roman" panose="02020603050405020304" pitchFamily="18" charset="0"/>
              </a:rPr>
              <a:t>is the addition of nodes to the existing infrastructure to accommodate additional workload volumes.</a:t>
            </a:r>
          </a:p>
          <a:p>
            <a:pPr marL="342900" indent="-342900" algn="just" fontAlgn="base">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total workload volume is aggregated over the total number of nodes and latency is effectively reduced. This scaling is ideal for workloads that require reduced latency and optimized throughput.</a:t>
            </a:r>
          </a:p>
        </p:txBody>
      </p:sp>
      <p:pic>
        <p:nvPicPr>
          <p:cNvPr id="3" name="Picture 2">
            <a:extLst>
              <a:ext uri="{FF2B5EF4-FFF2-40B4-BE49-F238E27FC236}">
                <a16:creationId xmlns:a16="http://schemas.microsoft.com/office/drawing/2014/main" id="{A067A5E3-AC39-4145-AAF3-15FF4AB26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285583"/>
            <a:ext cx="2728914" cy="4751892"/>
          </a:xfrm>
          <a:prstGeom prst="rect">
            <a:avLst/>
          </a:prstGeom>
        </p:spPr>
      </p:pic>
    </p:spTree>
    <p:extLst>
      <p:ext uri="{BB962C8B-B14F-4D97-AF65-F5344CB8AC3E}">
        <p14:creationId xmlns:p14="http://schemas.microsoft.com/office/powerpoint/2010/main" val="175304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7807-0234-41AD-BF3F-6A65529CDC16}"/>
              </a:ext>
            </a:extLst>
          </p:cNvPr>
          <p:cNvSpPr>
            <a:spLocks noGrp="1"/>
          </p:cNvSpPr>
          <p:nvPr>
            <p:ph type="ctrTitle"/>
          </p:nvPr>
        </p:nvSpPr>
        <p:spPr>
          <a:xfrm>
            <a:off x="2290916" y="452686"/>
            <a:ext cx="6858000" cy="483333"/>
          </a:xfrm>
        </p:spPr>
        <p:txBody>
          <a:bodyPr>
            <a:noAutofit/>
          </a:bodyPr>
          <a:lstStyle/>
          <a:p>
            <a:r>
              <a:rPr lang="en-US" sz="4800" dirty="0">
                <a:latin typeface="Times New Roman" panose="02020603050405020304" pitchFamily="18" charset="0"/>
                <a:cs typeface="Times New Roman" panose="02020603050405020304" pitchFamily="18" charset="0"/>
              </a:rPr>
              <a:t>Example</a:t>
            </a:r>
            <a:endParaRPr lang="en-IN" sz="4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048929E-56D9-4E66-A5A6-98159567F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533" y="1145459"/>
            <a:ext cx="8257886" cy="5439194"/>
          </a:xfrm>
          <a:prstGeom prst="rect">
            <a:avLst/>
          </a:prstGeom>
        </p:spPr>
      </p:pic>
    </p:spTree>
    <p:extLst>
      <p:ext uri="{BB962C8B-B14F-4D97-AF65-F5344CB8AC3E}">
        <p14:creationId xmlns:p14="http://schemas.microsoft.com/office/powerpoint/2010/main" val="2166550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40</a:t>
            </a:fld>
            <a:endParaRPr lang="en-IN" sz="1400">
              <a:solidFill>
                <a:schemeClr val="bg1"/>
              </a:solidFill>
            </a:endParaRPr>
          </a:p>
        </p:txBody>
      </p:sp>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2097248" y="228602"/>
            <a:ext cx="6021624" cy="962025"/>
          </a:xfrm>
          <a:solidFill>
            <a:schemeClr val="bg1"/>
          </a:solidFill>
          <a:ln>
            <a:noFill/>
          </a:ln>
        </p:spPr>
        <p:txBody>
          <a:bodyPr rtlCol="0">
            <a:normAutofit/>
          </a:bodyPr>
          <a:lstStyle/>
          <a:p>
            <a:r>
              <a:rPr lang="en-US" b="1" dirty="0">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Diagonal scaling</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925544-A172-440D-B0DA-A7ECC44EEC6B}"/>
              </a:ext>
            </a:extLst>
          </p:cNvPr>
          <p:cNvSpPr txBox="1"/>
          <p:nvPr/>
        </p:nvSpPr>
        <p:spPr>
          <a:xfrm>
            <a:off x="1104856" y="1190627"/>
            <a:ext cx="8215312" cy="1107996"/>
          </a:xfrm>
          <a:prstGeom prst="rect">
            <a:avLst/>
          </a:prstGeom>
          <a:noFill/>
        </p:spPr>
        <p:txBody>
          <a:bodyPr wrap="square">
            <a:spAutoFit/>
          </a:bodyPr>
          <a:lstStyle/>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Essentially a combination of vertical and horizontal scaling, this setup will scale vertically first until you reach a preset limit and then scale the system horizontally.</a:t>
            </a:r>
          </a:p>
        </p:txBody>
      </p:sp>
      <p:pic>
        <p:nvPicPr>
          <p:cNvPr id="4" name="Picture 3">
            <a:extLst>
              <a:ext uri="{FF2B5EF4-FFF2-40B4-BE49-F238E27FC236}">
                <a16:creationId xmlns:a16="http://schemas.microsoft.com/office/drawing/2014/main" id="{D3A462A2-0E8A-45AD-AAA7-87CD2358A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8" y="2580706"/>
            <a:ext cx="7249500" cy="3820096"/>
          </a:xfrm>
          <a:prstGeom prst="rect">
            <a:avLst/>
          </a:prstGeom>
        </p:spPr>
      </p:pic>
    </p:spTree>
    <p:extLst>
      <p:ext uri="{BB962C8B-B14F-4D97-AF65-F5344CB8AC3E}">
        <p14:creationId xmlns:p14="http://schemas.microsoft.com/office/powerpoint/2010/main" val="53815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41</a:t>
            </a:fld>
            <a:endParaRPr lang="en-IN" sz="1400">
              <a:solidFill>
                <a:schemeClr val="bg1"/>
              </a:solidFill>
            </a:endParaRPr>
          </a:p>
        </p:txBody>
      </p:sp>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2606278" y="228602"/>
            <a:ext cx="5512594" cy="962025"/>
          </a:xfrm>
          <a:solidFill>
            <a:schemeClr val="bg1"/>
          </a:solidFill>
          <a:ln>
            <a:noFill/>
          </a:ln>
        </p:spPr>
        <p:txBody>
          <a:bodyPr rtlCol="0">
            <a:normAutofit/>
          </a:bodyPr>
          <a:lstStyle/>
          <a:p>
            <a:r>
              <a:rPr lang="en-US" b="1" dirty="0"/>
              <a:t> </a:t>
            </a:r>
            <a:r>
              <a:rPr lang="en-IN" b="1" i="0" dirty="0">
                <a:solidFill>
                  <a:srgbClr val="000000"/>
                </a:solidFill>
                <a:effectLst/>
              </a:rPr>
              <a:t>Major Difference</a:t>
            </a:r>
            <a:endParaRPr lang="en-US" b="1" dirty="0"/>
          </a:p>
        </p:txBody>
      </p:sp>
      <p:pic>
        <p:nvPicPr>
          <p:cNvPr id="3" name="Picture 2">
            <a:extLst>
              <a:ext uri="{FF2B5EF4-FFF2-40B4-BE49-F238E27FC236}">
                <a16:creationId xmlns:a16="http://schemas.microsoft.com/office/drawing/2014/main" id="{BE0C70A3-12CA-43C3-AD3F-45876751D7AD}"/>
              </a:ext>
            </a:extLst>
          </p:cNvPr>
          <p:cNvPicPr>
            <a:picLocks noChangeAspect="1"/>
          </p:cNvPicPr>
          <p:nvPr/>
        </p:nvPicPr>
        <p:blipFill rotWithShape="1">
          <a:blip r:embed="rId2">
            <a:extLst>
              <a:ext uri="{28A0092B-C50C-407E-A947-70E740481C1C}">
                <a14:useLocalDpi xmlns:a14="http://schemas.microsoft.com/office/drawing/2010/main" val="0"/>
              </a:ext>
            </a:extLst>
          </a:blip>
          <a:srcRect l="2733" t="6643" r="2222" b="3917"/>
          <a:stretch/>
        </p:blipFill>
        <p:spPr>
          <a:xfrm>
            <a:off x="2350322" y="1178617"/>
            <a:ext cx="7391400" cy="5222185"/>
          </a:xfrm>
          <a:prstGeom prst="rect">
            <a:avLst/>
          </a:prstGeom>
        </p:spPr>
      </p:pic>
    </p:spTree>
    <p:extLst>
      <p:ext uri="{BB962C8B-B14F-4D97-AF65-F5344CB8AC3E}">
        <p14:creationId xmlns:p14="http://schemas.microsoft.com/office/powerpoint/2010/main" val="1800504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42</a:t>
            </a:fld>
            <a:endParaRPr lang="en-IN" sz="1400">
              <a:solidFill>
                <a:schemeClr val="bg1"/>
              </a:solidFill>
            </a:endParaRPr>
          </a:p>
        </p:txBody>
      </p:sp>
      <p:sp>
        <p:nvSpPr>
          <p:cNvPr id="7" name="Title 1">
            <a:extLst>
              <a:ext uri="{FF2B5EF4-FFF2-40B4-BE49-F238E27FC236}">
                <a16:creationId xmlns:a16="http://schemas.microsoft.com/office/drawing/2014/main" id="{D68FC32E-25D3-41A7-AE00-9FDC59475C15}"/>
              </a:ext>
            </a:extLst>
          </p:cNvPr>
          <p:cNvSpPr>
            <a:spLocks noGrp="1"/>
          </p:cNvSpPr>
          <p:nvPr>
            <p:ph type="title"/>
          </p:nvPr>
        </p:nvSpPr>
        <p:spPr>
          <a:xfrm>
            <a:off x="967666" y="228602"/>
            <a:ext cx="7151206" cy="712431"/>
          </a:xfrm>
          <a:solidFill>
            <a:schemeClr val="bg1"/>
          </a:solidFill>
          <a:ln>
            <a:noFill/>
          </a:ln>
        </p:spPr>
        <p:txBody>
          <a:bodyPr rtlCol="0">
            <a:normAutofit/>
          </a:bodyPr>
          <a:lstStyle/>
          <a:p>
            <a:r>
              <a:rPr lang="en-US" b="1" dirty="0">
                <a:latin typeface="Times New Roman" panose="02020603050405020304" pitchFamily="18" charset="0"/>
                <a:cs typeface="Times New Roman" panose="02020603050405020304" pitchFamily="18" charset="0"/>
              </a:rPr>
              <a:t> </a:t>
            </a:r>
            <a:r>
              <a:rPr lang="en-IN" b="1" i="0" dirty="0">
                <a:solidFill>
                  <a:srgbClr val="000000"/>
                </a:solidFill>
                <a:effectLst/>
                <a:latin typeface="Times New Roman" panose="02020603050405020304" pitchFamily="18" charset="0"/>
                <a:cs typeface="Times New Roman" panose="02020603050405020304" pitchFamily="18" charset="0"/>
              </a:rPr>
              <a:t>Cloud Service Providers</a:t>
            </a:r>
            <a:endParaRPr lang="en-US"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783B3D1-DCCB-4B08-A424-4EC307030F49}"/>
              </a:ext>
            </a:extLst>
          </p:cNvPr>
          <p:cNvSpPr>
            <a:spLocks noGrp="1"/>
          </p:cNvSpPr>
          <p:nvPr>
            <p:ph sz="half" idx="1"/>
          </p:nvPr>
        </p:nvSpPr>
        <p:spPr>
          <a:xfrm>
            <a:off x="701458" y="1474649"/>
            <a:ext cx="4396339" cy="4195763"/>
          </a:xfrm>
        </p:spPr>
        <p:txBody>
          <a:bodyPr>
            <a:noAutofit/>
          </a:bodyPr>
          <a:lstStyle/>
          <a:p>
            <a:r>
              <a:rPr lang="en-US" sz="1800" dirty="0">
                <a:solidFill>
                  <a:srgbClr val="FF0000"/>
                </a:solidFill>
                <a:latin typeface="Times New Roman" panose="02020603050405020304" pitchFamily="18" charset="0"/>
                <a:cs typeface="Times New Roman" panose="02020603050405020304" pitchFamily="18" charset="0"/>
              </a:rPr>
              <a:t>AWS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IAAS &amp; PAAS </a:t>
            </a:r>
          </a:p>
          <a:p>
            <a:r>
              <a:rPr lang="en-US" sz="1800" dirty="0">
                <a:latin typeface="Times New Roman" panose="02020603050405020304" pitchFamily="18" charset="0"/>
                <a:cs typeface="Times New Roman" panose="02020603050405020304" pitchFamily="18" charset="0"/>
              </a:rPr>
              <a:t>EC2 / S3 / RDS / Elastic Bean / </a:t>
            </a:r>
            <a:r>
              <a:rPr lang="en-US" sz="1800" dirty="0" err="1">
                <a:latin typeface="Times New Roman" panose="02020603050405020304" pitchFamily="18" charset="0"/>
                <a:cs typeface="Times New Roman" panose="02020603050405020304" pitchFamily="18" charset="0"/>
              </a:rPr>
              <a:t>IoT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solidFill>
                  <a:srgbClr val="FF0000"/>
                </a:solidFill>
                <a:latin typeface="Times New Roman" panose="02020603050405020304" pitchFamily="18" charset="0"/>
                <a:cs typeface="Times New Roman" panose="02020603050405020304" pitchFamily="18" charset="0"/>
              </a:rPr>
              <a:t>Apple</a:t>
            </a:r>
            <a:r>
              <a:rPr lang="en-US" sz="1800" dirty="0">
                <a:latin typeface="Times New Roman" panose="02020603050405020304" pitchFamily="18" charset="0"/>
                <a:cs typeface="Times New Roman" panose="02020603050405020304" pitchFamily="18" charset="0"/>
              </a:rPr>
              <a:t> Have significant presences in CC with the </a:t>
            </a:r>
            <a:r>
              <a:rPr lang="en-US" sz="1800" dirty="0" err="1">
                <a:latin typeface="Times New Roman" panose="02020603050405020304" pitchFamily="18" charset="0"/>
                <a:cs typeface="Times New Roman" panose="02020603050405020304" pitchFamily="18" charset="0"/>
              </a:rPr>
              <a:t>iCloud</a:t>
            </a:r>
            <a:r>
              <a:rPr lang="en-US" sz="1800" dirty="0">
                <a:latin typeface="Times New Roman" panose="02020603050405020304" pitchFamily="18" charset="0"/>
                <a:cs typeface="Times New Roman" panose="02020603050405020304" pitchFamily="18" charset="0"/>
              </a:rPr>
              <a:t> – Seamless integrations. Backup &amp; Store. Access from anywhere</a:t>
            </a:r>
          </a:p>
          <a:p>
            <a:endParaRPr lang="en-US" sz="1800" dirty="0">
              <a:latin typeface="Times New Roman" panose="02020603050405020304" pitchFamily="18" charset="0"/>
              <a:cs typeface="Times New Roman" panose="02020603050405020304" pitchFamily="18" charset="0"/>
            </a:endParaRPr>
          </a:p>
          <a:p>
            <a:r>
              <a:rPr lang="en-US" sz="1800" dirty="0">
                <a:solidFill>
                  <a:srgbClr val="FF0000"/>
                </a:solidFill>
                <a:latin typeface="Times New Roman" panose="02020603050405020304" pitchFamily="18" charset="0"/>
                <a:cs typeface="Times New Roman" panose="02020603050405020304" pitchFamily="18" charset="0"/>
              </a:rPr>
              <a:t>Microsoft</a:t>
            </a:r>
          </a:p>
          <a:p>
            <a:r>
              <a:rPr lang="en-US" sz="1800" dirty="0">
                <a:latin typeface="Times New Roman" panose="02020603050405020304" pitchFamily="18" charset="0"/>
                <a:cs typeface="Times New Roman" panose="02020603050405020304" pitchFamily="18" charset="0"/>
              </a:rPr>
              <a:t>Offers IAAS / PAAS / SAAS </a:t>
            </a:r>
          </a:p>
          <a:p>
            <a:r>
              <a:rPr lang="en-US" sz="1800" dirty="0">
                <a:latin typeface="Times New Roman" panose="02020603050405020304" pitchFamily="18" charset="0"/>
                <a:cs typeface="Times New Roman" panose="02020603050405020304" pitchFamily="18" charset="0"/>
              </a:rPr>
              <a:t>Enterprise SW and Dev Tools</a:t>
            </a:r>
          </a:p>
          <a:p>
            <a:r>
              <a:rPr lang="en-US" sz="1800" dirty="0">
                <a:latin typeface="Times New Roman" panose="02020603050405020304" pitchFamily="18" charset="0"/>
                <a:cs typeface="Times New Roman" panose="02020603050405020304" pitchFamily="18" charset="0"/>
              </a:rPr>
              <a:t>Office 365 – SAAS  </a:t>
            </a:r>
          </a:p>
        </p:txBody>
      </p:sp>
      <p:sp>
        <p:nvSpPr>
          <p:cNvPr id="8" name="Content Placeholder 3">
            <a:extLst>
              <a:ext uri="{FF2B5EF4-FFF2-40B4-BE49-F238E27FC236}">
                <a16:creationId xmlns:a16="http://schemas.microsoft.com/office/drawing/2014/main" id="{090B8FB6-7518-42C8-9F58-19F6A402EA2C}"/>
              </a:ext>
            </a:extLst>
          </p:cNvPr>
          <p:cNvSpPr txBox="1">
            <a:spLocks/>
          </p:cNvSpPr>
          <p:nvPr/>
        </p:nvSpPr>
        <p:spPr>
          <a:xfrm>
            <a:off x="5252639" y="1470166"/>
            <a:ext cx="4396341" cy="42002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ucida Sans" panose="020B06020305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ucida Sans" panose="020B06020305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ucida Sans" panose="020B06020305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ucida Sans" panose="020B06020305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ucida Sans" panose="020B0602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rgbClr val="FF0000"/>
                </a:solidFill>
                <a:latin typeface="Times New Roman" panose="02020603050405020304" pitchFamily="18" charset="0"/>
                <a:cs typeface="Times New Roman" panose="02020603050405020304" pitchFamily="18" charset="0"/>
              </a:rPr>
              <a:t>Google</a:t>
            </a:r>
            <a:r>
              <a:rPr lang="en-US" sz="1800">
                <a:latin typeface="Times New Roman" panose="02020603050405020304" pitchFamily="18" charset="0"/>
                <a:cs typeface="Times New Roman" panose="02020603050405020304" pitchFamily="18" charset="0"/>
              </a:rPr>
              <a:t> Cloud Platform</a:t>
            </a:r>
          </a:p>
          <a:p>
            <a:r>
              <a:rPr lang="en-US" sz="1800">
                <a:latin typeface="Times New Roman" panose="02020603050405020304" pitchFamily="18" charset="0"/>
                <a:cs typeface="Times New Roman" panose="02020603050405020304" pitchFamily="18" charset="0"/>
              </a:rPr>
              <a:t>Universal Cloud for Google Eco Sys</a:t>
            </a:r>
          </a:p>
          <a:p>
            <a:r>
              <a:rPr lang="en-US" sz="1800">
                <a:latin typeface="Times New Roman" panose="02020603050405020304" pitchFamily="18" charset="0"/>
                <a:cs typeface="Times New Roman" panose="02020603050405020304" pitchFamily="18" charset="0"/>
              </a:rPr>
              <a:t>Collaboration / Storage etc</a:t>
            </a:r>
          </a:p>
          <a:p>
            <a:endParaRPr lang="en-US" sz="1800">
              <a:latin typeface="Times New Roman" panose="02020603050405020304" pitchFamily="18" charset="0"/>
              <a:cs typeface="Times New Roman" panose="02020603050405020304" pitchFamily="18" charset="0"/>
            </a:endParaRPr>
          </a:p>
          <a:p>
            <a:r>
              <a:rPr lang="en-US" sz="1800">
                <a:solidFill>
                  <a:srgbClr val="FF0000"/>
                </a:solidFill>
                <a:latin typeface="Times New Roman" panose="02020603050405020304" pitchFamily="18" charset="0"/>
                <a:cs typeface="Times New Roman" panose="02020603050405020304" pitchFamily="18" charset="0"/>
              </a:rPr>
              <a:t>IBM </a:t>
            </a:r>
            <a:r>
              <a:rPr lang="en-US" sz="1800">
                <a:latin typeface="Times New Roman" panose="02020603050405020304" pitchFamily="18" charset="0"/>
                <a:cs typeface="Times New Roman" panose="02020603050405020304" pitchFamily="18" charset="0"/>
              </a:rPr>
              <a:t>Private / Public / Hybrid Models of deployments. Provides full range of PAAS / IAAS / SAAS</a:t>
            </a:r>
            <a:r>
              <a:rPr lang="en-US" sz="1800">
                <a:solidFill>
                  <a:srgbClr val="FF0000"/>
                </a:solidFill>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Pay As You Go Model for businesses.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088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CSPs continued</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43</a:t>
            </a:fld>
            <a:endParaRPr lang="en-IN" sz="1400">
              <a:solidFill>
                <a:schemeClr val="bg1"/>
              </a:solidFill>
            </a:endParaRPr>
          </a:p>
        </p:txBody>
      </p:sp>
      <p:pic>
        <p:nvPicPr>
          <p:cNvPr id="5" name="Picture 4">
            <a:extLst>
              <a:ext uri="{FF2B5EF4-FFF2-40B4-BE49-F238E27FC236}">
                <a16:creationId xmlns:a16="http://schemas.microsoft.com/office/drawing/2014/main" id="{A8E86FC9-F0BF-4343-B180-E10DBEE03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885" y="1385935"/>
            <a:ext cx="8357380" cy="4594712"/>
          </a:xfrm>
          <a:prstGeom prst="rect">
            <a:avLst/>
          </a:prstGeom>
          <a:ln w="3175">
            <a:solidFill>
              <a:schemeClr val="tx1"/>
            </a:solidFill>
          </a:ln>
        </p:spPr>
      </p:pic>
    </p:spTree>
    <p:extLst>
      <p:ext uri="{BB962C8B-B14F-4D97-AF65-F5344CB8AC3E}">
        <p14:creationId xmlns:p14="http://schemas.microsoft.com/office/powerpoint/2010/main" val="1895428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278" y="228602"/>
            <a:ext cx="5512594" cy="962025"/>
          </a:xfrm>
          <a:solidFill>
            <a:schemeClr val="bg1"/>
          </a:solidFill>
          <a:ln>
            <a:noFill/>
          </a:ln>
        </p:spPr>
        <p:txBody>
          <a:bodyPr rtlCol="0">
            <a:normAutofit/>
          </a:bodyPr>
          <a:lstStyle/>
          <a:p>
            <a:r>
              <a:rPr lang="en-US" sz="4000" b="1" dirty="0">
                <a:latin typeface="Times New Roman" panose="02020603050405020304" pitchFamily="18" charset="0"/>
                <a:cs typeface="Times New Roman" panose="02020603050405020304" pitchFamily="18" charset="0"/>
              </a:rPr>
              <a:t>CSPs continued</a:t>
            </a:r>
          </a:p>
        </p:txBody>
      </p:sp>
      <p:sp>
        <p:nvSpPr>
          <p:cNvPr id="14342"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0AE834E-47EB-455B-89DC-AA0CA4FF6701}" type="datetime1">
              <a:rPr lang="en-IN" sz="1400" b="1">
                <a:solidFill>
                  <a:schemeClr val="bg1"/>
                </a:solidFill>
                <a:latin typeface="Times New Roman" panose="02020603050405020304"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anose="02020603050405020304" pitchFamily="18" charset="0"/>
              <a:cs typeface="Times New Roman" pitchFamily="18" charset="0"/>
            </a:endParaRPr>
          </a:p>
        </p:txBody>
      </p:sp>
      <p:sp>
        <p:nvSpPr>
          <p:cNvPr id="14343"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D3E3760-E8CA-44BF-B19E-5CA94432F42C}" type="slidenum">
              <a:rPr lang="en-IN" sz="1400">
                <a:solidFill>
                  <a:schemeClr val="bg1"/>
                </a:solidFill>
              </a:rPr>
              <a:pPr fontAlgn="base">
                <a:spcBef>
                  <a:spcPct val="0"/>
                </a:spcBef>
                <a:spcAft>
                  <a:spcPct val="0"/>
                </a:spcAft>
              </a:pPr>
              <a:t>44</a:t>
            </a:fld>
            <a:endParaRPr lang="en-IN" sz="1400">
              <a:solidFill>
                <a:schemeClr val="bg1"/>
              </a:solidFill>
            </a:endParaRPr>
          </a:p>
        </p:txBody>
      </p:sp>
      <p:pic>
        <p:nvPicPr>
          <p:cNvPr id="6" name="Picture 5">
            <a:extLst>
              <a:ext uri="{FF2B5EF4-FFF2-40B4-BE49-F238E27FC236}">
                <a16:creationId xmlns:a16="http://schemas.microsoft.com/office/drawing/2014/main" id="{265C952B-5DEC-41DA-A49A-1329A2C2E632}"/>
              </a:ext>
            </a:extLst>
          </p:cNvPr>
          <p:cNvPicPr>
            <a:picLocks noChangeAspect="1"/>
          </p:cNvPicPr>
          <p:nvPr/>
        </p:nvPicPr>
        <p:blipFill>
          <a:blip r:embed="rId2"/>
          <a:stretch>
            <a:fillRect/>
          </a:stretch>
        </p:blipFill>
        <p:spPr>
          <a:xfrm>
            <a:off x="1419709" y="1533525"/>
            <a:ext cx="7391400" cy="3790950"/>
          </a:xfrm>
          <a:prstGeom prst="rect">
            <a:avLst/>
          </a:prstGeom>
        </p:spPr>
      </p:pic>
    </p:spTree>
    <p:extLst>
      <p:ext uri="{BB962C8B-B14F-4D97-AF65-F5344CB8AC3E}">
        <p14:creationId xmlns:p14="http://schemas.microsoft.com/office/powerpoint/2010/main" val="1952417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2CE5C2-FE08-4AAE-9A49-2FAD0A1F59DC}"/>
              </a:ext>
            </a:extLst>
          </p:cNvPr>
          <p:cNvSpPr>
            <a:spLocks noGrp="1"/>
          </p:cNvSpPr>
          <p:nvPr>
            <p:ph type="ctrTitle"/>
          </p:nvPr>
        </p:nvSpPr>
        <p:spPr>
          <a:xfrm>
            <a:off x="1142260" y="2521257"/>
            <a:ext cx="9144000" cy="1033093"/>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338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7807-0234-41AD-BF3F-6A65529CDC16}"/>
              </a:ext>
            </a:extLst>
          </p:cNvPr>
          <p:cNvSpPr>
            <a:spLocks noGrp="1"/>
          </p:cNvSpPr>
          <p:nvPr>
            <p:ph type="ctrTitle"/>
          </p:nvPr>
        </p:nvSpPr>
        <p:spPr>
          <a:xfrm>
            <a:off x="2708787" y="410497"/>
            <a:ext cx="6370982" cy="686172"/>
          </a:xfrm>
        </p:spPr>
        <p:txBody>
          <a:bodyPr>
            <a:normAutofit fontScale="90000"/>
          </a:bodyPr>
          <a:lstStyle/>
          <a:p>
            <a:pPr algn="l"/>
            <a:r>
              <a:rPr lang="en-US" sz="3000" b="1" dirty="0">
                <a:latin typeface="Times New Roman" panose="02020603050405020304" pitchFamily="18" charset="0"/>
                <a:cs typeface="Times New Roman" panose="02020603050405020304" pitchFamily="18" charset="0"/>
              </a:rPr>
              <a:t>What makes Cloud Computing Different?</a:t>
            </a:r>
            <a:endParaRPr lang="en-IN" sz="30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10ABEF00-BD40-497B-AC10-05A1A9CD339E}"/>
              </a:ext>
            </a:extLst>
          </p:cNvPr>
          <p:cNvSpPr>
            <a:spLocks noGrp="1"/>
          </p:cNvSpPr>
          <p:nvPr>
            <p:ph type="subTitle" idx="1"/>
          </p:nvPr>
        </p:nvSpPr>
        <p:spPr>
          <a:xfrm>
            <a:off x="631561" y="1612490"/>
            <a:ext cx="10002025" cy="3371280"/>
          </a:xfrm>
        </p:spPr>
        <p:txBody>
          <a:bodyPr>
            <a:normAutofit/>
          </a:bodyPr>
          <a:lstStyle/>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No need to worry about the problems of providing multiple licenses, data loss due to virus or backup issues or rolling upgrades of servers.</a:t>
            </a:r>
          </a:p>
          <a:p>
            <a:pPr marL="257175" indent="-257175"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data is, where the internet is.</a:t>
            </a:r>
          </a:p>
          <a:p>
            <a:pPr marL="257175" indent="-257175"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39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ircle(in)">
                                      <p:cBhvr>
                                        <p:cTn id="12"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903" y="403981"/>
            <a:ext cx="5512594" cy="941389"/>
          </a:xfrm>
          <a:solidFill>
            <a:schemeClr val="bg1"/>
          </a:solidFill>
          <a:ln>
            <a:noFill/>
          </a:ln>
        </p:spPr>
        <p:txBody>
          <a:bodyPr rtlCol="0">
            <a:normAutofit/>
          </a:bodyPr>
          <a:lstStyle/>
          <a:p>
            <a:pPr>
              <a:defRPr/>
            </a:pPr>
            <a:r>
              <a:rPr lang="en-US" sz="4000" b="1" dirty="0">
                <a:latin typeface="Times New Roman" pitchFamily="18" charset="0"/>
                <a:cs typeface="Times New Roman" pitchFamily="18" charset="0"/>
              </a:rPr>
              <a:t>Cloud Computing</a:t>
            </a:r>
          </a:p>
        </p:txBody>
      </p:sp>
      <p:sp>
        <p:nvSpPr>
          <p:cNvPr id="3" name="Content Placeholder 2"/>
          <p:cNvSpPr>
            <a:spLocks noGrp="1"/>
          </p:cNvSpPr>
          <p:nvPr>
            <p:ph idx="1"/>
          </p:nvPr>
        </p:nvSpPr>
        <p:spPr>
          <a:xfrm>
            <a:off x="777535" y="1769792"/>
            <a:ext cx="10188677" cy="4598428"/>
          </a:xfrm>
          <a:ln>
            <a:noFill/>
          </a:ln>
        </p:spPr>
        <p:txBody>
          <a:bodyPr rtlCol="0">
            <a:normAutofit/>
          </a:bodyPr>
          <a:lstStyle/>
          <a:p>
            <a:pPr algn="just"/>
            <a:r>
              <a:rPr lang="en-US" sz="2400" dirty="0">
                <a:latin typeface="Times New Roman" pitchFamily="18" charset="0"/>
                <a:cs typeface="Times New Roman" pitchFamily="18" charset="0"/>
              </a:rPr>
              <a:t>The idea of cloud computing is based on a very fundamental principal of “reusability of IT capabilities”.</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Cloud Computing </a:t>
            </a:r>
            <a:r>
              <a:rPr lang="en-US" sz="2400" dirty="0">
                <a:latin typeface="Times New Roman" pitchFamily="18" charset="0"/>
                <a:cs typeface="Times New Roman" pitchFamily="18" charset="0"/>
              </a:rPr>
              <a:t>refers to manipulating, configuring, and accessing the applications online. It offers online data storage, infrastructure and application. </a:t>
            </a:r>
          </a:p>
          <a:p>
            <a:pPr algn="just"/>
            <a:r>
              <a:rPr lang="en-US" sz="2400" dirty="0">
                <a:latin typeface="Times New Roman" pitchFamily="18" charset="0"/>
                <a:cs typeface="Times New Roman" pitchFamily="18" charset="0"/>
              </a:rPr>
              <a:t>Major corporations including Amazon, Google, IBM, Sun, Cisco, Dell, HP, Intel, Novell, and Oracle have invested in cloud computing and offer individuals and businesses a range of cloud-based solutions.</a:t>
            </a:r>
          </a:p>
        </p:txBody>
      </p:sp>
      <p:sp>
        <p:nvSpPr>
          <p:cNvPr id="18438"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644441C-FC0F-4719-97EC-113263C95E1E}" type="datetime1">
              <a:rPr lang="en-IN" sz="1400" b="1">
                <a:solidFill>
                  <a:schemeClr val="bg1"/>
                </a:solidFill>
                <a:latin typeface="Times New Roman"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itchFamily="18" charset="0"/>
              <a:cs typeface="Times New Roman" pitchFamily="18" charset="0"/>
            </a:endParaRPr>
          </a:p>
        </p:txBody>
      </p:sp>
      <p:sp>
        <p:nvSpPr>
          <p:cNvPr id="18439"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D529856-115C-42AB-8B05-20021BC781F3}" type="slidenum">
              <a:rPr lang="en-IN" sz="1400">
                <a:solidFill>
                  <a:schemeClr val="bg1"/>
                </a:solidFill>
                <a:latin typeface="Times New Roman" pitchFamily="18" charset="0"/>
                <a:cs typeface="Times New Roman" pitchFamily="18" charset="0"/>
              </a:rPr>
              <a:pPr fontAlgn="base">
                <a:spcBef>
                  <a:spcPct val="0"/>
                </a:spcBef>
                <a:spcAft>
                  <a:spcPct val="0"/>
                </a:spcAft>
              </a:pPr>
              <a:t>6</a:t>
            </a:fld>
            <a:endParaRPr lang="en-IN" sz="1400">
              <a:solidFill>
                <a:schemeClr val="bg1"/>
              </a:solidFill>
              <a:latin typeface="Times New Roman" pitchFamily="18" charset="0"/>
              <a:cs typeface="Times New Roman" pitchFamily="18" charset="0"/>
            </a:endParaRPr>
          </a:p>
        </p:txBody>
      </p:sp>
      <p:sp>
        <p:nvSpPr>
          <p:cNvPr id="18440" name="Text Box 4"/>
          <p:cNvSpPr txBox="1">
            <a:spLocks noChangeArrowheads="1"/>
          </p:cNvSpPr>
          <p:nvPr/>
        </p:nvSpPr>
        <p:spPr bwMode="auto">
          <a:xfrm>
            <a:off x="2482455" y="1377952"/>
            <a:ext cx="7485459" cy="461963"/>
          </a:xfrm>
          <a:prstGeom prst="rect">
            <a:avLst/>
          </a:prstGeom>
          <a:noFill/>
          <a:ln w="9525">
            <a:noFill/>
            <a:miter lim="800000"/>
            <a:headEnd/>
            <a:tailEnd/>
          </a:ln>
        </p:spPr>
        <p:txBody>
          <a:bodyPr>
            <a:spAutoFit/>
          </a:bodyPr>
          <a:lstStyle/>
          <a:p>
            <a:pPr algn="ctr"/>
            <a:endParaRPr lang="en-US" sz="2400" b="1">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1788" y="248694"/>
            <a:ext cx="5512594" cy="941389"/>
          </a:xfrm>
          <a:solidFill>
            <a:schemeClr val="bg1"/>
          </a:solidFill>
          <a:ln>
            <a:noFill/>
          </a:ln>
        </p:spPr>
        <p:txBody>
          <a:bodyPr rtlCol="0">
            <a:normAutofit/>
          </a:bodyPr>
          <a:lstStyle/>
          <a:p>
            <a:pPr algn="ctr">
              <a:defRPr/>
            </a:pPr>
            <a:r>
              <a:rPr lang="en-US" sz="4000" b="1" dirty="0">
                <a:latin typeface="Times New Roman" pitchFamily="18" charset="0"/>
                <a:cs typeface="Times New Roman" pitchFamily="18" charset="0"/>
              </a:rPr>
              <a:t>Cloud Computing</a:t>
            </a:r>
            <a:endParaRPr lang="en-US" sz="4000" dirty="0"/>
          </a:p>
        </p:txBody>
      </p:sp>
      <p:sp>
        <p:nvSpPr>
          <p:cNvPr id="3" name="Content Placeholder 2"/>
          <p:cNvSpPr>
            <a:spLocks noGrp="1"/>
          </p:cNvSpPr>
          <p:nvPr>
            <p:ph idx="1"/>
          </p:nvPr>
        </p:nvSpPr>
        <p:spPr>
          <a:xfrm>
            <a:off x="1524000" y="1555750"/>
            <a:ext cx="9144000" cy="4845050"/>
          </a:xfrm>
        </p:spPr>
        <p:txBody>
          <a:bodyPr rtlCol="0">
            <a:normAutofit/>
          </a:bodyPr>
          <a:lstStyle/>
          <a:p>
            <a:pPr algn="just">
              <a:lnSpc>
                <a:spcPct val="150000"/>
              </a:lnSpc>
              <a:buNone/>
              <a:defRPr/>
            </a:pPr>
            <a:endParaRPr lang="en-US" sz="1800" dirty="0">
              <a:latin typeface="Times New Roman" pitchFamily="18" charset="0"/>
              <a:cs typeface="Times New Roman" pitchFamily="18" charset="0"/>
            </a:endParaRPr>
          </a:p>
          <a:p>
            <a:pPr algn="just">
              <a:defRPr/>
            </a:pPr>
            <a:endParaRPr lang="en-US" sz="1800" dirty="0">
              <a:latin typeface="Times New Roman" pitchFamily="18" charset="0"/>
              <a:cs typeface="Times New Roman" pitchFamily="18" charset="0"/>
            </a:endParaRPr>
          </a:p>
          <a:p>
            <a:pPr>
              <a:buNone/>
              <a:defRPr/>
            </a:pPr>
            <a:endParaRPr lang="en-US" sz="1800" dirty="0">
              <a:latin typeface="Times New Roman" pitchFamily="18" charset="0"/>
              <a:cs typeface="Times New Roman" pitchFamily="18" charset="0"/>
            </a:endParaRPr>
          </a:p>
          <a:p>
            <a:pPr>
              <a:buNone/>
              <a:defRPr/>
            </a:pPr>
            <a:endParaRPr lang="en-US" sz="1800" dirty="0">
              <a:latin typeface="Times New Roman" pitchFamily="18" charset="0"/>
              <a:cs typeface="Times New Roman" pitchFamily="18" charset="0"/>
            </a:endParaRPr>
          </a:p>
          <a:p>
            <a:pPr>
              <a:defRPr/>
            </a:pPr>
            <a:endParaRPr lang="en-US" sz="1800" dirty="0">
              <a:latin typeface="Times New Roman" pitchFamily="18" charset="0"/>
              <a:cs typeface="Times New Roman" pitchFamily="18" charset="0"/>
            </a:endParaRPr>
          </a:p>
          <a:p>
            <a:pPr algn="just">
              <a:defRPr/>
            </a:pPr>
            <a:endParaRPr lang="en-IN" sz="1800" b="1" spc="-5" dirty="0">
              <a:latin typeface="Times New Roman" pitchFamily="18" charset="0"/>
              <a:cs typeface="Times New Roman" pitchFamily="18" charset="0"/>
            </a:endParaRPr>
          </a:p>
        </p:txBody>
      </p:sp>
      <p:sp>
        <p:nvSpPr>
          <p:cNvPr id="18438" name="Date Placeholder 3"/>
          <p:cNvSpPr>
            <a:spLocks noGrp="1"/>
          </p:cNvSpPr>
          <p:nvPr>
            <p:ph type="dt" sz="half" idx="10"/>
          </p:nvPr>
        </p:nvSpPr>
        <p:spPr bwMode="auto">
          <a:xfrm>
            <a:off x="1843088"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E644441C-FC0F-4719-97EC-113263C95E1E}" type="datetime1">
              <a:rPr lang="en-IN" sz="1400" b="1">
                <a:solidFill>
                  <a:schemeClr val="bg1"/>
                </a:solidFill>
                <a:latin typeface="Times New Roman" pitchFamily="18" charset="0"/>
                <a:cs typeface="Times New Roman" pitchFamily="18" charset="0"/>
              </a:rPr>
              <a:pPr fontAlgn="base">
                <a:spcBef>
                  <a:spcPct val="0"/>
                </a:spcBef>
                <a:spcAft>
                  <a:spcPct val="0"/>
                </a:spcAft>
              </a:pPr>
              <a:t>23-01-2023</a:t>
            </a:fld>
            <a:endParaRPr lang="en-IN" sz="1400" b="1">
              <a:solidFill>
                <a:schemeClr val="bg1"/>
              </a:solidFill>
              <a:latin typeface="Times New Roman" pitchFamily="18" charset="0"/>
              <a:cs typeface="Times New Roman" pitchFamily="18" charset="0"/>
            </a:endParaRPr>
          </a:p>
        </p:txBody>
      </p:sp>
      <p:sp>
        <p:nvSpPr>
          <p:cNvPr id="18439" name="Slide Number Placeholder 5"/>
          <p:cNvSpPr>
            <a:spLocks noGrp="1"/>
          </p:cNvSpPr>
          <p:nvPr>
            <p:ph type="sldNum" sz="quarter" idx="12"/>
          </p:nvPr>
        </p:nvSpPr>
        <p:spPr bwMode="auto">
          <a:xfrm>
            <a:off x="8118872" y="6400802"/>
            <a:ext cx="2057400" cy="365125"/>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D529856-115C-42AB-8B05-20021BC781F3}" type="slidenum">
              <a:rPr lang="en-IN" sz="1400">
                <a:solidFill>
                  <a:schemeClr val="bg1"/>
                </a:solidFill>
                <a:latin typeface="Times New Roman" pitchFamily="18" charset="0"/>
                <a:cs typeface="Times New Roman" pitchFamily="18" charset="0"/>
              </a:rPr>
              <a:pPr fontAlgn="base">
                <a:spcBef>
                  <a:spcPct val="0"/>
                </a:spcBef>
                <a:spcAft>
                  <a:spcPct val="0"/>
                </a:spcAft>
              </a:pPr>
              <a:t>7</a:t>
            </a:fld>
            <a:endParaRPr lang="en-IN" sz="1400">
              <a:solidFill>
                <a:schemeClr val="bg1"/>
              </a:solidFill>
              <a:latin typeface="Times New Roman" pitchFamily="18" charset="0"/>
              <a:cs typeface="Times New Roman" pitchFamily="18" charset="0"/>
            </a:endParaRPr>
          </a:p>
        </p:txBody>
      </p:sp>
      <p:sp>
        <p:nvSpPr>
          <p:cNvPr id="18440" name="Text Box 4"/>
          <p:cNvSpPr txBox="1">
            <a:spLocks noChangeArrowheads="1"/>
          </p:cNvSpPr>
          <p:nvPr/>
        </p:nvSpPr>
        <p:spPr bwMode="auto">
          <a:xfrm>
            <a:off x="2482455" y="1377952"/>
            <a:ext cx="7485459" cy="461963"/>
          </a:xfrm>
          <a:prstGeom prst="rect">
            <a:avLst/>
          </a:prstGeom>
          <a:noFill/>
          <a:ln w="9525">
            <a:noFill/>
            <a:miter lim="800000"/>
            <a:headEnd/>
            <a:tailEnd/>
          </a:ln>
        </p:spPr>
        <p:txBody>
          <a:bodyPr>
            <a:spAutoFit/>
          </a:bodyPr>
          <a:lstStyle/>
          <a:p>
            <a:pPr algn="ctr"/>
            <a:endParaRPr lang="en-US" sz="2400" b="1">
              <a:latin typeface="Times New Roman" pitchFamily="18" charset="0"/>
            </a:endParaRPr>
          </a:p>
        </p:txBody>
      </p:sp>
      <p:pic>
        <p:nvPicPr>
          <p:cNvPr id="1026" name="Picture 2" descr="Cloud computing for business yet to go mainstream in the EU - Products  Eurostat News - Eurostat">
            <a:extLst>
              <a:ext uri="{FF2B5EF4-FFF2-40B4-BE49-F238E27FC236}">
                <a16:creationId xmlns:a16="http://schemas.microsoft.com/office/drawing/2014/main" id="{A68A1B52-8D85-4CD6-9507-8D8C6D370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203" y="1555748"/>
            <a:ext cx="7237763" cy="4276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286000" y="496058"/>
            <a:ext cx="6858000" cy="496619"/>
          </a:xfrm>
        </p:spPr>
        <p:txBody>
          <a:bodyPr>
            <a:noAutofit/>
          </a:bodyPr>
          <a:lstStyle/>
          <a:p>
            <a:r>
              <a:rPr lang="en-US" sz="4800" b="1" dirty="0">
                <a:latin typeface="Times New Roman" panose="02020603050405020304" pitchFamily="18" charset="0"/>
                <a:cs typeface="Times New Roman" panose="02020603050405020304" pitchFamily="18" charset="0"/>
              </a:rPr>
              <a:t>Deployment models</a:t>
            </a:r>
          </a:p>
        </p:txBody>
      </p:sp>
      <p:pic>
        <p:nvPicPr>
          <p:cNvPr id="3" name="Picture 2">
            <a:extLst>
              <a:ext uri="{FF2B5EF4-FFF2-40B4-BE49-F238E27FC236}">
                <a16:creationId xmlns:a16="http://schemas.microsoft.com/office/drawing/2014/main" id="{E8479510-E0CF-4670-905F-21BAE15F8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822" y="1447801"/>
            <a:ext cx="7200356" cy="4665831"/>
          </a:xfrm>
          <a:prstGeom prst="rect">
            <a:avLst/>
          </a:prstGeom>
        </p:spPr>
      </p:pic>
    </p:spTree>
    <p:extLst>
      <p:ext uri="{BB962C8B-B14F-4D97-AF65-F5344CB8AC3E}">
        <p14:creationId xmlns:p14="http://schemas.microsoft.com/office/powerpoint/2010/main" val="367051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0ABEF00-BD40-497B-AC10-05A1A9CD339E}"/>
              </a:ext>
            </a:extLst>
          </p:cNvPr>
          <p:cNvSpPr>
            <a:spLocks noGrp="1"/>
          </p:cNvSpPr>
          <p:nvPr>
            <p:ph type="subTitle" idx="1"/>
          </p:nvPr>
        </p:nvSpPr>
        <p:spPr>
          <a:xfrm>
            <a:off x="1824659" y="5629319"/>
            <a:ext cx="8542682" cy="218661"/>
          </a:xfrm>
        </p:spPr>
        <p:txBody>
          <a:bodyPr>
            <a:normAutofit fontScale="47500" lnSpcReduction="20000"/>
          </a:bodyPr>
          <a:lstStyle/>
          <a:p>
            <a:r>
              <a:rPr lang="en-US" dirty="0">
                <a:latin typeface="Times New Roman" pitchFamily="18" charset="0"/>
                <a:cs typeface="Times New Roman" pitchFamily="18" charset="0"/>
              </a:rPr>
              <a:t>Fig: Architecture of Cloud Computing by NIST</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121DFD93-4E04-4474-8322-E1408DF54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827" y="1572088"/>
            <a:ext cx="7759146" cy="4553801"/>
          </a:xfrm>
          <a:prstGeom prst="rect">
            <a:avLst/>
          </a:prstGeom>
          <a:ln w="6350" cap="sq" cmpd="thickThin">
            <a:solidFill>
              <a:srgbClr val="FFFFFF"/>
            </a:solidFill>
            <a:prstDash val="solid"/>
            <a:miter lim="800000"/>
          </a:ln>
          <a:effectLst>
            <a:innerShdw blurRad="76200">
              <a:srgbClr val="000000"/>
            </a:innerShdw>
          </a:effectLst>
        </p:spPr>
      </p:pic>
      <p:sp>
        <p:nvSpPr>
          <p:cNvPr id="9" name="Title 1">
            <a:extLst>
              <a:ext uri="{FF2B5EF4-FFF2-40B4-BE49-F238E27FC236}">
                <a16:creationId xmlns:a16="http://schemas.microsoft.com/office/drawing/2014/main" id="{D5350FD7-7456-4B4B-84D7-1520A40D32B3}"/>
              </a:ext>
            </a:extLst>
          </p:cNvPr>
          <p:cNvSpPr>
            <a:spLocks noGrp="1"/>
          </p:cNvSpPr>
          <p:nvPr>
            <p:ph type="ctrTitle"/>
          </p:nvPr>
        </p:nvSpPr>
        <p:spPr>
          <a:xfrm>
            <a:off x="2057400" y="626109"/>
            <a:ext cx="6858000" cy="496619"/>
          </a:xfrm>
        </p:spPr>
        <p:txBody>
          <a:bodyPr>
            <a:noAutofit/>
          </a:bodyPr>
          <a:lstStyle/>
          <a:p>
            <a:r>
              <a:rPr lang="en-US" sz="3600" b="1" dirty="0">
                <a:latin typeface="Times New Roman" panose="02020603050405020304" pitchFamily="18" charset="0"/>
                <a:cs typeface="Times New Roman" panose="02020603050405020304" pitchFamily="18" charset="0"/>
              </a:rPr>
              <a:t>Cloud Architecture - NIST</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4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12BA72D5D7C345A45A8F0B4930F5C1" ma:contentTypeVersion="5" ma:contentTypeDescription="Create a new document." ma:contentTypeScope="" ma:versionID="7ab6b262b7c049f09adcb01f8f6158ff">
  <xsd:schema xmlns:xsd="http://www.w3.org/2001/XMLSchema" xmlns:xs="http://www.w3.org/2001/XMLSchema" xmlns:p="http://schemas.microsoft.com/office/2006/metadata/properties" xmlns:ns3="8df2c6ee-69de-4937-9ecf-9b461f612ee8" targetNamespace="http://schemas.microsoft.com/office/2006/metadata/properties" ma:root="true" ma:fieldsID="c571beffb3d8b53afcae2e75d9e59f0e" ns3:_="">
    <xsd:import namespace="8df2c6ee-69de-4937-9ecf-9b461f612ee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2c6ee-69de-4937-9ecf-9b461f612e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B190B1-7111-4A45-81BF-9DDE093EC838}">
  <ds:schemaRefs>
    <ds:schemaRef ds:uri="http://schemas.microsoft.com/sharepoint/v3/contenttype/forms"/>
  </ds:schemaRefs>
</ds:datastoreItem>
</file>

<file path=customXml/itemProps2.xml><?xml version="1.0" encoding="utf-8"?>
<ds:datastoreItem xmlns:ds="http://schemas.openxmlformats.org/officeDocument/2006/customXml" ds:itemID="{047049C7-02AD-423F-B64F-1B5B132A1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f2c6ee-69de-4937-9ecf-9b461f612e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10F17D-6A68-4CF6-88F5-61AAD2BEA2F2}">
  <ds:schemaRefs>
    <ds:schemaRef ds:uri="http://purl.org/dc/elements/1.1/"/>
    <ds:schemaRef ds:uri="8df2c6ee-69de-4937-9ecf-9b461f612ee8"/>
    <ds:schemaRef ds:uri="http://schemas.microsoft.com/office/2006/documentManagement/types"/>
    <ds:schemaRef ds:uri="http://purl.org/dc/dcmitype/"/>
    <ds:schemaRef ds:uri="http://purl.org/dc/terms/"/>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2803</Words>
  <Application>Microsoft Office PowerPoint</Application>
  <PresentationFormat>Widescreen</PresentationFormat>
  <Paragraphs>214</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Lucida Sans</vt:lpstr>
      <vt:lpstr>Times</vt:lpstr>
      <vt:lpstr>Times New Roman</vt:lpstr>
      <vt:lpstr>Office Theme</vt:lpstr>
      <vt:lpstr>Cloud Platform Programming H9CPP</vt:lpstr>
      <vt:lpstr>What is Cloud Computing?</vt:lpstr>
      <vt:lpstr>NIST Definition</vt:lpstr>
      <vt:lpstr>Example</vt:lpstr>
      <vt:lpstr>What makes Cloud Computing Different?</vt:lpstr>
      <vt:lpstr>Cloud Computing</vt:lpstr>
      <vt:lpstr>Cloud Computing</vt:lpstr>
      <vt:lpstr>Deployment models</vt:lpstr>
      <vt:lpstr>Cloud Architecture - NIST</vt:lpstr>
      <vt:lpstr>Cloud Architecture</vt:lpstr>
      <vt:lpstr>Service Models</vt:lpstr>
      <vt:lpstr>Service Models</vt:lpstr>
      <vt:lpstr>Service Models</vt:lpstr>
      <vt:lpstr>Characteristics Of Service Model of cloud computing  </vt:lpstr>
      <vt:lpstr>Characteristics Of Service Model of cloud computing  </vt:lpstr>
      <vt:lpstr>Service Models</vt:lpstr>
      <vt:lpstr>IaaS</vt:lpstr>
      <vt:lpstr>Benefits</vt:lpstr>
      <vt:lpstr>PaaS</vt:lpstr>
      <vt:lpstr>Benefits</vt:lpstr>
      <vt:lpstr>SaaS</vt:lpstr>
      <vt:lpstr>Benefits</vt:lpstr>
      <vt:lpstr>Graphical Comparison of Cloud Computing Service Models  </vt:lpstr>
      <vt:lpstr>Which Cloud Service Model To Learn?  </vt:lpstr>
      <vt:lpstr>Cloud Shared Responsibility Model </vt:lpstr>
      <vt:lpstr>Cloud Shared Responsibility Model </vt:lpstr>
      <vt:lpstr>Cloud Scaling</vt:lpstr>
      <vt:lpstr>PowerPoint Presentation</vt:lpstr>
      <vt:lpstr>PowerPoint Presentation</vt:lpstr>
      <vt:lpstr>Introduction</vt:lpstr>
      <vt:lpstr>How Scaling is possible?</vt:lpstr>
      <vt:lpstr>How Scaling is possible?</vt:lpstr>
      <vt:lpstr>PowerPoint Presentation</vt:lpstr>
      <vt:lpstr>Benefits of Scalable System</vt:lpstr>
      <vt:lpstr>Benefits of Scalable System</vt:lpstr>
      <vt:lpstr>Disadvantages</vt:lpstr>
      <vt:lpstr>Types of scalability</vt:lpstr>
      <vt:lpstr> Vertical scale or scale-up</vt:lpstr>
      <vt:lpstr> Horizontal scale or scale-out</vt:lpstr>
      <vt:lpstr> Diagonal scaling</vt:lpstr>
      <vt:lpstr> Major Difference</vt:lpstr>
      <vt:lpstr> Cloud Service Providers</vt:lpstr>
      <vt:lpstr>CSPs continued</vt:lpstr>
      <vt:lpstr>CSPs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Shivani Jaswal</dc:creator>
  <cp:lastModifiedBy>Shivani Jaswal</cp:lastModifiedBy>
  <cp:revision>39</cp:revision>
  <dcterms:created xsi:type="dcterms:W3CDTF">2019-10-10T14:38:14Z</dcterms:created>
  <dcterms:modified xsi:type="dcterms:W3CDTF">2023-01-23T21:44:20Z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0x010100F112BA72D5D7C345A45A8F0B4930F5C1</vt:lpwstr>
  </property>
</Properties>
</file>