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Lato" panose="020F0502020204030203" pitchFamily="34" charset="0"/>
      <p:regular r:id="rId12"/>
      <p:bold r:id="rId13"/>
      <p:italic r:id="rId14"/>
      <p:boldItalic r:id="rId15"/>
    </p:embeddedFont>
    <p:embeddedFont>
      <p:font typeface="Raleway"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2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5b15f0a3_5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23630543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2363054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d251bb473_0_6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d251bb473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d251bb473_0_6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d251bb473_0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e965474a9_3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e965474a9_3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b9a0b074_1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b9a0b074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23630543_1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23630543_1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cb9a0b074_1_2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cb9a0b074_1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53535"/>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a:t>Telecom Customer Churn Analysis</a:t>
            </a:r>
            <a:endParaRPr/>
          </a:p>
          <a:p>
            <a:pPr marL="0" lvl="0" indent="0" algn="l" rtl="0">
              <a:spcBef>
                <a:spcPts val="0"/>
              </a:spcBef>
              <a:spcAft>
                <a:spcPts val="0"/>
              </a:spcAft>
              <a:buClr>
                <a:schemeClr val="dk2"/>
              </a:buClr>
              <a:buSzPts val="1100"/>
              <a:buFont typeface="Arial"/>
              <a:buNone/>
            </a:pPr>
            <a:endParaRPr/>
          </a:p>
          <a:p>
            <a:pPr marL="0" lvl="0" indent="0" algn="l" rtl="0">
              <a:spcBef>
                <a:spcPts val="0"/>
              </a:spcBef>
              <a:spcAft>
                <a:spcPts val="0"/>
              </a:spcAft>
              <a:buNone/>
            </a:pPr>
            <a:endParaRPr/>
          </a:p>
        </p:txBody>
      </p:sp>
      <p:sp>
        <p:nvSpPr>
          <p:cNvPr id="73" name="Google Shape;73;p13"/>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A guide by Gautam Narang</a:t>
            </a:r>
            <a:endParaRPr sz="24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rPr>
              <a:t>Overview</a:t>
            </a:r>
            <a:endParaRPr sz="2400"/>
          </a:p>
        </p:txBody>
      </p:sp>
      <p:sp>
        <p:nvSpPr>
          <p:cNvPr id="79" name="Google Shape;79;p14"/>
          <p:cNvSpPr txBox="1">
            <a:spLocks noGrp="1"/>
          </p:cNvSpPr>
          <p:nvPr>
            <p:ph type="title" idx="4294967295"/>
          </p:nvPr>
        </p:nvSpPr>
        <p:spPr>
          <a:xfrm>
            <a:off x="535775" y="1480150"/>
            <a:ext cx="6807900" cy="3663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0">
                <a:latin typeface="Lato"/>
                <a:ea typeface="Lato"/>
                <a:cs typeface="Lato"/>
                <a:sym typeface="Lato"/>
              </a:rPr>
              <a:t>Goal: Analyze telecommunication company customer data to predict whether or not a  customer is likely to leave the platform (churn)</a:t>
            </a:r>
            <a:endParaRPr sz="1800" b="0">
              <a:latin typeface="Lato"/>
              <a:ea typeface="Lato"/>
              <a:cs typeface="Lato"/>
              <a:sym typeface="Lato"/>
            </a:endParaRPr>
          </a:p>
          <a:p>
            <a:pPr marL="457200" lvl="0" indent="-342900" algn="l" rtl="0">
              <a:lnSpc>
                <a:spcPct val="115000"/>
              </a:lnSpc>
              <a:spcBef>
                <a:spcPts val="1600"/>
              </a:spcBef>
              <a:spcAft>
                <a:spcPts val="0"/>
              </a:spcAft>
              <a:buSzPts val="1800"/>
              <a:buFont typeface="Lato"/>
              <a:buChar char="●"/>
            </a:pPr>
            <a:r>
              <a:rPr lang="en" sz="1800" b="0">
                <a:latin typeface="Lato"/>
                <a:ea typeface="Lato"/>
                <a:cs typeface="Lato"/>
                <a:sym typeface="Lato"/>
              </a:rPr>
              <a:t>Data from 7043 customers (21 features):</a:t>
            </a:r>
            <a:endParaRPr sz="1800" b="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 sz="1800" b="0">
                <a:latin typeface="Lato"/>
                <a:ea typeface="Lato"/>
                <a:cs typeface="Lato"/>
                <a:sym typeface="Lato"/>
              </a:rPr>
              <a:t>Churn (Yes or No)</a:t>
            </a:r>
            <a:endParaRPr sz="1800" b="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 sz="1800" b="0">
                <a:latin typeface="Lato"/>
                <a:ea typeface="Lato"/>
                <a:cs typeface="Lato"/>
                <a:sym typeface="Lato"/>
              </a:rPr>
              <a:t>Customer account information (tenure, contract, payments, etc.)</a:t>
            </a:r>
            <a:endParaRPr sz="1800" b="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 sz="1800" b="0">
                <a:latin typeface="Lato"/>
                <a:ea typeface="Lato"/>
                <a:cs typeface="Lato"/>
                <a:sym typeface="Lato"/>
              </a:rPr>
              <a:t>Demographic Information (Partner, Gender, Age, etc.)</a:t>
            </a:r>
            <a:endParaRPr sz="1800" b="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 sz="1800" b="0">
                <a:latin typeface="Lato"/>
                <a:ea typeface="Lato"/>
                <a:cs typeface="Lato"/>
                <a:sym typeface="Lato"/>
              </a:rPr>
              <a:t>Add-on services provided by the platform </a:t>
            </a:r>
            <a:endParaRPr sz="1800" b="0">
              <a:latin typeface="Lato"/>
              <a:ea typeface="Lato"/>
              <a:cs typeface="Lato"/>
              <a:sym typeface="Lato"/>
            </a:endParaRPr>
          </a:p>
          <a:p>
            <a:pPr marL="0" lvl="0" indent="0" algn="l" rtl="0">
              <a:lnSpc>
                <a:spcPct val="115000"/>
              </a:lnSpc>
              <a:spcBef>
                <a:spcPts val="1600"/>
              </a:spcBef>
              <a:spcAft>
                <a:spcPts val="0"/>
              </a:spcAft>
              <a:buNone/>
            </a:pPr>
            <a:endParaRPr sz="1800" b="0">
              <a:latin typeface="Lato"/>
              <a:ea typeface="Lato"/>
              <a:cs typeface="Lato"/>
              <a:sym typeface="Lato"/>
            </a:endParaRPr>
          </a:p>
          <a:p>
            <a:pPr marL="0" lvl="0" indent="0" algn="l" rtl="0">
              <a:lnSpc>
                <a:spcPct val="115000"/>
              </a:lnSpc>
              <a:spcBef>
                <a:spcPts val="1600"/>
              </a:spcBef>
              <a:spcAft>
                <a:spcPts val="0"/>
              </a:spcAft>
              <a:buClr>
                <a:schemeClr val="dk2"/>
              </a:buClr>
              <a:buSzPts val="1100"/>
              <a:buFont typeface="Arial"/>
              <a:buNone/>
            </a:pPr>
            <a:endParaRPr sz="1800" b="0">
              <a:latin typeface="Lato"/>
              <a:ea typeface="Lato"/>
              <a:cs typeface="Lato"/>
              <a:sym typeface="Lato"/>
            </a:endParaRPr>
          </a:p>
          <a:p>
            <a:pPr marL="0" lvl="0" indent="0" algn="l" rtl="0">
              <a:lnSpc>
                <a:spcPct val="115000"/>
              </a:lnSpc>
              <a:spcBef>
                <a:spcPts val="1600"/>
              </a:spcBef>
              <a:spcAft>
                <a:spcPts val="0"/>
              </a:spcAft>
              <a:buClr>
                <a:schemeClr val="dk2"/>
              </a:buClr>
              <a:buSzPts val="1100"/>
              <a:buFont typeface="Arial"/>
              <a:buNone/>
            </a:pPr>
            <a:endParaRPr sz="1800" b="0">
              <a:latin typeface="Lato"/>
              <a:ea typeface="Lato"/>
              <a:cs typeface="Lato"/>
              <a:sym typeface="Lato"/>
            </a:endParaRPr>
          </a:p>
          <a:p>
            <a:pPr marL="0" lvl="0" indent="0" algn="l" rtl="0">
              <a:lnSpc>
                <a:spcPct val="115000"/>
              </a:lnSpc>
              <a:spcBef>
                <a:spcPts val="1600"/>
              </a:spcBef>
              <a:spcAft>
                <a:spcPts val="1600"/>
              </a:spcAft>
              <a:buNone/>
            </a:pPr>
            <a:endParaRPr sz="1800" b="0">
              <a:latin typeface="Lato"/>
              <a:ea typeface="Lato"/>
              <a:cs typeface="Lato"/>
              <a:sym typeface="Lato"/>
            </a:endParaRPr>
          </a:p>
        </p:txBody>
      </p:sp>
      <p:pic>
        <p:nvPicPr>
          <p:cNvPr id="80" name="Google Shape;80;p14" descr="Book titled, &quot;Made To Stick,&quot; standing on its side"/>
          <p:cNvPicPr preferRelativeResize="0"/>
          <p:nvPr/>
        </p:nvPicPr>
        <p:blipFill>
          <a:blip r:embed="rId3">
            <a:alphaModFix/>
          </a:blip>
          <a:stretch>
            <a:fillRect/>
          </a:stretch>
        </p:blipFill>
        <p:spPr>
          <a:xfrm>
            <a:off x="7343776" y="2804500"/>
            <a:ext cx="1572275" cy="2051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4"/>
        <p:cNvGrpSpPr/>
        <p:nvPr/>
      </p:nvGrpSpPr>
      <p:grpSpPr>
        <a:xfrm>
          <a:off x="0" y="0"/>
          <a:ext cx="0" cy="0"/>
          <a:chOff x="0" y="0"/>
          <a:chExt cx="0" cy="0"/>
        </a:xfrm>
      </p:grpSpPr>
      <p:pic>
        <p:nvPicPr>
          <p:cNvPr id="86" name="Google Shape;86;p15" descr="Piece of duct tape sticking a note to the slide"/>
          <p:cNvPicPr preferRelativeResize="0"/>
          <p:nvPr/>
        </p:nvPicPr>
        <p:blipFill rotWithShape="1">
          <a:blip r:embed="rId3">
            <a:alphaModFix/>
          </a:blip>
          <a:srcRect l="9244" t="5926" r="2118" b="10011"/>
          <a:stretch/>
        </p:blipFill>
        <p:spPr>
          <a:xfrm rot="154828">
            <a:off x="3536000" y="147301"/>
            <a:ext cx="2072000" cy="736050"/>
          </a:xfrm>
          <a:prstGeom prst="rect">
            <a:avLst/>
          </a:prstGeom>
          <a:noFill/>
          <a:ln>
            <a:noFill/>
          </a:ln>
        </p:spPr>
      </p:pic>
      <p:sp>
        <p:nvSpPr>
          <p:cNvPr id="87" name="Google Shape;87;p15"/>
          <p:cNvSpPr txBox="1"/>
          <p:nvPr/>
        </p:nvSpPr>
        <p:spPr>
          <a:xfrm>
            <a:off x="1915550" y="765100"/>
            <a:ext cx="5277600" cy="737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dirty="0">
                <a:solidFill>
                  <a:schemeClr val="lt2"/>
                </a:solidFill>
                <a:latin typeface="Raleway"/>
                <a:ea typeface="Raleway"/>
                <a:cs typeface="Raleway"/>
                <a:sym typeface="Raleway"/>
              </a:rPr>
              <a:t> Target - Customer Churn</a:t>
            </a:r>
            <a:endParaRPr sz="3000" b="1" dirty="0">
              <a:solidFill>
                <a:schemeClr val="lt2"/>
              </a:solidFill>
              <a:latin typeface="Raleway"/>
              <a:ea typeface="Raleway"/>
              <a:cs typeface="Raleway"/>
              <a:sym typeface="Raleway"/>
            </a:endParaRPr>
          </a:p>
        </p:txBody>
      </p:sp>
      <p:pic>
        <p:nvPicPr>
          <p:cNvPr id="88" name="Google Shape;88;p15"/>
          <p:cNvPicPr preferRelativeResize="0"/>
          <p:nvPr/>
        </p:nvPicPr>
        <p:blipFill>
          <a:blip r:embed="rId4">
            <a:alphaModFix/>
          </a:blip>
          <a:stretch>
            <a:fillRect/>
          </a:stretch>
        </p:blipFill>
        <p:spPr>
          <a:xfrm>
            <a:off x="7515225" y="1243038"/>
            <a:ext cx="1628775" cy="609600"/>
          </a:xfrm>
          <a:prstGeom prst="rect">
            <a:avLst/>
          </a:prstGeom>
          <a:noFill/>
          <a:ln>
            <a:noFill/>
          </a:ln>
        </p:spPr>
      </p:pic>
      <p:pic>
        <p:nvPicPr>
          <p:cNvPr id="89" name="Google Shape;89;p15"/>
          <p:cNvPicPr preferRelativeResize="0"/>
          <p:nvPr/>
        </p:nvPicPr>
        <p:blipFill>
          <a:blip r:embed="rId5">
            <a:alphaModFix/>
          </a:blip>
          <a:stretch>
            <a:fillRect/>
          </a:stretch>
        </p:blipFill>
        <p:spPr>
          <a:xfrm>
            <a:off x="0" y="1257313"/>
            <a:ext cx="1981200" cy="581025"/>
          </a:xfrm>
          <a:prstGeom prst="rect">
            <a:avLst/>
          </a:prstGeom>
          <a:noFill/>
          <a:ln>
            <a:noFill/>
          </a:ln>
        </p:spPr>
      </p:pic>
      <p:pic>
        <p:nvPicPr>
          <p:cNvPr id="90" name="Google Shape;90;p15"/>
          <p:cNvPicPr preferRelativeResize="0"/>
          <p:nvPr/>
        </p:nvPicPr>
        <p:blipFill>
          <a:blip r:embed="rId6">
            <a:alphaModFix/>
          </a:blip>
          <a:stretch>
            <a:fillRect/>
          </a:stretch>
        </p:blipFill>
        <p:spPr>
          <a:xfrm>
            <a:off x="0" y="1852624"/>
            <a:ext cx="4571999" cy="3290875"/>
          </a:xfrm>
          <a:prstGeom prst="rect">
            <a:avLst/>
          </a:prstGeom>
          <a:noFill/>
          <a:ln>
            <a:noFill/>
          </a:ln>
        </p:spPr>
      </p:pic>
      <p:pic>
        <p:nvPicPr>
          <p:cNvPr id="91" name="Google Shape;91;p15"/>
          <p:cNvPicPr preferRelativeResize="0"/>
          <p:nvPr/>
        </p:nvPicPr>
        <p:blipFill>
          <a:blip r:embed="rId7">
            <a:alphaModFix/>
          </a:blip>
          <a:stretch>
            <a:fillRect/>
          </a:stretch>
        </p:blipFill>
        <p:spPr>
          <a:xfrm>
            <a:off x="4572000" y="1852625"/>
            <a:ext cx="4572000" cy="32908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6"/>
          <p:cNvSpPr txBox="1">
            <a:spLocks noGrp="1"/>
          </p:cNvSpPr>
          <p:nvPr>
            <p:ph type="title"/>
          </p:nvPr>
        </p:nvSpPr>
        <p:spPr>
          <a:xfrm>
            <a:off x="283100" y="0"/>
            <a:ext cx="8631600" cy="91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Feature Correlation to Churn</a:t>
            </a:r>
            <a:endParaRPr>
              <a:solidFill>
                <a:schemeClr val="accent5"/>
              </a:solidFill>
            </a:endParaRPr>
          </a:p>
          <a:p>
            <a:pPr marL="0" lvl="0" indent="0" algn="l" rtl="0">
              <a:spcBef>
                <a:spcPts val="0"/>
              </a:spcBef>
              <a:spcAft>
                <a:spcPts val="0"/>
              </a:spcAft>
              <a:buNone/>
            </a:pPr>
            <a:endParaRPr>
              <a:solidFill>
                <a:schemeClr val="accent5"/>
              </a:solidFill>
            </a:endParaRPr>
          </a:p>
        </p:txBody>
      </p:sp>
      <p:pic>
        <p:nvPicPr>
          <p:cNvPr id="97" name="Google Shape;97;p16"/>
          <p:cNvPicPr preferRelativeResize="0"/>
          <p:nvPr/>
        </p:nvPicPr>
        <p:blipFill>
          <a:blip r:embed="rId3">
            <a:alphaModFix/>
          </a:blip>
          <a:stretch>
            <a:fillRect/>
          </a:stretch>
        </p:blipFill>
        <p:spPr>
          <a:xfrm>
            <a:off x="0" y="868425"/>
            <a:ext cx="9144001" cy="4275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7"/>
          <p:cNvSpPr txBox="1">
            <a:spLocks noGrp="1"/>
          </p:cNvSpPr>
          <p:nvPr>
            <p:ph type="title"/>
          </p:nvPr>
        </p:nvSpPr>
        <p:spPr>
          <a:xfrm>
            <a:off x="0" y="712150"/>
            <a:ext cx="9144000" cy="44313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endParaRPr sz="1800" b="0">
              <a:latin typeface="Lato"/>
              <a:ea typeface="Lato"/>
              <a:cs typeface="Lato"/>
              <a:sym typeface="Lato"/>
            </a:endParaRPr>
          </a:p>
          <a:p>
            <a:pPr marL="0" marR="0" lvl="0" indent="0" algn="l" rtl="0">
              <a:lnSpc>
                <a:spcPct val="115000"/>
              </a:lnSpc>
              <a:spcBef>
                <a:spcPts val="1600"/>
              </a:spcBef>
              <a:spcAft>
                <a:spcPts val="0"/>
              </a:spcAft>
              <a:buNone/>
            </a:pPr>
            <a:endParaRPr sz="1800" b="0">
              <a:latin typeface="Lato"/>
              <a:ea typeface="Lato"/>
              <a:cs typeface="Lato"/>
              <a:sym typeface="Lato"/>
            </a:endParaRPr>
          </a:p>
          <a:p>
            <a:pPr marL="457200" marR="0" lvl="0" indent="-342900" algn="l" rtl="0">
              <a:lnSpc>
                <a:spcPct val="115000"/>
              </a:lnSpc>
              <a:spcBef>
                <a:spcPts val="1600"/>
              </a:spcBef>
              <a:spcAft>
                <a:spcPts val="0"/>
              </a:spcAft>
              <a:buSzPts val="1800"/>
              <a:buFont typeface="Lato"/>
              <a:buChar char="●"/>
            </a:pPr>
            <a:r>
              <a:rPr lang="en" sz="1800" b="0">
                <a:latin typeface="Lato"/>
                <a:ea typeface="Lato"/>
                <a:cs typeface="Lato"/>
                <a:sym typeface="Lato"/>
              </a:rPr>
              <a:t>HIGH Churn seen in case of month to month contracts, no online security, no tech support, first year of subscription and fibre optics internet</a:t>
            </a:r>
            <a:endParaRPr sz="1800" b="0">
              <a:latin typeface="Lato"/>
              <a:ea typeface="Lato"/>
              <a:cs typeface="Lato"/>
              <a:sym typeface="Lato"/>
            </a:endParaRPr>
          </a:p>
          <a:p>
            <a:pPr marL="457200" marR="0" lvl="0" indent="-342900" algn="l" rtl="0">
              <a:lnSpc>
                <a:spcPct val="115000"/>
              </a:lnSpc>
              <a:spcBef>
                <a:spcPts val="0"/>
              </a:spcBef>
              <a:spcAft>
                <a:spcPts val="0"/>
              </a:spcAft>
              <a:buSzPts val="1800"/>
              <a:buFont typeface="Lato"/>
              <a:buChar char="●"/>
            </a:pPr>
            <a:r>
              <a:rPr lang="en" sz="1800" b="0">
                <a:latin typeface="Lato"/>
                <a:ea typeface="Lato"/>
                <a:cs typeface="Lato"/>
                <a:sym typeface="Lato"/>
              </a:rPr>
              <a:t>LOW Churn is seens in case of long term contracts, subscriptions without internet service and  customers engaged for 5+ years</a:t>
            </a:r>
            <a:endParaRPr sz="1800" b="0">
              <a:latin typeface="Lato"/>
              <a:ea typeface="Lato"/>
              <a:cs typeface="Lato"/>
              <a:sym typeface="Lato"/>
            </a:endParaRPr>
          </a:p>
          <a:p>
            <a:pPr marL="457200" marR="0" lvl="0" indent="-342900" algn="l" rtl="0">
              <a:lnSpc>
                <a:spcPct val="115000"/>
              </a:lnSpc>
              <a:spcBef>
                <a:spcPts val="0"/>
              </a:spcBef>
              <a:spcAft>
                <a:spcPts val="0"/>
              </a:spcAft>
              <a:buSzPts val="1800"/>
              <a:buFont typeface="Lato"/>
              <a:buChar char="●"/>
            </a:pPr>
            <a:r>
              <a:rPr lang="en" sz="1800" b="0">
                <a:latin typeface="Lato"/>
                <a:ea typeface="Lato"/>
                <a:cs typeface="Lato"/>
                <a:sym typeface="Lato"/>
              </a:rPr>
              <a:t>Factors like gender, availability of phone service and number of multiple lines have almost no impact on churn.</a:t>
            </a:r>
            <a:endParaRPr sz="1800" b="0">
              <a:latin typeface="Lato"/>
              <a:ea typeface="Lato"/>
              <a:cs typeface="Lato"/>
              <a:sym typeface="Lato"/>
            </a:endParaRPr>
          </a:p>
          <a:p>
            <a:pPr marL="0" marR="0" lvl="0" indent="0" algn="l" rtl="0">
              <a:lnSpc>
                <a:spcPct val="115000"/>
              </a:lnSpc>
              <a:spcBef>
                <a:spcPts val="1600"/>
              </a:spcBef>
              <a:spcAft>
                <a:spcPts val="1600"/>
              </a:spcAft>
              <a:buNone/>
            </a:pPr>
            <a:endParaRPr sz="1800" b="0">
              <a:solidFill>
                <a:schemeClr val="dk2"/>
              </a:solidFill>
              <a:latin typeface="Lato"/>
              <a:ea typeface="Lato"/>
              <a:cs typeface="Lato"/>
              <a:sym typeface="Lato"/>
            </a:endParaRPr>
          </a:p>
        </p:txBody>
      </p:sp>
      <p:sp>
        <p:nvSpPr>
          <p:cNvPr id="103" name="Google Shape;103;p17"/>
          <p:cNvSpPr txBox="1"/>
          <p:nvPr/>
        </p:nvSpPr>
        <p:spPr>
          <a:xfrm>
            <a:off x="72600" y="0"/>
            <a:ext cx="8997000" cy="71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chemeClr val="dk1"/>
                </a:solidFill>
                <a:latin typeface="Raleway"/>
                <a:ea typeface="Raleway"/>
                <a:cs typeface="Raleway"/>
                <a:sym typeface="Raleway"/>
              </a:rPr>
              <a:t>Derived Insight</a:t>
            </a:r>
            <a:endParaRPr sz="3600" b="1">
              <a:solidFill>
                <a:schemeClr val="dk1"/>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08" name="Google Shape;108;p18"/>
          <p:cNvPicPr preferRelativeResize="0"/>
          <p:nvPr/>
        </p:nvPicPr>
        <p:blipFill>
          <a:blip r:embed="rId3">
            <a:alphaModFix/>
          </a:blip>
          <a:stretch>
            <a:fillRect/>
          </a:stretch>
        </p:blipFill>
        <p:spPr>
          <a:xfrm>
            <a:off x="0" y="0"/>
            <a:ext cx="4572001" cy="5143500"/>
          </a:xfrm>
          <a:prstGeom prst="rect">
            <a:avLst/>
          </a:prstGeom>
          <a:noFill/>
          <a:ln>
            <a:noFill/>
          </a:ln>
        </p:spPr>
      </p:pic>
      <p:pic>
        <p:nvPicPr>
          <p:cNvPr id="109" name="Google Shape;109;p18"/>
          <p:cNvPicPr preferRelativeResize="0"/>
          <p:nvPr/>
        </p:nvPicPr>
        <p:blipFill>
          <a:blip r:embed="rId4">
            <a:alphaModFix/>
          </a:blip>
          <a:stretch>
            <a:fillRect/>
          </a:stretch>
        </p:blipFill>
        <p:spPr>
          <a:xfrm>
            <a:off x="4572000" y="0"/>
            <a:ext cx="4572001"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3"/>
        <p:cNvGrpSpPr/>
        <p:nvPr/>
      </p:nvGrpSpPr>
      <p:grpSpPr>
        <a:xfrm>
          <a:off x="0" y="0"/>
          <a:ext cx="0" cy="0"/>
          <a:chOff x="0" y="0"/>
          <a:chExt cx="0" cy="0"/>
        </a:xfrm>
      </p:grpSpPr>
      <p:pic>
        <p:nvPicPr>
          <p:cNvPr id="114" name="Google Shape;114;p19"/>
          <p:cNvPicPr preferRelativeResize="0"/>
          <p:nvPr/>
        </p:nvPicPr>
        <p:blipFill>
          <a:blip r:embed="rId3">
            <a:alphaModFix/>
          </a:blip>
          <a:stretch>
            <a:fillRect/>
          </a:stretch>
        </p:blipFill>
        <p:spPr>
          <a:xfrm>
            <a:off x="0" y="0"/>
            <a:ext cx="4679974" cy="5143500"/>
          </a:xfrm>
          <a:prstGeom prst="rect">
            <a:avLst/>
          </a:prstGeom>
          <a:noFill/>
          <a:ln>
            <a:noFill/>
          </a:ln>
        </p:spPr>
      </p:pic>
      <p:pic>
        <p:nvPicPr>
          <p:cNvPr id="115" name="Google Shape;115;p19"/>
          <p:cNvPicPr preferRelativeResize="0"/>
          <p:nvPr/>
        </p:nvPicPr>
        <p:blipFill>
          <a:blip r:embed="rId4">
            <a:alphaModFix/>
          </a:blip>
          <a:stretch>
            <a:fillRect/>
          </a:stretch>
        </p:blipFill>
        <p:spPr>
          <a:xfrm>
            <a:off x="4679975" y="0"/>
            <a:ext cx="4464025"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9"/>
        <p:cNvGrpSpPr/>
        <p:nvPr/>
      </p:nvGrpSpPr>
      <p:grpSpPr>
        <a:xfrm>
          <a:off x="0" y="0"/>
          <a:ext cx="0" cy="0"/>
          <a:chOff x="0" y="0"/>
          <a:chExt cx="0" cy="0"/>
        </a:xfrm>
      </p:grpSpPr>
      <p:sp>
        <p:nvSpPr>
          <p:cNvPr id="120" name="Google Shape;120;p20"/>
          <p:cNvSpPr txBox="1"/>
          <p:nvPr/>
        </p:nvSpPr>
        <p:spPr>
          <a:xfrm>
            <a:off x="100" y="44675"/>
            <a:ext cx="9144000" cy="70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chemeClr val="dk1"/>
                </a:solidFill>
                <a:latin typeface="Raleway"/>
                <a:ea typeface="Raleway"/>
                <a:cs typeface="Raleway"/>
                <a:sym typeface="Raleway"/>
              </a:rPr>
              <a:t>Conclusion</a:t>
            </a:r>
            <a:endParaRPr sz="3600" b="1">
              <a:solidFill>
                <a:schemeClr val="dk1"/>
              </a:solidFill>
              <a:latin typeface="Raleway"/>
              <a:ea typeface="Raleway"/>
              <a:cs typeface="Raleway"/>
              <a:sym typeface="Raleway"/>
            </a:endParaRPr>
          </a:p>
        </p:txBody>
      </p:sp>
      <p:sp>
        <p:nvSpPr>
          <p:cNvPr id="121" name="Google Shape;121;p20"/>
          <p:cNvSpPr txBox="1"/>
          <p:nvPr/>
        </p:nvSpPr>
        <p:spPr>
          <a:xfrm>
            <a:off x="20600" y="664575"/>
            <a:ext cx="9144000" cy="4112700"/>
          </a:xfrm>
          <a:prstGeom prst="rect">
            <a:avLst/>
          </a:prstGeom>
          <a:noFill/>
          <a:ln>
            <a:noFill/>
          </a:ln>
        </p:spPr>
        <p:txBody>
          <a:bodyPr spcFirstLastPara="1" wrap="square" lIns="91425" tIns="91425" rIns="91425" bIns="91425" anchor="t" anchorCtr="0">
            <a:spAutoFit/>
          </a:bodyPr>
          <a:lstStyle/>
          <a:p>
            <a:pPr marL="457200" marR="0" lvl="0" indent="-330200" algn="l" rtl="0">
              <a:lnSpc>
                <a:spcPct val="115000"/>
              </a:lnSpc>
              <a:spcBef>
                <a:spcPts val="0"/>
              </a:spcBef>
              <a:spcAft>
                <a:spcPts val="0"/>
              </a:spcAft>
              <a:buClr>
                <a:schemeClr val="dk2"/>
              </a:buClr>
              <a:buSzPts val="1600"/>
              <a:buFont typeface="Lato"/>
              <a:buChar char="●"/>
            </a:pPr>
            <a:r>
              <a:rPr lang="en" sz="1600">
                <a:solidFill>
                  <a:schemeClr val="dk2"/>
                </a:solidFill>
                <a:latin typeface="Lato"/>
                <a:ea typeface="Lato"/>
                <a:cs typeface="Lato"/>
                <a:sym typeface="Lato"/>
              </a:rPr>
              <a:t>High churn seen in the case of month to month contracts, no online security, no tech support, first year of subscription and fibre optics internet.</a:t>
            </a:r>
            <a:endParaRPr sz="1600">
              <a:solidFill>
                <a:schemeClr val="dk2"/>
              </a:solidFill>
              <a:latin typeface="Lato"/>
              <a:ea typeface="Lato"/>
              <a:cs typeface="Lato"/>
              <a:sym typeface="Lato"/>
            </a:endParaRPr>
          </a:p>
          <a:p>
            <a:pPr marL="457200" marR="0" lvl="0" indent="-330200" algn="l" rtl="0">
              <a:lnSpc>
                <a:spcPct val="115000"/>
              </a:lnSpc>
              <a:spcBef>
                <a:spcPts val="0"/>
              </a:spcBef>
              <a:spcAft>
                <a:spcPts val="0"/>
              </a:spcAft>
              <a:buClr>
                <a:schemeClr val="dk2"/>
              </a:buClr>
              <a:buSzPts val="1600"/>
              <a:buFont typeface="Lato"/>
              <a:buChar char="●"/>
            </a:pPr>
            <a:r>
              <a:rPr lang="en" sz="1600">
                <a:solidFill>
                  <a:schemeClr val="dk2"/>
                </a:solidFill>
                <a:latin typeface="Lato"/>
                <a:ea typeface="Lato"/>
                <a:cs typeface="Lato"/>
                <a:sym typeface="Lato"/>
              </a:rPr>
              <a:t>Low churn seen in case of long term contracts, subscriptions without internet service and customers engaged for 5 plus years.</a:t>
            </a:r>
            <a:endParaRPr sz="1600">
              <a:solidFill>
                <a:schemeClr val="dk2"/>
              </a:solidFill>
              <a:latin typeface="Lato"/>
              <a:ea typeface="Lato"/>
              <a:cs typeface="Lato"/>
              <a:sym typeface="Lato"/>
            </a:endParaRPr>
          </a:p>
          <a:p>
            <a:pPr marL="457200" marR="0" lvl="0" indent="-330200" algn="l" rtl="0">
              <a:lnSpc>
                <a:spcPct val="115000"/>
              </a:lnSpc>
              <a:spcBef>
                <a:spcPts val="0"/>
              </a:spcBef>
              <a:spcAft>
                <a:spcPts val="0"/>
              </a:spcAft>
              <a:buClr>
                <a:schemeClr val="dk2"/>
              </a:buClr>
              <a:buSzPts val="1600"/>
              <a:buFont typeface="Lato"/>
              <a:buChar char="●"/>
            </a:pPr>
            <a:r>
              <a:rPr lang="en" sz="1600">
                <a:solidFill>
                  <a:schemeClr val="dk2"/>
                </a:solidFill>
                <a:latin typeface="Lato"/>
                <a:ea typeface="Lato"/>
                <a:cs typeface="Lato"/>
                <a:sym typeface="Lato"/>
              </a:rPr>
              <a:t>Factors like gender, availability of phone service and number of lines have almost no impact on churn.</a:t>
            </a:r>
            <a:endParaRPr sz="1600">
              <a:solidFill>
                <a:schemeClr val="dk2"/>
              </a:solidFill>
              <a:latin typeface="Lato"/>
              <a:ea typeface="Lato"/>
              <a:cs typeface="Lato"/>
              <a:sym typeface="Lato"/>
            </a:endParaRPr>
          </a:p>
          <a:p>
            <a:pPr marL="457200" marR="0" lvl="0" indent="-330200" algn="l" rtl="0">
              <a:lnSpc>
                <a:spcPct val="115000"/>
              </a:lnSpc>
              <a:spcBef>
                <a:spcPts val="0"/>
              </a:spcBef>
              <a:spcAft>
                <a:spcPts val="0"/>
              </a:spcAft>
              <a:buClr>
                <a:schemeClr val="dk2"/>
              </a:buClr>
              <a:buSzPts val="1600"/>
              <a:buFont typeface="Lato"/>
              <a:buChar char="●"/>
            </a:pPr>
            <a:r>
              <a:rPr lang="en" sz="1600">
                <a:solidFill>
                  <a:schemeClr val="dk2"/>
                </a:solidFill>
                <a:latin typeface="Lato"/>
                <a:ea typeface="Lato"/>
                <a:cs typeface="Lato"/>
                <a:sym typeface="Lato"/>
              </a:rPr>
              <a:t>Electronic check medium are highest churners with a churn rate of 44 %</a:t>
            </a:r>
            <a:endParaRPr sz="1600">
              <a:solidFill>
                <a:schemeClr val="dk2"/>
              </a:solidFill>
              <a:latin typeface="Lato"/>
              <a:ea typeface="Lato"/>
              <a:cs typeface="Lato"/>
              <a:sym typeface="Lato"/>
            </a:endParaRPr>
          </a:p>
          <a:p>
            <a:pPr marL="457200" marR="0" lvl="0" indent="-330200" algn="l" rtl="0">
              <a:lnSpc>
                <a:spcPct val="115000"/>
              </a:lnSpc>
              <a:spcBef>
                <a:spcPts val="0"/>
              </a:spcBef>
              <a:spcAft>
                <a:spcPts val="0"/>
              </a:spcAft>
              <a:buClr>
                <a:schemeClr val="dk2"/>
              </a:buClr>
              <a:buSzPts val="1600"/>
              <a:buFont typeface="Lato"/>
              <a:buChar char="●"/>
            </a:pPr>
            <a:r>
              <a:rPr lang="en" sz="1600">
                <a:solidFill>
                  <a:schemeClr val="dk2"/>
                </a:solidFill>
                <a:latin typeface="Lato"/>
                <a:ea typeface="Lato"/>
                <a:cs typeface="Lato"/>
                <a:sym typeface="Lato"/>
              </a:rPr>
              <a:t>Customers who are not senior citizens are high churners witha churn rate of 42 %</a:t>
            </a:r>
            <a:endParaRPr sz="1600">
              <a:solidFill>
                <a:schemeClr val="dk2"/>
              </a:solidFill>
              <a:latin typeface="Lato"/>
              <a:ea typeface="Lato"/>
              <a:cs typeface="Lato"/>
              <a:sym typeface="Lato"/>
            </a:endParaRPr>
          </a:p>
          <a:p>
            <a:pPr marL="457200" marR="0" lvl="0" indent="-330200" algn="l" rtl="0">
              <a:lnSpc>
                <a:spcPct val="115000"/>
              </a:lnSpc>
              <a:spcBef>
                <a:spcPts val="0"/>
              </a:spcBef>
              <a:spcAft>
                <a:spcPts val="0"/>
              </a:spcAft>
              <a:buClr>
                <a:schemeClr val="dk2"/>
              </a:buClr>
              <a:buSzPts val="1600"/>
              <a:buFont typeface="Lato"/>
              <a:buChar char="●"/>
            </a:pPr>
            <a:r>
              <a:rPr lang="en" sz="1600">
                <a:solidFill>
                  <a:schemeClr val="dk2"/>
                </a:solidFill>
                <a:latin typeface="Lato"/>
                <a:ea typeface="Lato"/>
                <a:cs typeface="Lato"/>
                <a:sym typeface="Lato"/>
              </a:rPr>
              <a:t>Pre paid customers are more likely to churn with a curn rate of 41 %</a:t>
            </a:r>
            <a:endParaRPr sz="1600">
              <a:solidFill>
                <a:schemeClr val="dk2"/>
              </a:solidFill>
              <a:latin typeface="Lato"/>
              <a:ea typeface="Lato"/>
              <a:cs typeface="Lato"/>
              <a:sym typeface="Lato"/>
            </a:endParaRPr>
          </a:p>
          <a:p>
            <a:pPr marL="457200" marR="0" lvl="0" indent="-330200" algn="l" rtl="0">
              <a:lnSpc>
                <a:spcPct val="115000"/>
              </a:lnSpc>
              <a:spcBef>
                <a:spcPts val="0"/>
              </a:spcBef>
              <a:spcAft>
                <a:spcPts val="0"/>
              </a:spcAft>
              <a:buClr>
                <a:schemeClr val="dk2"/>
              </a:buClr>
              <a:buSzPts val="1600"/>
              <a:buFont typeface="Lato"/>
              <a:buChar char="●"/>
            </a:pPr>
            <a:r>
              <a:rPr lang="en" sz="1600">
                <a:solidFill>
                  <a:schemeClr val="dk2"/>
                </a:solidFill>
                <a:latin typeface="Lato"/>
                <a:ea typeface="Lato"/>
                <a:cs typeface="Lato"/>
                <a:sym typeface="Lato"/>
              </a:rPr>
              <a:t>Single customers with no partners are more likely to churn with a churn rate of 35 %</a:t>
            </a:r>
            <a:endParaRPr sz="1600">
              <a:solidFill>
                <a:schemeClr val="dk2"/>
              </a:solidFill>
              <a:latin typeface="Lato"/>
              <a:ea typeface="Lato"/>
              <a:cs typeface="Lato"/>
              <a:sym typeface="Lato"/>
            </a:endParaRPr>
          </a:p>
          <a:p>
            <a:pPr marL="457200" marR="0" lvl="0" indent="-330200" algn="l" rtl="0">
              <a:lnSpc>
                <a:spcPct val="115000"/>
              </a:lnSpc>
              <a:spcBef>
                <a:spcPts val="0"/>
              </a:spcBef>
              <a:spcAft>
                <a:spcPts val="0"/>
              </a:spcAft>
              <a:buClr>
                <a:schemeClr val="dk2"/>
              </a:buClr>
              <a:buSzPts val="1600"/>
              <a:buFont typeface="Lato"/>
              <a:buChar char="●"/>
            </a:pPr>
            <a:r>
              <a:rPr lang="en" sz="1600">
                <a:solidFill>
                  <a:schemeClr val="dk2"/>
                </a:solidFill>
                <a:latin typeface="Lato"/>
                <a:ea typeface="Lato"/>
                <a:cs typeface="Lato"/>
                <a:sym typeface="Lato"/>
              </a:rPr>
              <a:t>Higher monthly charge, lower tenure and lower total charge are linked to high churn.</a:t>
            </a:r>
            <a:endParaRPr sz="1600">
              <a:solidFill>
                <a:schemeClr val="dk2"/>
              </a:solidFill>
              <a:latin typeface="Lato"/>
              <a:ea typeface="Lato"/>
              <a:cs typeface="Lato"/>
              <a:sym typeface="Lato"/>
            </a:endParaRPr>
          </a:p>
          <a:p>
            <a:pPr marL="457200" marR="0" lvl="0" indent="-330200" algn="l" rtl="0">
              <a:lnSpc>
                <a:spcPct val="115000"/>
              </a:lnSpc>
              <a:spcBef>
                <a:spcPts val="0"/>
              </a:spcBef>
              <a:spcAft>
                <a:spcPts val="0"/>
              </a:spcAft>
              <a:buClr>
                <a:schemeClr val="dk2"/>
              </a:buClr>
              <a:buSzPts val="1600"/>
              <a:buFont typeface="Lato"/>
              <a:buChar char="●"/>
            </a:pPr>
            <a:r>
              <a:rPr lang="en" sz="1600">
                <a:solidFill>
                  <a:schemeClr val="dk2"/>
                </a:solidFill>
                <a:latin typeface="Lato"/>
                <a:ea typeface="Lato"/>
                <a:cs typeface="Lato"/>
                <a:sym typeface="Lato"/>
              </a:rPr>
              <a:t>Females who don't have partners are more likely to churn compared to their male counterparts.</a:t>
            </a:r>
            <a:endParaRPr sz="1600">
              <a:solidFill>
                <a:schemeClr val="dk2"/>
              </a:solidFill>
              <a:latin typeface="Lato"/>
              <a:ea typeface="Lato"/>
              <a:cs typeface="Lato"/>
              <a:sym typeface="Lato"/>
            </a:endParaRPr>
          </a:p>
          <a:p>
            <a:pPr marL="457200" marR="0" lvl="0" indent="-330200" algn="l" rtl="0">
              <a:lnSpc>
                <a:spcPct val="115000"/>
              </a:lnSpc>
              <a:spcBef>
                <a:spcPts val="0"/>
              </a:spcBef>
              <a:spcAft>
                <a:spcPts val="0"/>
              </a:spcAft>
              <a:buClr>
                <a:schemeClr val="dk2"/>
              </a:buClr>
              <a:buSzPts val="1600"/>
              <a:buFont typeface="Lato"/>
              <a:buChar char="●"/>
            </a:pPr>
            <a:r>
              <a:rPr lang="en" sz="1600">
                <a:solidFill>
                  <a:schemeClr val="dk2"/>
                </a:solidFill>
                <a:latin typeface="Lato"/>
                <a:ea typeface="Lato"/>
                <a:cs typeface="Lato"/>
                <a:sym typeface="Lato"/>
              </a:rPr>
              <a:t>Females making payment through pre authorised credit card are more likely to churn as compared to their male counterparts.</a:t>
            </a:r>
            <a:endParaRPr sz="1600">
              <a:solidFill>
                <a:schemeClr val="dk2"/>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5"/>
        <p:cNvGrpSpPr/>
        <p:nvPr/>
      </p:nvGrpSpPr>
      <p:grpSpPr>
        <a:xfrm>
          <a:off x="0" y="0"/>
          <a:ext cx="0" cy="0"/>
          <a:chOff x="0" y="0"/>
          <a:chExt cx="0" cy="0"/>
        </a:xfrm>
      </p:grpSpPr>
      <p:pic>
        <p:nvPicPr>
          <p:cNvPr id="126" name="Google Shape;126;p21" descr="Piece of duct tape sticking a note to the slide"/>
          <p:cNvPicPr preferRelativeResize="0"/>
          <p:nvPr/>
        </p:nvPicPr>
        <p:blipFill rotWithShape="1">
          <a:blip r:embed="rId3">
            <a:alphaModFix/>
          </a:blip>
          <a:srcRect l="9244" t="5926" r="2118" b="10011"/>
          <a:stretch/>
        </p:blipFill>
        <p:spPr>
          <a:xfrm rot="154828">
            <a:off x="3536000" y="147301"/>
            <a:ext cx="2072000" cy="736050"/>
          </a:xfrm>
          <a:prstGeom prst="rect">
            <a:avLst/>
          </a:prstGeom>
          <a:noFill/>
          <a:ln>
            <a:noFill/>
          </a:ln>
        </p:spPr>
      </p:pic>
      <p:sp>
        <p:nvSpPr>
          <p:cNvPr id="127" name="Google Shape;127;p21"/>
          <p:cNvSpPr txBox="1"/>
          <p:nvPr/>
        </p:nvSpPr>
        <p:spPr>
          <a:xfrm>
            <a:off x="3021325" y="1837350"/>
            <a:ext cx="3468000" cy="828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000" b="1">
                <a:solidFill>
                  <a:schemeClr val="lt2"/>
                </a:solidFill>
                <a:latin typeface="Raleway"/>
                <a:ea typeface="Raleway"/>
                <a:cs typeface="Raleway"/>
                <a:sym typeface="Raleway"/>
              </a:rPr>
              <a:t>Thank you</a:t>
            </a:r>
            <a:endParaRPr sz="4000" b="1">
              <a:solidFill>
                <a:schemeClr val="lt2"/>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341</Words>
  <Application>Microsoft Office PowerPoint</Application>
  <PresentationFormat>On-screen Show (16:9)</PresentationFormat>
  <Paragraphs>31</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Lato</vt:lpstr>
      <vt:lpstr>Arial</vt:lpstr>
      <vt:lpstr>Raleway</vt:lpstr>
      <vt:lpstr>Swiss</vt:lpstr>
      <vt:lpstr>Telecom Customer Churn Analysis  </vt:lpstr>
      <vt:lpstr>Overview</vt:lpstr>
      <vt:lpstr>PowerPoint Presentation</vt:lpstr>
      <vt:lpstr>Feature Correlation to Churn </vt:lpstr>
      <vt:lpstr>  HIGH Churn seen in case of month to month contracts, no online security, no tech support, first year of subscription and fibre optics internet LOW Churn is seens in case of long term contracts, subscriptions without internet service and  customers engaged for 5+ years Factors like gender, availability of phone service and number of multiple lines have almost no impact on churn.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Customer Churn Analysis  </dc:title>
  <cp:lastModifiedBy>Gautam Narang</cp:lastModifiedBy>
  <cp:revision>1</cp:revision>
  <dcterms:modified xsi:type="dcterms:W3CDTF">2023-09-01T02:29:48Z</dcterms:modified>
</cp:coreProperties>
</file>