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1"/>
  </p:notesMasterIdLst>
  <p:sldIdLst>
    <p:sldId id="324" r:id="rId3"/>
    <p:sldId id="277" r:id="rId4"/>
    <p:sldId id="305" r:id="rId5"/>
    <p:sldId id="295" r:id="rId6"/>
    <p:sldId id="296" r:id="rId7"/>
    <p:sldId id="297" r:id="rId8"/>
    <p:sldId id="299" r:id="rId9"/>
    <p:sldId id="331" r:id="rId10"/>
    <p:sldId id="332" r:id="rId11"/>
    <p:sldId id="301" r:id="rId12"/>
    <p:sldId id="302" r:id="rId13"/>
    <p:sldId id="306" r:id="rId14"/>
    <p:sldId id="307" r:id="rId15"/>
    <p:sldId id="308" r:id="rId16"/>
    <p:sldId id="309" r:id="rId17"/>
    <p:sldId id="310" r:id="rId18"/>
    <p:sldId id="311" r:id="rId19"/>
    <p:sldId id="316" r:id="rId20"/>
    <p:sldId id="312" r:id="rId21"/>
    <p:sldId id="313" r:id="rId22"/>
    <p:sldId id="314" r:id="rId23"/>
    <p:sldId id="315" r:id="rId24"/>
    <p:sldId id="317" r:id="rId25"/>
    <p:sldId id="303" r:id="rId26"/>
    <p:sldId id="304" r:id="rId27"/>
    <p:sldId id="318" r:id="rId28"/>
    <p:sldId id="319" r:id="rId29"/>
    <p:sldId id="320" r:id="rId30"/>
    <p:sldId id="321" r:id="rId31"/>
    <p:sldId id="322" r:id="rId32"/>
    <p:sldId id="323" r:id="rId33"/>
    <p:sldId id="325" r:id="rId34"/>
    <p:sldId id="326" r:id="rId35"/>
    <p:sldId id="327" r:id="rId36"/>
    <p:sldId id="328" r:id="rId37"/>
    <p:sldId id="330" r:id="rId38"/>
    <p:sldId id="329" r:id="rId39"/>
    <p:sldId id="30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B48365-B0D9-4F8E-AB8F-BDC20F1FA637}">
          <p14:sldIdLst>
            <p14:sldId id="324"/>
            <p14:sldId id="277"/>
          </p14:sldIdLst>
        </p14:section>
        <p14:section name="Intro to Graph" id="{29C3BDDE-ADCD-4DA7-96A7-20A57C8269ED}">
          <p14:sldIdLst>
            <p14:sldId id="305"/>
            <p14:sldId id="295"/>
            <p14:sldId id="296"/>
            <p14:sldId id="297"/>
            <p14:sldId id="299"/>
            <p14:sldId id="331"/>
            <p14:sldId id="332"/>
            <p14:sldId id="301"/>
            <p14:sldId id="302"/>
            <p14:sldId id="306"/>
            <p14:sldId id="307"/>
            <p14:sldId id="308"/>
            <p14:sldId id="309"/>
            <p14:sldId id="310"/>
            <p14:sldId id="311"/>
            <p14:sldId id="316"/>
            <p14:sldId id="312"/>
            <p14:sldId id="313"/>
            <p14:sldId id="314"/>
            <p14:sldId id="315"/>
            <p14:sldId id="317"/>
            <p14:sldId id="303"/>
            <p14:sldId id="304"/>
            <p14:sldId id="318"/>
            <p14:sldId id="319"/>
            <p14:sldId id="320"/>
            <p14:sldId id="321"/>
            <p14:sldId id="322"/>
            <p14:sldId id="323"/>
            <p14:sldId id="325"/>
            <p14:sldId id="326"/>
            <p14:sldId id="327"/>
            <p14:sldId id="328"/>
            <p14:sldId id="330"/>
            <p14:sldId id="329"/>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823" autoAdjust="0"/>
  </p:normalViewPr>
  <p:slideViewPr>
    <p:cSldViewPr snapToGrid="0">
      <p:cViewPr varScale="1">
        <p:scale>
          <a:sx n="55" d="100"/>
          <a:sy n="55" d="100"/>
        </p:scale>
        <p:origin x="1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7B42F-87C7-4ED9-BF06-774A1D213A19}"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8864E-30AE-49EB-84C2-413CFE04875B}" type="slidenum">
              <a:rPr lang="en-US" smtClean="0"/>
              <a:t>‹#›</a:t>
            </a:fld>
            <a:endParaRPr lang="en-US"/>
          </a:p>
        </p:txBody>
      </p:sp>
    </p:spTree>
    <p:extLst>
      <p:ext uri="{BB962C8B-B14F-4D97-AF65-F5344CB8AC3E}">
        <p14:creationId xmlns:p14="http://schemas.microsoft.com/office/powerpoint/2010/main" val="2295140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10/26/2018 8:07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81450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Envision 2016</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10/26/2018 8:07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9425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408AB-14A9-419A-98B8-F5B183D21C1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913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10/26/2018 8:15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203603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10/26/2018 8:07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57584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60088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10/26/2018</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1112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8864E-30AE-49EB-84C2-413CFE04875B}" type="slidenum">
              <a:rPr lang="en-US" smtClean="0"/>
              <a:t>9</a:t>
            </a:fld>
            <a:endParaRPr lang="en-US"/>
          </a:p>
        </p:txBody>
      </p:sp>
    </p:spTree>
    <p:extLst>
      <p:ext uri="{BB962C8B-B14F-4D97-AF65-F5344CB8AC3E}">
        <p14:creationId xmlns:p14="http://schemas.microsoft.com/office/powerpoint/2010/main" val="767456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10/26/2018 8:07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07191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10/26/2018 8:07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172740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10/26/2018 8:07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35047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10/26/2018 8:07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20152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1803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54B6-7C6C-4BB1-B4FD-81527F1028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62DC34-ECF0-44FE-B1AC-7BEFB29891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10980-849B-42A3-A516-02E4BA8D46F0}"/>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5" name="Footer Placeholder 4">
            <a:extLst>
              <a:ext uri="{FF2B5EF4-FFF2-40B4-BE49-F238E27FC236}">
                <a16:creationId xmlns:a16="http://schemas.microsoft.com/office/drawing/2014/main" id="{C0B8E3B3-2FBE-43A0-ADAD-957443907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50442-CF9D-41C4-9989-D79670E6F706}"/>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363333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A2E8-2F32-4394-A118-531716D035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E7EED7-7D35-4445-9621-7B508E308D2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47704-DAE9-444B-9376-D128E572C7E9}"/>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5" name="Footer Placeholder 4">
            <a:extLst>
              <a:ext uri="{FF2B5EF4-FFF2-40B4-BE49-F238E27FC236}">
                <a16:creationId xmlns:a16="http://schemas.microsoft.com/office/drawing/2014/main" id="{50B02740-80DD-4806-BFC5-2F428AC92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FEA91C-EBCD-4075-A2F1-E4F7F5C23227}"/>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15193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F732E-B593-448E-8CAA-4E9040B784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6C2B33-F950-420A-8198-E275E7F479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79276-00B6-47B4-8A51-BF58E9688D60}"/>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5" name="Footer Placeholder 4">
            <a:extLst>
              <a:ext uri="{FF2B5EF4-FFF2-40B4-BE49-F238E27FC236}">
                <a16:creationId xmlns:a16="http://schemas.microsoft.com/office/drawing/2014/main" id="{C9CC318F-A7D0-48D4-87EB-E25D3270A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2FF5B-D083-4298-84B2-2C4BDBC45F1C}"/>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149695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rgbClr val="2F2F2F"/>
                </a:solidFill>
              </a:defRPr>
            </a:lvl1pPr>
          </a:lstStyle>
          <a:p>
            <a:r>
              <a:rPr lang="en-US" dirty="0"/>
              <a:t>Title</a:t>
            </a:r>
          </a:p>
        </p:txBody>
      </p:sp>
    </p:spTree>
    <p:extLst>
      <p:ext uri="{BB962C8B-B14F-4D97-AF65-F5344CB8AC3E}">
        <p14:creationId xmlns:p14="http://schemas.microsoft.com/office/powerpoint/2010/main" val="1375443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55995" y="1882332"/>
            <a:ext cx="11306469" cy="307777"/>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55995" y="3151388"/>
            <a:ext cx="11306469" cy="452654"/>
          </a:xfrm>
        </p:spPr>
        <p:txBody>
          <a:bodyPr lIns="0" tIns="0" rIns="0" bIns="0"/>
          <a:lstStyle>
            <a:lvl1pPr marL="0" indent="0">
              <a:lnSpc>
                <a:spcPts val="1765"/>
              </a:lnSpc>
              <a:spcBef>
                <a:spcPts val="0"/>
              </a:spcBef>
              <a:buNone/>
              <a:defRPr sz="1372" b="1">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55995" y="4390304"/>
            <a:ext cx="11306469" cy="301770"/>
          </a:xfrm>
        </p:spPr>
        <p:txBody>
          <a:bodyPr lIns="0" tIns="0" rIns="0" bIns="0"/>
          <a:lstStyle>
            <a:lvl1pPr marL="0" indent="0">
              <a:lnSpc>
                <a:spcPts val="1176"/>
              </a:lnSpc>
              <a:spcBef>
                <a:spcPts val="0"/>
              </a:spcBef>
              <a:buNone/>
              <a:defRPr sz="980">
                <a:solidFill>
                  <a:schemeClr val="tx1"/>
                </a:solidFill>
              </a:defRPr>
            </a:lvl1pPr>
            <a:lvl2pPr marL="0" indent="0">
              <a:lnSpc>
                <a:spcPts val="1176"/>
              </a:lnSpc>
              <a:spcBef>
                <a:spcPts val="0"/>
              </a:spcBef>
              <a:buNone/>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3290490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55994" y="881921"/>
            <a:ext cx="7454643" cy="3558191"/>
          </a:xfrm>
          <a:noFill/>
        </p:spPr>
        <p:txBody>
          <a:bodyPr vert="horz" wrap="square" lIns="0" tIns="0" rIns="0" bIns="0" rtlCol="0" anchor="t" anchorCtr="0">
            <a:noAutofit/>
          </a:bodyPr>
          <a:lstStyle>
            <a:lvl1pPr>
              <a:defRPr lang="en-US" sz="5294" spc="-147" dirty="0">
                <a:solidFill>
                  <a:schemeClr val="bg1"/>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350932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881921"/>
            <a:ext cx="7454643" cy="3558191"/>
          </a:xfrm>
          <a:noFill/>
        </p:spPr>
        <p:txBody>
          <a:bodyPr vert="horz" wrap="square" lIns="0" tIns="0" rIns="0" bIns="0" rtlCol="0" anchor="t" anchorCtr="0">
            <a:noAutofit/>
          </a:bodyPr>
          <a:lstStyle>
            <a:lvl1pPr>
              <a:defRPr lang="en-US" sz="5294" spc="-147" dirty="0">
                <a:solidFill>
                  <a:schemeClr val="tx2"/>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23997531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a:t>Slide for Developer Code</a:t>
            </a:r>
          </a:p>
        </p:txBody>
      </p:sp>
      <p:sp>
        <p:nvSpPr>
          <p:cNvPr id="3" name="Rectangle 2"/>
          <p:cNvSpPr/>
          <p:nvPr userDrawn="1"/>
        </p:nvSpPr>
        <p:spPr bwMode="hidden">
          <a:xfrm>
            <a:off x="1" y="1155941"/>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24" fontAlgn="base">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453" y="1447800"/>
            <a:ext cx="11155093" cy="2314694"/>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6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9"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9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771672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3">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308" y="0"/>
            <a:ext cx="12190693" cy="6858000"/>
          </a:xfrm>
          <a:prstGeom prst="rect">
            <a:avLst/>
          </a:prstGeom>
        </p:spPr>
      </p:pic>
      <p:sp>
        <p:nvSpPr>
          <p:cNvPr id="7" name="Rectangle 6">
            <a:extLst>
              <a:ext uri="{FF2B5EF4-FFF2-40B4-BE49-F238E27FC236}">
                <a16:creationId xmlns:a16="http://schemas.microsoft.com/office/drawing/2014/main" id="{8A60F36A-EBDF-4D9D-8F13-E094035DB7F8}"/>
              </a:ext>
            </a:extLst>
          </p:cNvPr>
          <p:cNvSpPr/>
          <p:nvPr userDrawn="1"/>
        </p:nvSpPr>
        <p:spPr bwMode="auto">
          <a:xfrm>
            <a:off x="-1" y="0"/>
            <a:ext cx="7647980" cy="6858000"/>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55994" y="2977054"/>
            <a:ext cx="8067822" cy="1793104"/>
          </a:xfrm>
          <a:noFill/>
        </p:spPr>
        <p:txBody>
          <a:bodyPr lIns="0" tIns="91440" rIns="146304" bIns="91440" anchor="b" anchorCtr="0"/>
          <a:lstStyle>
            <a:lvl1pPr>
              <a:defRPr sz="5294" spc="-147"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62753" y="4736471"/>
            <a:ext cx="8359808" cy="715931"/>
          </a:xfrm>
          <a:noFill/>
        </p:spPr>
        <p:txBody>
          <a:bodyPr lIns="0" tIns="109728" rIns="164592" bIns="109728">
            <a:noAutofit/>
          </a:bodyPr>
          <a:lstStyle>
            <a:lvl1pPr marL="0" indent="0">
              <a:spcBef>
                <a:spcPts val="0"/>
              </a:spcBef>
              <a:buNone/>
              <a:defRPr sz="1765"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55995" y="440495"/>
            <a:ext cx="917173" cy="196431"/>
          </a:xfrm>
          <a:prstGeom prst="rect">
            <a:avLst/>
          </a:prstGeom>
        </p:spPr>
      </p:pic>
    </p:spTree>
    <p:extLst>
      <p:ext uri="{BB962C8B-B14F-4D97-AF65-F5344CB8AC3E}">
        <p14:creationId xmlns:p14="http://schemas.microsoft.com/office/powerpoint/2010/main" val="835687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941692"/>
            <a:ext cx="3618381" cy="899665"/>
          </a:xfrm>
        </p:spPr>
        <p:txBody>
          <a:bodyPr lIns="0" tIns="0" rIns="0" bIns="0"/>
          <a:lstStyle>
            <a:lvl1pPr>
              <a:defRPr sz="1765" spc="-49"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229843" y="941692"/>
            <a:ext cx="3837818" cy="3786998"/>
          </a:xfrm>
        </p:spPr>
        <p:txBody>
          <a:bodyPr wrap="square" lIns="0" tIns="0" rIns="0" bIns="0">
            <a:noAutofit/>
          </a:bodyPr>
          <a:lstStyle>
            <a:lvl1pPr marL="0" indent="0" defTabSz="507330">
              <a:buNone/>
              <a:defRPr sz="1765" spc="-49" baseline="0">
                <a:solidFill>
                  <a:schemeClr val="accent1"/>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dirty="0"/>
              <a:t>##	Section Title</a:t>
            </a:r>
          </a:p>
        </p:txBody>
      </p:sp>
    </p:spTree>
    <p:extLst>
      <p:ext uri="{BB962C8B-B14F-4D97-AF65-F5344CB8AC3E}">
        <p14:creationId xmlns:p14="http://schemas.microsoft.com/office/powerpoint/2010/main" val="411660223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8" y="1447799"/>
            <a:ext cx="11151917"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2" indent="0">
              <a:buNone/>
              <a:defRPr sz="2000">
                <a:gradFill>
                  <a:gsLst>
                    <a:gs pos="100000">
                      <a:schemeClr val="bg2"/>
                    </a:gs>
                    <a:gs pos="0">
                      <a:schemeClr val="bg2"/>
                    </a:gs>
                  </a:gsLst>
                  <a:lin ang="5400000" scaled="0"/>
                </a:gradFill>
              </a:defRPr>
            </a:lvl4pPr>
            <a:lvl5pPr marL="693604"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endParaRPr lang="en-US" dirty="0"/>
          </a:p>
        </p:txBody>
      </p:sp>
      <p:sp>
        <p:nvSpPr>
          <p:cNvPr id="6" name="Slide Number Placeholder 9"/>
          <p:cNvSpPr>
            <a:spLocks noGrp="1"/>
          </p:cNvSpPr>
          <p:nvPr>
            <p:ph type="sldNum" sz="quarter" idx="12"/>
          </p:nvPr>
        </p:nvSpPr>
        <p:spPr>
          <a:xfrm>
            <a:off x="520835" y="6399557"/>
            <a:ext cx="560832"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188"/>
            <a:fld id="{727B4C2D-45E2-4621-8491-2995EB46A674}" type="slidenum">
              <a:rPr lang="en-US" smtClean="0">
                <a:gradFill>
                  <a:gsLst>
                    <a:gs pos="100000">
                      <a:srgbClr val="797A7D"/>
                    </a:gs>
                    <a:gs pos="0">
                      <a:srgbClr val="797A7D"/>
                    </a:gs>
                  </a:gsLst>
                  <a:lin ang="5400000" scaled="0"/>
                </a:gradFill>
              </a:rPr>
              <a:pPr defTabSz="914188"/>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2914" y="6021143"/>
            <a:ext cx="1763728" cy="813816"/>
          </a:xfrm>
          <a:prstGeom prst="rect">
            <a:avLst/>
          </a:prstGeom>
        </p:spPr>
      </p:pic>
    </p:spTree>
    <p:extLst>
      <p:ext uri="{BB962C8B-B14F-4D97-AF65-F5344CB8AC3E}">
        <p14:creationId xmlns:p14="http://schemas.microsoft.com/office/powerpoint/2010/main" val="40096782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853B-59B0-46A8-8894-8078AD6D8A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9442CE-A056-467F-BB51-83D55536BE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DB738-F0D0-4790-A573-B171922021CC}"/>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5" name="Footer Placeholder 4">
            <a:extLst>
              <a:ext uri="{FF2B5EF4-FFF2-40B4-BE49-F238E27FC236}">
                <a16:creationId xmlns:a16="http://schemas.microsoft.com/office/drawing/2014/main" id="{E869E02B-9882-4F80-84D8-662592A63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9F16E-07D1-47A6-BDA3-20DD2E7BB367}"/>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121321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8706" y="6405942"/>
            <a:ext cx="1472429" cy="467981"/>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852862"/>
          </a:xfrm>
        </p:spPr>
        <p:txBody>
          <a:bodyPr/>
          <a:lstStyle>
            <a:lvl1pPr marL="0" indent="0">
              <a:buNone/>
              <a:defRPr>
                <a:solidFill>
                  <a:schemeClr val="tx2"/>
                </a:solidFill>
              </a:defRPr>
            </a:lvl1pPr>
            <a:lvl2pPr marL="0" indent="0">
              <a:buFontTx/>
              <a:buNone/>
              <a:defRPr sz="1961"/>
            </a:lvl2pPr>
            <a:lvl3pPr marL="224097" indent="0">
              <a:buNone/>
              <a:defRPr sz="1765"/>
            </a:lvl3pPr>
            <a:lvl4pPr marL="448193" indent="0">
              <a:buNone/>
              <a:defRPr sz="1568"/>
            </a:lvl4pPr>
            <a:lvl5pPr marL="672290" indent="0">
              <a:buNone/>
              <a:defRPr sz="1372"/>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3699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1_Title with content Clear">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2959500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E0838-8CCA-424D-B7DC-028960BC4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2F7FA6-0529-4D05-B958-263D83E69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939588-59F5-45AC-B0C3-E77D629C8018}"/>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5" name="Footer Placeholder 4">
            <a:extLst>
              <a:ext uri="{FF2B5EF4-FFF2-40B4-BE49-F238E27FC236}">
                <a16:creationId xmlns:a16="http://schemas.microsoft.com/office/drawing/2014/main" id="{0BC58ECB-F07F-4BAC-B0A4-06B8D885B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05B21-C0F2-436B-A54C-3EB86F49D414}"/>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1501397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7AAC-F5BC-4C2B-8174-42A71B143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D1E912-BF2A-426C-866A-147BEE2DB73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7E3222-D7B5-4631-90C4-174D29DE50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DE850C-A03D-42C3-88E0-D583388A73F0}"/>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6" name="Footer Placeholder 5">
            <a:extLst>
              <a:ext uri="{FF2B5EF4-FFF2-40B4-BE49-F238E27FC236}">
                <a16:creationId xmlns:a16="http://schemas.microsoft.com/office/drawing/2014/main" id="{3AA228AB-BBDA-4DB6-ABAB-60D873850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A99D5-0B1D-4700-AAB3-1A605B7C8632}"/>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283497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7C37-DC59-4E35-AA8A-47B36A6219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9065D4-A199-4C87-A499-A2C08E1D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9F76D8-6004-4E95-99F9-7179044E8AA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1D2504-01C5-4329-B462-CBE0E9539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606A26-61D4-4372-9363-A65F8D3D3CE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2198E8-2A18-4333-83E3-B4E39C7C7E43}"/>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8" name="Footer Placeholder 7">
            <a:extLst>
              <a:ext uri="{FF2B5EF4-FFF2-40B4-BE49-F238E27FC236}">
                <a16:creationId xmlns:a16="http://schemas.microsoft.com/office/drawing/2014/main" id="{83DCA590-57FF-4F06-BD6A-BD1A4344AE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2E651A-737E-4AB7-A4F9-D6A006924B75}"/>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311883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9056-4795-4367-825A-576FB8C09C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2F131A-133E-43DC-86F9-731929F67192}"/>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4" name="Footer Placeholder 3">
            <a:extLst>
              <a:ext uri="{FF2B5EF4-FFF2-40B4-BE49-F238E27FC236}">
                <a16:creationId xmlns:a16="http://schemas.microsoft.com/office/drawing/2014/main" id="{1D36D093-F482-4116-AAE9-F20A8A7FD0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9B9430-3F7A-495F-8D5A-1168576F1D2E}"/>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213877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A1913-F4A7-4A29-ADFD-7436C5A3AE26}"/>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3" name="Footer Placeholder 2">
            <a:extLst>
              <a:ext uri="{FF2B5EF4-FFF2-40B4-BE49-F238E27FC236}">
                <a16:creationId xmlns:a16="http://schemas.microsoft.com/office/drawing/2014/main" id="{092FCA2A-7954-43AD-AF72-099C7C2CB6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BEAEE6-6C80-4F72-A68F-93841EFAA803}"/>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98188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2CA5-F690-487B-B79A-04A27129D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82A288-3DFA-47AD-9BAD-9B7792FEE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EAB185-242C-42A5-9206-2416162EF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AEBC8A-0707-496D-BC7F-5F97A3674CD5}"/>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6" name="Footer Placeholder 5">
            <a:extLst>
              <a:ext uri="{FF2B5EF4-FFF2-40B4-BE49-F238E27FC236}">
                <a16:creationId xmlns:a16="http://schemas.microsoft.com/office/drawing/2014/main" id="{5EA01072-E3D2-419E-8808-D28A0397D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5F8BA-DFBA-43DF-B244-D4A6FAFD89F2}"/>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3996614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141C-82F9-4C50-BCA3-16822E911F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A2FF4F-0ABF-4DFD-A2A0-43D23A98CE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41D97F-CBBD-433B-AAE1-14582836B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1FC797-E5BE-4237-A03D-32477896E519}"/>
              </a:ext>
            </a:extLst>
          </p:cNvPr>
          <p:cNvSpPr>
            <a:spLocks noGrp="1"/>
          </p:cNvSpPr>
          <p:nvPr>
            <p:ph type="dt" sz="half" idx="10"/>
          </p:nvPr>
        </p:nvSpPr>
        <p:spPr/>
        <p:txBody>
          <a:bodyPr/>
          <a:lstStyle/>
          <a:p>
            <a:fld id="{75E8E3F2-1E03-44BD-8DBE-B17015949189}" type="datetimeFigureOut">
              <a:rPr lang="en-US" smtClean="0"/>
              <a:t>10/26/2018</a:t>
            </a:fld>
            <a:endParaRPr lang="en-US"/>
          </a:p>
        </p:txBody>
      </p:sp>
      <p:sp>
        <p:nvSpPr>
          <p:cNvPr id="6" name="Footer Placeholder 5">
            <a:extLst>
              <a:ext uri="{FF2B5EF4-FFF2-40B4-BE49-F238E27FC236}">
                <a16:creationId xmlns:a16="http://schemas.microsoft.com/office/drawing/2014/main" id="{BD12FC3F-C000-4354-8E6D-C4461DFB5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7C064-A0C0-43FC-AE3E-D038FF09921F}"/>
              </a:ext>
            </a:extLst>
          </p:cNvPr>
          <p:cNvSpPr>
            <a:spLocks noGrp="1"/>
          </p:cNvSpPr>
          <p:nvPr>
            <p:ph type="sldNum" sz="quarter" idx="12"/>
          </p:nvPr>
        </p:nvSpPr>
        <p:spPr/>
        <p:txBody>
          <a:bodyPr/>
          <a:lstStyle/>
          <a:p>
            <a:fld id="{5C0D3042-8107-41CB-9F5F-A8FF33A57E71}" type="slidenum">
              <a:rPr lang="en-US" smtClean="0"/>
              <a:t>‹#›</a:t>
            </a:fld>
            <a:endParaRPr lang="en-US"/>
          </a:p>
        </p:txBody>
      </p:sp>
    </p:spTree>
    <p:extLst>
      <p:ext uri="{BB962C8B-B14F-4D97-AF65-F5344CB8AC3E}">
        <p14:creationId xmlns:p14="http://schemas.microsoft.com/office/powerpoint/2010/main" val="28342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EBFEF-8332-4B1B-A7EA-726611FAA8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FEEF36-D808-4F3B-BEFF-C644805ED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688E8-64B6-442C-97D8-33DCF50EC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8E3F2-1E03-44BD-8DBE-B17015949189}" type="datetimeFigureOut">
              <a:rPr lang="en-US" smtClean="0"/>
              <a:t>10/26/2018</a:t>
            </a:fld>
            <a:endParaRPr lang="en-US"/>
          </a:p>
        </p:txBody>
      </p:sp>
      <p:sp>
        <p:nvSpPr>
          <p:cNvPr id="5" name="Footer Placeholder 4">
            <a:extLst>
              <a:ext uri="{FF2B5EF4-FFF2-40B4-BE49-F238E27FC236}">
                <a16:creationId xmlns:a16="http://schemas.microsoft.com/office/drawing/2014/main" id="{173B22D3-B90C-472B-9250-7958C0437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4C4790-9A3C-4ACD-8AB0-BC6110C93F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D3042-8107-41CB-9F5F-A8FF33A57E71}" type="slidenum">
              <a:rPr lang="en-US" smtClean="0"/>
              <a:t>‹#›</a:t>
            </a:fld>
            <a:endParaRPr lang="en-US"/>
          </a:p>
        </p:txBody>
      </p:sp>
    </p:spTree>
    <p:extLst>
      <p:ext uri="{BB962C8B-B14F-4D97-AF65-F5344CB8AC3E}">
        <p14:creationId xmlns:p14="http://schemas.microsoft.com/office/powerpoint/2010/main" val="2902654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icrosoftgraph/msgraph-typescript-typings"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pn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6.emf"/><Relationship Id="rId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image" Target="../media/image34.jpeg"/><Relationship Id="rId9"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openxmlformats.org/officeDocument/2006/relationships/hyperlink" Target="https://docs.microsoft.com/en-us/sharepoint/dev/spfx/use-aad-tutorial" TargetMode="External"/><Relationship Id="rId3" Type="http://schemas.openxmlformats.org/officeDocument/2006/relationships/hyperlink" Target="https://developer.microsoft.com/en-us/graph" TargetMode="External"/><Relationship Id="rId7" Type="http://schemas.openxmlformats.org/officeDocument/2006/relationships/hyperlink" Target="https://docs.microsoft.com/en-us/sharepoint/dev/spfx/use-msgraph"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docs.microsoft.com/en-us/sharepoint/dev/spfx/sharepoint-framework-overview" TargetMode="External"/><Relationship Id="rId5" Type="http://schemas.openxmlformats.org/officeDocument/2006/relationships/hyperlink" Target="https://github.com/microsoftgraph/msgraph-sdk-javascript" TargetMode="External"/><Relationship Id="rId4" Type="http://schemas.openxmlformats.org/officeDocument/2006/relationships/hyperlink" Target="https://developer.microsoft.com/en-us/graph/graph-explore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994" y="2977118"/>
            <a:ext cx="7417605" cy="1792850"/>
          </a:xfrm>
        </p:spPr>
        <p:txBody>
          <a:bodyPr/>
          <a:lstStyle/>
          <a:p>
            <a:r>
              <a:rPr lang="en-US" dirty="0"/>
              <a:t>Power of Microsoft Graph</a:t>
            </a:r>
          </a:p>
        </p:txBody>
      </p:sp>
      <p:sp>
        <p:nvSpPr>
          <p:cNvPr id="5" name="Text Placeholder 4"/>
          <p:cNvSpPr>
            <a:spLocks noGrp="1"/>
          </p:cNvSpPr>
          <p:nvPr>
            <p:ph type="body" sz="quarter" idx="12"/>
          </p:nvPr>
        </p:nvSpPr>
        <p:spPr>
          <a:xfrm>
            <a:off x="462753" y="4736471"/>
            <a:ext cx="8359808" cy="1275030"/>
          </a:xfrm>
        </p:spPr>
        <p:txBody>
          <a:bodyPr/>
          <a:lstStyle/>
          <a:p>
            <a:r>
              <a:rPr lang="en-US" dirty="0"/>
              <a:t>Introducing Microsoft Graph and Consuming from SPFX </a:t>
            </a:r>
            <a:r>
              <a:rPr lang="en-US" dirty="0" err="1"/>
              <a:t>WebParts</a:t>
            </a:r>
            <a:endParaRPr lang="en-US" dirty="0"/>
          </a:p>
          <a:p>
            <a:endParaRPr lang="en-US" dirty="0"/>
          </a:p>
          <a:p>
            <a:r>
              <a:rPr lang="en-US" dirty="0"/>
              <a:t>Sathish Nadarajan</a:t>
            </a:r>
          </a:p>
          <a:p>
            <a:r>
              <a:rPr lang="en-US" dirty="0"/>
              <a:t>Nadarajan.Sathish@Gmail.com</a:t>
            </a:r>
          </a:p>
        </p:txBody>
      </p:sp>
    </p:spTree>
    <p:extLst>
      <p:ext uri="{BB962C8B-B14F-4D97-AF65-F5344CB8AC3E}">
        <p14:creationId xmlns:p14="http://schemas.microsoft.com/office/powerpoint/2010/main" val="73442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ABE6CC-6A72-454B-B6F9-4D9DFD21B4A2}"/>
              </a:ext>
            </a:extLst>
          </p:cNvPr>
          <p:cNvSpPr>
            <a:spLocks noGrp="1"/>
          </p:cNvSpPr>
          <p:nvPr>
            <p:ph type="title"/>
          </p:nvPr>
        </p:nvSpPr>
        <p:spPr>
          <a:xfrm>
            <a:off x="455995" y="882282"/>
            <a:ext cx="9684208" cy="3557686"/>
          </a:xfrm>
        </p:spPr>
        <p:txBody>
          <a:bodyPr/>
          <a:lstStyle/>
          <a:p>
            <a:r>
              <a:rPr lang="en-US" dirty="0"/>
              <a:t>Accessing the Microsoft Graph from the SharePoint Framework</a:t>
            </a:r>
          </a:p>
        </p:txBody>
      </p:sp>
    </p:spTree>
    <p:extLst>
      <p:ext uri="{BB962C8B-B14F-4D97-AF65-F5344CB8AC3E}">
        <p14:creationId xmlns:p14="http://schemas.microsoft.com/office/powerpoint/2010/main" val="39994800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Office 365 and SharePoint Online Users Already Authenticated</a:t>
            </a:r>
          </a:p>
        </p:txBody>
      </p:sp>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a:xfrm>
            <a:off x="455995" y="1882552"/>
            <a:ext cx="11306469" cy="3429144"/>
          </a:xfrm>
        </p:spPr>
        <p:txBody>
          <a:bodyPr/>
          <a:lstStyle/>
          <a:p>
            <a:r>
              <a:rPr lang="en-US" sz="2353" dirty="0"/>
              <a:t>Users in Office 365 are already authenticated</a:t>
            </a:r>
          </a:p>
          <a:p>
            <a:pPr lvl="1"/>
            <a:endParaRPr lang="en-US" sz="1961" dirty="0"/>
          </a:p>
          <a:p>
            <a:pPr lvl="1"/>
            <a:r>
              <a:rPr lang="en-US" sz="1961" dirty="0"/>
              <a:t>SharePoint Online &amp; Office 365 share the same Azure AD dependency as Microsoft Graph</a:t>
            </a:r>
          </a:p>
          <a:p>
            <a:pPr lvl="1"/>
            <a:r>
              <a:rPr lang="en-US" sz="1961" dirty="0"/>
              <a:t>Users login to Office 365 with their Work &amp; School account (Azure AD)</a:t>
            </a:r>
            <a:endParaRPr lang="en-US" dirty="0"/>
          </a:p>
          <a:p>
            <a:pPr lvl="1"/>
            <a:endParaRPr lang="en-US" sz="1961" dirty="0"/>
          </a:p>
          <a:p>
            <a:r>
              <a:rPr lang="en-US" sz="2353" dirty="0"/>
              <a:t>Calls to the Microsoft Graph are proxied through SharePoint Online</a:t>
            </a:r>
          </a:p>
          <a:p>
            <a:pPr lvl="1"/>
            <a:endParaRPr lang="en-US" sz="1961" dirty="0"/>
          </a:p>
          <a:p>
            <a:pPr lvl="1"/>
            <a:r>
              <a:rPr lang="en-US" sz="1961" dirty="0"/>
              <a:t>Eliminates the need for creation of a separate Azure AD application</a:t>
            </a:r>
          </a:p>
          <a:p>
            <a:pPr lvl="1"/>
            <a:r>
              <a:rPr lang="en-US" sz="1961" dirty="0"/>
              <a:t>Does not bypass any permission / scope requirements</a:t>
            </a:r>
          </a:p>
          <a:p>
            <a:pPr lvl="1"/>
            <a:r>
              <a:rPr lang="en-US" sz="1961" dirty="0"/>
              <a:t>Can only access business entities, not consumer entities</a:t>
            </a:r>
          </a:p>
        </p:txBody>
      </p:sp>
    </p:spTree>
    <p:extLst>
      <p:ext uri="{BB962C8B-B14F-4D97-AF65-F5344CB8AC3E}">
        <p14:creationId xmlns:p14="http://schemas.microsoft.com/office/powerpoint/2010/main" val="416357085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BDA89-FC75-FA46-9789-8ECABE2A7D1D}"/>
              </a:ext>
            </a:extLst>
          </p:cNvPr>
          <p:cNvSpPr>
            <a:spLocks noGrp="1"/>
          </p:cNvSpPr>
          <p:nvPr>
            <p:ph type="title"/>
          </p:nvPr>
        </p:nvSpPr>
        <p:spPr/>
        <p:txBody>
          <a:bodyPr/>
          <a:lstStyle/>
          <a:p>
            <a:r>
              <a:rPr lang="en-US" dirty="0"/>
              <a:t>Calling Secured Services from Client-side Code is a Challenge</a:t>
            </a:r>
          </a:p>
        </p:txBody>
      </p:sp>
      <p:sp>
        <p:nvSpPr>
          <p:cNvPr id="3" name="Text Placeholder 2">
            <a:extLst>
              <a:ext uri="{FF2B5EF4-FFF2-40B4-BE49-F238E27FC236}">
                <a16:creationId xmlns:a16="http://schemas.microsoft.com/office/drawing/2014/main" id="{7EB60E44-B11D-5948-9ACA-1D2FC34B262F}"/>
              </a:ext>
            </a:extLst>
          </p:cNvPr>
          <p:cNvSpPr>
            <a:spLocks noGrp="1"/>
          </p:cNvSpPr>
          <p:nvPr>
            <p:ph type="body" sz="quarter" idx="10"/>
          </p:nvPr>
        </p:nvSpPr>
        <p:spPr>
          <a:xfrm>
            <a:off x="455995" y="1882552"/>
            <a:ext cx="11306469" cy="3193823"/>
          </a:xfrm>
        </p:spPr>
        <p:txBody>
          <a:bodyPr/>
          <a:lstStyle/>
          <a:p>
            <a:r>
              <a:rPr lang="en-US" sz="2353" dirty="0"/>
              <a:t>Calling a secured service, like Microsoft Graph, requires the acquisition of a token</a:t>
            </a:r>
          </a:p>
          <a:p>
            <a:pPr lvl="1"/>
            <a:endParaRPr lang="en-US" sz="1961" dirty="0"/>
          </a:p>
          <a:p>
            <a:pPr lvl="1"/>
            <a:r>
              <a:rPr lang="en-US" sz="1961" dirty="0"/>
              <a:t>Authenticate and get authorized with Azure AD using an Azure AD application</a:t>
            </a:r>
          </a:p>
          <a:p>
            <a:pPr lvl="1"/>
            <a:r>
              <a:rPr lang="en-US" sz="1961" dirty="0"/>
              <a:t>Interactive login &amp; programmatic acquisition of access token</a:t>
            </a:r>
          </a:p>
          <a:p>
            <a:endParaRPr lang="en-US" dirty="0"/>
          </a:p>
          <a:p>
            <a:r>
              <a:rPr lang="en-US" sz="2353" dirty="0"/>
              <a:t>Client-side applications cannot securely do this across domains seamlessly</a:t>
            </a:r>
          </a:p>
          <a:p>
            <a:pPr lvl="1"/>
            <a:endParaRPr lang="en-US" sz="1961" dirty="0"/>
          </a:p>
          <a:p>
            <a:pPr lvl="1"/>
            <a:r>
              <a:rPr lang="en-US" sz="1961" dirty="0"/>
              <a:t>Can’t store application ID’s and secrets client side as they cannot be protected</a:t>
            </a:r>
          </a:p>
          <a:p>
            <a:pPr lvl="1"/>
            <a:r>
              <a:rPr lang="en-US" sz="1961" dirty="0"/>
              <a:t>Require an authentication prompt with a popup or redirection</a:t>
            </a:r>
          </a:p>
        </p:txBody>
      </p:sp>
    </p:spTree>
    <p:extLst>
      <p:ext uri="{BB962C8B-B14F-4D97-AF65-F5344CB8AC3E}">
        <p14:creationId xmlns:p14="http://schemas.microsoft.com/office/powerpoint/2010/main" val="25401409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B0C9-D2F8-7441-A649-99DA1C861AF8}"/>
              </a:ext>
            </a:extLst>
          </p:cNvPr>
          <p:cNvSpPr>
            <a:spLocks noGrp="1"/>
          </p:cNvSpPr>
          <p:nvPr>
            <p:ph type="title"/>
          </p:nvPr>
        </p:nvSpPr>
        <p:spPr/>
        <p:txBody>
          <a:bodyPr/>
          <a:lstStyle/>
          <a:p>
            <a:r>
              <a:rPr lang="en-US" dirty="0"/>
              <a:t>Solution: Proxy Calls to Secured Services through Existing Application</a:t>
            </a:r>
          </a:p>
        </p:txBody>
      </p:sp>
      <p:sp>
        <p:nvSpPr>
          <p:cNvPr id="3" name="Text Placeholder 2">
            <a:extLst>
              <a:ext uri="{FF2B5EF4-FFF2-40B4-BE49-F238E27FC236}">
                <a16:creationId xmlns:a16="http://schemas.microsoft.com/office/drawing/2014/main" id="{B01FEFE6-4942-F149-B356-9EE55700B6E6}"/>
              </a:ext>
            </a:extLst>
          </p:cNvPr>
          <p:cNvSpPr>
            <a:spLocks noGrp="1"/>
          </p:cNvSpPr>
          <p:nvPr>
            <p:ph type="body" sz="quarter" idx="10"/>
          </p:nvPr>
        </p:nvSpPr>
        <p:spPr>
          <a:xfrm>
            <a:off x="455995" y="1882552"/>
            <a:ext cx="11306469" cy="3764813"/>
          </a:xfrm>
        </p:spPr>
        <p:txBody>
          <a:bodyPr/>
          <a:lstStyle/>
          <a:p>
            <a:r>
              <a:rPr lang="en-US" sz="2353" dirty="0"/>
              <a:t>SharePoint Online already has an Azure AD application</a:t>
            </a:r>
          </a:p>
          <a:p>
            <a:pPr lvl="1"/>
            <a:endParaRPr lang="en-US" sz="1961" dirty="0"/>
          </a:p>
          <a:p>
            <a:pPr lvl="1"/>
            <a:r>
              <a:rPr lang="en-US" sz="1961" dirty="0"/>
              <a:t>Client-side solutions in SharePoint Online call the SharePoint REST API in the same domain</a:t>
            </a:r>
          </a:p>
          <a:p>
            <a:pPr lvl="1"/>
            <a:r>
              <a:rPr lang="en-US" sz="1961" dirty="0"/>
              <a:t>No extra authentication required</a:t>
            </a:r>
          </a:p>
          <a:p>
            <a:pPr lvl="1"/>
            <a:r>
              <a:rPr lang="en-US" sz="1961" dirty="0"/>
              <a:t>Provided these tenants have granted the necessary scopes, SharePoint will call the Microsoft Graph</a:t>
            </a:r>
          </a:p>
          <a:p>
            <a:pPr lvl="1"/>
            <a:r>
              <a:rPr lang="en-US" sz="1961" dirty="0"/>
              <a:t>Responses from the Microsoft Graph are returned back to the client-side application</a:t>
            </a:r>
          </a:p>
          <a:p>
            <a:pPr lvl="1"/>
            <a:endParaRPr lang="en-US" sz="1961" dirty="0"/>
          </a:p>
          <a:p>
            <a:r>
              <a:rPr lang="en-US" sz="2353" dirty="0"/>
              <a:t>Permission requests to Azure AD applications (aka: resources) must be approved</a:t>
            </a:r>
          </a:p>
          <a:p>
            <a:pPr lvl="1"/>
            <a:endParaRPr lang="en-US" sz="1961" dirty="0"/>
          </a:p>
          <a:p>
            <a:pPr lvl="1"/>
            <a:r>
              <a:rPr lang="en-US" sz="1961" dirty="0"/>
              <a:t>Only SharePoint Online tenant administrators can grant / reject permission requests</a:t>
            </a:r>
          </a:p>
          <a:p>
            <a:pPr lvl="1"/>
            <a:r>
              <a:rPr lang="en-US" sz="1961" dirty="0"/>
              <a:t>Approved permissions are available to all client-side solutions in a tenant</a:t>
            </a:r>
          </a:p>
        </p:txBody>
      </p:sp>
    </p:spTree>
    <p:extLst>
      <p:ext uri="{BB962C8B-B14F-4D97-AF65-F5344CB8AC3E}">
        <p14:creationId xmlns:p14="http://schemas.microsoft.com/office/powerpoint/2010/main" val="21167531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ABE6CC-6A72-454B-B6F9-4D9DFD21B4A2}"/>
              </a:ext>
            </a:extLst>
          </p:cNvPr>
          <p:cNvSpPr>
            <a:spLocks noGrp="1"/>
          </p:cNvSpPr>
          <p:nvPr>
            <p:ph type="title"/>
          </p:nvPr>
        </p:nvSpPr>
        <p:spPr>
          <a:xfrm>
            <a:off x="455995" y="882282"/>
            <a:ext cx="9684208" cy="3557686"/>
          </a:xfrm>
        </p:spPr>
        <p:txBody>
          <a:bodyPr/>
          <a:lstStyle/>
          <a:p>
            <a:r>
              <a:rPr lang="en-US" dirty="0"/>
              <a:t>Granting Scopes to Azure AD Protected Resources in SharePoint Online</a:t>
            </a:r>
          </a:p>
        </p:txBody>
      </p:sp>
    </p:spTree>
    <p:extLst>
      <p:ext uri="{BB962C8B-B14F-4D97-AF65-F5344CB8AC3E}">
        <p14:creationId xmlns:p14="http://schemas.microsoft.com/office/powerpoint/2010/main" val="24291885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518454" y="1448081"/>
            <a:ext cx="11155093" cy="4510809"/>
          </a:xfrm>
          <a:solidFill>
            <a:schemeClr val="bg1"/>
          </a:solidFill>
        </p:spPr>
        <p:txBody>
          <a:bodyPr>
            <a:normAutofit fontScale="70000" lnSpcReduction="20000"/>
          </a:bodyPr>
          <a:lstStyle/>
          <a:p>
            <a:r>
              <a:rPr lang="en-US" sz="1372" dirty="0"/>
              <a:t>// package-</a:t>
            </a:r>
            <a:r>
              <a:rPr lang="en-US" sz="1372" dirty="0" err="1"/>
              <a:t>solution.json</a:t>
            </a:r>
            <a:endParaRPr lang="en-US" sz="1372" dirty="0"/>
          </a:p>
          <a:p>
            <a:r>
              <a:rPr lang="en-US" sz="1372" dirty="0"/>
              <a:t>{</a:t>
            </a:r>
          </a:p>
          <a:p>
            <a:r>
              <a:rPr lang="en-US" sz="1372" dirty="0"/>
              <a:t>  "$schema": "https://</a:t>
            </a:r>
            <a:r>
              <a:rPr lang="en-US" sz="1372" dirty="0" err="1"/>
              <a:t>developer.microsoft.com</a:t>
            </a:r>
            <a:r>
              <a:rPr lang="en-US" sz="1372" dirty="0"/>
              <a:t>/</a:t>
            </a:r>
            <a:r>
              <a:rPr lang="en-US" sz="1372" dirty="0" err="1"/>
              <a:t>json</a:t>
            </a:r>
            <a:r>
              <a:rPr lang="en-US" sz="1372" dirty="0"/>
              <a:t>-schemas/</a:t>
            </a:r>
            <a:r>
              <a:rPr lang="en-US" sz="1372" dirty="0" err="1"/>
              <a:t>spfx</a:t>
            </a:r>
            <a:r>
              <a:rPr lang="en-US" sz="1372" dirty="0"/>
              <a:t>-build/package-</a:t>
            </a:r>
            <a:r>
              <a:rPr lang="en-US" sz="1372" dirty="0" err="1"/>
              <a:t>solution.schema.json</a:t>
            </a:r>
            <a:r>
              <a:rPr lang="en-US" sz="1372" dirty="0"/>
              <a:t>",</a:t>
            </a:r>
          </a:p>
          <a:p>
            <a:r>
              <a:rPr lang="en-US" sz="1372" dirty="0"/>
              <a:t>  "solution": {</a:t>
            </a:r>
          </a:p>
          <a:p>
            <a:r>
              <a:rPr lang="en-US" sz="1372" dirty="0"/>
              <a:t>    "name": "</a:t>
            </a:r>
            <a:r>
              <a:rPr lang="en-US" sz="1372" dirty="0" err="1"/>
              <a:t>ms</a:t>
            </a:r>
            <a:r>
              <a:rPr lang="en-US" sz="1372" dirty="0"/>
              <a:t>-graph-</a:t>
            </a:r>
            <a:r>
              <a:rPr lang="en-US" sz="1372" dirty="0" err="1"/>
              <a:t>sp</a:t>
            </a:r>
            <a:r>
              <a:rPr lang="en-US" sz="1372" dirty="0"/>
              <a:t>-</a:t>
            </a:r>
            <a:r>
              <a:rPr lang="en-US" sz="1372" dirty="0" err="1"/>
              <a:t>fx</a:t>
            </a:r>
            <a:r>
              <a:rPr lang="en-US" sz="1372" dirty="0"/>
              <a:t>-client-side-solution",</a:t>
            </a:r>
          </a:p>
          <a:p>
            <a:r>
              <a:rPr lang="en-US" sz="1372" dirty="0"/>
              <a:t>    "id": "dfb230b7-4f61-431f-9b65-a34e83922663",</a:t>
            </a:r>
          </a:p>
          <a:p>
            <a:r>
              <a:rPr lang="en-US" sz="1372" dirty="0"/>
              <a:t>    "version": "1.0.0.0",</a:t>
            </a:r>
          </a:p>
          <a:p>
            <a:r>
              <a:rPr lang="en-US" sz="1372" dirty="0"/>
              <a:t>    "</a:t>
            </a:r>
            <a:r>
              <a:rPr lang="en-US" sz="1372" dirty="0" err="1"/>
              <a:t>includeClientSideAssets</a:t>
            </a:r>
            <a:r>
              <a:rPr lang="en-US" sz="1372" dirty="0"/>
              <a:t>": true,</a:t>
            </a:r>
          </a:p>
          <a:p>
            <a:r>
              <a:rPr lang="en-US" sz="1372" dirty="0"/>
              <a:t>    "</a:t>
            </a:r>
            <a:r>
              <a:rPr lang="en-US" sz="1372" dirty="0" err="1"/>
              <a:t>webApiPermissionRequests</a:t>
            </a:r>
            <a:r>
              <a:rPr lang="en-US" sz="1372" dirty="0"/>
              <a:t>": [</a:t>
            </a:r>
          </a:p>
          <a:p>
            <a:r>
              <a:rPr lang="en-US" sz="1372" dirty="0"/>
              <a:t>      { "resource": "Microsoft Graph", "scope": "</a:t>
            </a:r>
            <a:r>
              <a:rPr lang="en-US" sz="1372" dirty="0" err="1"/>
              <a:t>User.ReadBasic.All</a:t>
            </a:r>
            <a:r>
              <a:rPr lang="en-US" sz="1372" dirty="0"/>
              <a:t>” },</a:t>
            </a:r>
          </a:p>
          <a:p>
            <a:r>
              <a:rPr lang="en-US" sz="1372" dirty="0"/>
              <a:t>      { "resource": "Microsoft Graph", "scope": "</a:t>
            </a:r>
            <a:r>
              <a:rPr lang="en-US" sz="1372" dirty="0" err="1"/>
              <a:t>Calendars.Read</a:t>
            </a:r>
            <a:r>
              <a:rPr lang="en-US" sz="1372" dirty="0"/>
              <a:t>” },</a:t>
            </a:r>
          </a:p>
          <a:p>
            <a:r>
              <a:rPr lang="en-US" sz="1372" dirty="0"/>
              <a:t>      { "resource": "Microsoft Graph", "scope": "</a:t>
            </a:r>
            <a:r>
              <a:rPr lang="en-US" sz="1372" dirty="0" err="1"/>
              <a:t>Tasks.Read</a:t>
            </a:r>
            <a:r>
              <a:rPr lang="en-US" sz="1372" dirty="0"/>
              <a:t>” }</a:t>
            </a:r>
          </a:p>
          <a:p>
            <a:r>
              <a:rPr lang="en-US" sz="1372" dirty="0"/>
              <a:t>    ]</a:t>
            </a:r>
          </a:p>
          <a:p>
            <a:r>
              <a:rPr lang="en-US" sz="1372" dirty="0"/>
              <a:t>  },</a:t>
            </a:r>
          </a:p>
          <a:p>
            <a:r>
              <a:rPr lang="en-US" sz="1372" dirty="0"/>
              <a:t>  "paths": {</a:t>
            </a:r>
          </a:p>
          <a:p>
            <a:r>
              <a:rPr lang="en-US" sz="1372" dirty="0"/>
              <a:t>    "</a:t>
            </a:r>
            <a:r>
              <a:rPr lang="en-US" sz="1372" dirty="0" err="1"/>
              <a:t>zippedPackage</a:t>
            </a:r>
            <a:r>
              <a:rPr lang="en-US" sz="1372" dirty="0"/>
              <a:t>": "solution/</a:t>
            </a:r>
            <a:r>
              <a:rPr lang="en-US" sz="1372" dirty="0" err="1"/>
              <a:t>ms</a:t>
            </a:r>
            <a:r>
              <a:rPr lang="en-US" sz="1372" dirty="0"/>
              <a:t>-graph-</a:t>
            </a:r>
            <a:r>
              <a:rPr lang="en-US" sz="1372" dirty="0" err="1"/>
              <a:t>sp</a:t>
            </a:r>
            <a:r>
              <a:rPr lang="en-US" sz="1372" dirty="0"/>
              <a:t>-</a:t>
            </a:r>
            <a:r>
              <a:rPr lang="en-US" sz="1372" dirty="0" err="1"/>
              <a:t>fx.sppkg</a:t>
            </a:r>
            <a:r>
              <a:rPr lang="en-US" sz="1372" dirty="0"/>
              <a:t>"</a:t>
            </a:r>
          </a:p>
          <a:p>
            <a:r>
              <a:rPr lang="en-US" sz="1372" dirty="0"/>
              <a:t>  }</a:t>
            </a:r>
          </a:p>
          <a:p>
            <a:r>
              <a:rPr lang="en-US" sz="1372" dirty="0"/>
              <a:t>}</a:t>
            </a:r>
          </a:p>
        </p:txBody>
      </p:sp>
    </p:spTree>
    <p:extLst>
      <p:ext uri="{BB962C8B-B14F-4D97-AF65-F5344CB8AC3E}">
        <p14:creationId xmlns:p14="http://schemas.microsoft.com/office/powerpoint/2010/main" val="30775075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a:xfrm>
            <a:off x="455995" y="1882552"/>
            <a:ext cx="11306469" cy="1849737"/>
          </a:xfrm>
        </p:spPr>
        <p:txBody>
          <a:bodyPr/>
          <a:lstStyle/>
          <a:p>
            <a:r>
              <a:rPr lang="en-US" sz="2353" dirty="0"/>
              <a:t>Upload SharePoint packages to the app catalog</a:t>
            </a:r>
          </a:p>
          <a:p>
            <a:endParaRPr lang="en-US" dirty="0"/>
          </a:p>
          <a:p>
            <a:pPr lvl="1"/>
            <a:r>
              <a:rPr lang="en-US" sz="1765" dirty="0"/>
              <a:t>Extra note in dialog notifies of additional step required</a:t>
            </a:r>
          </a:p>
          <a:p>
            <a:pPr lvl="1"/>
            <a:r>
              <a:rPr lang="en-US" sz="1765" dirty="0"/>
              <a:t>While application can be installed in SharePoint sites,</a:t>
            </a:r>
            <a:br>
              <a:rPr lang="en-US" sz="1765" dirty="0"/>
            </a:br>
            <a:r>
              <a:rPr lang="en-US" sz="1765" dirty="0"/>
              <a:t>it does not have the permissions granted that it needs</a:t>
            </a:r>
            <a:br>
              <a:rPr lang="en-US" sz="1765" dirty="0"/>
            </a:br>
            <a:r>
              <a:rPr lang="en-US" sz="1765" dirty="0"/>
              <a:t>to access Azure AD protected resources</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6267351" y="3151428"/>
            <a:ext cx="5686536" cy="3287950"/>
          </a:xfrm>
          <a:prstGeom prst="rect">
            <a:avLst/>
          </a:prstGeom>
        </p:spPr>
      </p:pic>
    </p:spTree>
    <p:extLst>
      <p:ext uri="{BB962C8B-B14F-4D97-AF65-F5344CB8AC3E}">
        <p14:creationId xmlns:p14="http://schemas.microsoft.com/office/powerpoint/2010/main" val="37327091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9" name="Picture 8">
            <a:extLst>
              <a:ext uri="{FF2B5EF4-FFF2-40B4-BE49-F238E27FC236}">
                <a16:creationId xmlns:a16="http://schemas.microsoft.com/office/drawing/2014/main" id="{BA3DED1D-5B65-9547-8D2B-396BE49DBF02}"/>
              </a:ext>
            </a:extLst>
          </p:cNvPr>
          <p:cNvPicPr>
            <a:picLocks noChangeAspect="1"/>
          </p:cNvPicPr>
          <p:nvPr/>
        </p:nvPicPr>
        <p:blipFill>
          <a:blip r:embed="rId2"/>
          <a:stretch>
            <a:fillRect/>
          </a:stretch>
        </p:blipFill>
        <p:spPr>
          <a:xfrm>
            <a:off x="8326701" y="1229149"/>
            <a:ext cx="2293620" cy="5110711"/>
          </a:xfrm>
          <a:prstGeom prst="rect">
            <a:avLst/>
          </a:prstGeom>
        </p:spPr>
      </p:pic>
      <p:pic>
        <p:nvPicPr>
          <p:cNvPr id="7" name="Picture 6">
            <a:extLst>
              <a:ext uri="{FF2B5EF4-FFF2-40B4-BE49-F238E27FC236}">
                <a16:creationId xmlns:a16="http://schemas.microsoft.com/office/drawing/2014/main" id="{B85CD8D1-9D2D-7242-9E40-C612F55FBA26}"/>
              </a:ext>
            </a:extLst>
          </p:cNvPr>
          <p:cNvPicPr>
            <a:picLocks noChangeAspect="1"/>
          </p:cNvPicPr>
          <p:nvPr/>
        </p:nvPicPr>
        <p:blipFill>
          <a:blip r:embed="rId3"/>
          <a:stretch>
            <a:fillRect/>
          </a:stretch>
        </p:blipFill>
        <p:spPr>
          <a:xfrm>
            <a:off x="1235185" y="2147402"/>
            <a:ext cx="5719797" cy="4478815"/>
          </a:xfrm>
          <a:prstGeom prst="rect">
            <a:avLst/>
          </a:prstGeom>
        </p:spPr>
      </p:pic>
      <p:sp>
        <p:nvSpPr>
          <p:cNvPr id="3" name="Rectangle 2">
            <a:extLst>
              <a:ext uri="{FF2B5EF4-FFF2-40B4-BE49-F238E27FC236}">
                <a16:creationId xmlns:a16="http://schemas.microsoft.com/office/drawing/2014/main" id="{48BC22EA-8344-4940-8C36-E077CE0BA777}"/>
              </a:ext>
            </a:extLst>
          </p:cNvPr>
          <p:cNvSpPr/>
          <p:nvPr/>
        </p:nvSpPr>
        <p:spPr>
          <a:xfrm>
            <a:off x="1047083" y="1262318"/>
            <a:ext cx="6096000" cy="646331"/>
          </a:xfrm>
          <a:prstGeom prst="rect">
            <a:avLst/>
          </a:prstGeom>
        </p:spPr>
        <p:txBody>
          <a:bodyPr>
            <a:spAutoFit/>
          </a:bodyPr>
          <a:lstStyle/>
          <a:p>
            <a:r>
              <a:rPr lang="en-US" b="1" dirty="0">
                <a:solidFill>
                  <a:srgbClr val="24292E"/>
                </a:solidFill>
                <a:latin typeface="-apple-system"/>
              </a:rPr>
              <a:t>https://{{REPLACE_WITH_YOUR_TENANTID}}-admin.sharepoint.com/_layouts/15/online/AdminHome.aspx</a:t>
            </a:r>
            <a:endParaRPr lang="en-US" dirty="0"/>
          </a:p>
        </p:txBody>
      </p:sp>
    </p:spTree>
    <p:extLst>
      <p:ext uri="{BB962C8B-B14F-4D97-AF65-F5344CB8AC3E}">
        <p14:creationId xmlns:p14="http://schemas.microsoft.com/office/powerpoint/2010/main" val="18318716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ABE6CC-6A72-454B-B6F9-4D9DFD21B4A2}"/>
              </a:ext>
            </a:extLst>
          </p:cNvPr>
          <p:cNvSpPr>
            <a:spLocks noGrp="1"/>
          </p:cNvSpPr>
          <p:nvPr>
            <p:ph type="title"/>
          </p:nvPr>
        </p:nvSpPr>
        <p:spPr>
          <a:xfrm>
            <a:off x="455995" y="882282"/>
            <a:ext cx="9684208" cy="3557686"/>
          </a:xfrm>
        </p:spPr>
        <p:txBody>
          <a:bodyPr/>
          <a:lstStyle/>
          <a:p>
            <a:r>
              <a:rPr lang="en-US" dirty="0"/>
              <a:t>SharePoint Framework’s</a:t>
            </a:r>
            <a:br>
              <a:rPr lang="en-US" dirty="0"/>
            </a:br>
            <a:r>
              <a:rPr lang="en-US" dirty="0"/>
              <a:t>Microsoft Graph Client</a:t>
            </a:r>
          </a:p>
        </p:txBody>
      </p:sp>
    </p:spTree>
    <p:extLst>
      <p:ext uri="{BB962C8B-B14F-4D97-AF65-F5344CB8AC3E}">
        <p14:creationId xmlns:p14="http://schemas.microsoft.com/office/powerpoint/2010/main" val="37865264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a:xfrm>
            <a:off x="455995" y="1882552"/>
            <a:ext cx="11306469" cy="2287165"/>
          </a:xfrm>
        </p:spPr>
        <p:txBody>
          <a:bodyPr/>
          <a:lstStyle/>
          <a:p>
            <a:r>
              <a:rPr lang="en-US" sz="2353" dirty="0"/>
              <a:t>Microsoft Graph is accessible via REST API &amp; various SDKs</a:t>
            </a:r>
          </a:p>
          <a:p>
            <a:endParaRPr lang="en-US" sz="2353" dirty="0"/>
          </a:p>
          <a:p>
            <a:r>
              <a:rPr lang="en-US" sz="2353" dirty="0"/>
              <a:t>Client-side solutions can leverage the JavaScript SDK</a:t>
            </a:r>
          </a:p>
          <a:p>
            <a:endParaRPr lang="en-US" sz="2353" dirty="0">
              <a:hlinkClick r:id="rId3"/>
            </a:endParaRPr>
          </a:p>
          <a:p>
            <a:pPr lvl="1"/>
            <a:r>
              <a:rPr lang="en-US" sz="1961" dirty="0">
                <a:hlinkClick r:id="rId3"/>
              </a:rPr>
              <a:t>https://github.com/microsoftgraph/msgraph-sdk-javascript</a:t>
            </a:r>
            <a:endParaRPr lang="en-US" sz="1961" dirty="0"/>
          </a:p>
          <a:p>
            <a:pPr lvl="1"/>
            <a:r>
              <a:rPr lang="en-US" sz="1961" dirty="0"/>
              <a:t>Requires initialization with an Azure AD provided OAuth2 access token to create the client</a:t>
            </a:r>
            <a:endParaRPr lang="en-US" sz="2353" dirty="0"/>
          </a:p>
        </p:txBody>
      </p:sp>
    </p:spTree>
    <p:extLst>
      <p:ext uri="{BB962C8B-B14F-4D97-AF65-F5344CB8AC3E}">
        <p14:creationId xmlns:p14="http://schemas.microsoft.com/office/powerpoint/2010/main" val="108151153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476066" y="1617398"/>
            <a:ext cx="7146957" cy="4351338"/>
          </a:xfrm>
        </p:spPr>
        <p:txBody>
          <a:bodyPr>
            <a:normAutofit lnSpcReduction="10000"/>
          </a:bodyPr>
          <a:lstStyle/>
          <a:p>
            <a:r>
              <a:rPr lang="en-IN" dirty="0"/>
              <a:t>Introduction to Graph</a:t>
            </a:r>
            <a:endParaRPr lang="en-US" dirty="0"/>
          </a:p>
          <a:p>
            <a:r>
              <a:rPr lang="en-US" dirty="0"/>
              <a:t>Accessing the Microsoft Graph from SPFX</a:t>
            </a:r>
          </a:p>
          <a:p>
            <a:r>
              <a:rPr lang="en-IN" dirty="0"/>
              <a:t>Granting Scopes to Azure AD Protected Resources in SharePoint Online</a:t>
            </a:r>
          </a:p>
          <a:p>
            <a:r>
              <a:rPr lang="en-IN" dirty="0"/>
              <a:t>SharePoint Framework’s</a:t>
            </a:r>
            <a:br>
              <a:rPr lang="en-IN" dirty="0"/>
            </a:br>
            <a:r>
              <a:rPr lang="en-IN" dirty="0"/>
              <a:t>Microsoft Graph Client</a:t>
            </a:r>
          </a:p>
          <a:p>
            <a:r>
              <a:rPr lang="en-IN" dirty="0"/>
              <a:t>Demo on SPFX </a:t>
            </a:r>
            <a:r>
              <a:rPr lang="en-IN" dirty="0" err="1"/>
              <a:t>WebPart</a:t>
            </a:r>
            <a:r>
              <a:rPr lang="en-IN" dirty="0"/>
              <a:t> consuming Graph SDK</a:t>
            </a:r>
          </a:p>
          <a:p>
            <a:r>
              <a:rPr lang="en-IN" dirty="0"/>
              <a:t>Intro To Microsoft Graph Data Connect</a:t>
            </a:r>
          </a:p>
          <a:p>
            <a:r>
              <a:rPr lang="en-IN" dirty="0"/>
              <a:t>Demo – Configure and Extract Data from Office 365</a:t>
            </a:r>
          </a:p>
          <a:p>
            <a:endParaRPr lang="en-US" dirty="0"/>
          </a:p>
          <a:p>
            <a:endParaRPr lang="en-US" dirty="0"/>
          </a:p>
        </p:txBody>
      </p:sp>
      <p:pic>
        <p:nvPicPr>
          <p:cNvPr id="1029" name="Picture 5" descr="Image result for agenda">
            <a:extLst>
              <a:ext uri="{FF2B5EF4-FFF2-40B4-BE49-F238E27FC236}">
                <a16:creationId xmlns:a16="http://schemas.microsoft.com/office/drawing/2014/main" id="{F16D9830-D446-4E01-9869-A444C7624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624" y="1690688"/>
            <a:ext cx="4449724" cy="378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579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518454" y="1448082"/>
            <a:ext cx="11155093" cy="4688827"/>
          </a:xfrm>
          <a:solidFill>
            <a:schemeClr val="bg1"/>
          </a:solidFill>
        </p:spPr>
        <p:txBody>
          <a:bodyPr>
            <a:normAutofit fontScale="92500" lnSpcReduction="10000"/>
          </a:bodyPr>
          <a:lstStyle/>
          <a:p>
            <a:r>
              <a:rPr lang="en-US" sz="2353" dirty="0" err="1"/>
              <a:t>var</a:t>
            </a:r>
            <a:r>
              <a:rPr lang="en-US" sz="2353" dirty="0"/>
              <a:t> client = </a:t>
            </a:r>
            <a:r>
              <a:rPr lang="en-US" sz="2353" dirty="0" err="1"/>
              <a:t>MicrosoftGraph.Client.init</a:t>
            </a:r>
            <a:r>
              <a:rPr lang="en-US" sz="2353" dirty="0"/>
              <a:t>({</a:t>
            </a:r>
          </a:p>
          <a:p>
            <a:r>
              <a:rPr lang="en-US" sz="2353" dirty="0"/>
              <a:t>  </a:t>
            </a:r>
            <a:r>
              <a:rPr lang="en-US" sz="2353" dirty="0" err="1"/>
              <a:t>authProvider</a:t>
            </a:r>
            <a:r>
              <a:rPr lang="en-US" sz="2353" dirty="0"/>
              <a:t>: (done) =&gt; {</a:t>
            </a:r>
          </a:p>
          <a:p>
            <a:r>
              <a:rPr lang="en-US" sz="2353" dirty="0"/>
              <a:t>    done(null, </a:t>
            </a:r>
            <a:r>
              <a:rPr lang="en-US" sz="2353" dirty="0" err="1"/>
              <a:t>access_token</a:t>
            </a:r>
            <a:r>
              <a:rPr lang="en-US" sz="2353" dirty="0"/>
              <a:t>);</a:t>
            </a:r>
          </a:p>
          <a:p>
            <a:r>
              <a:rPr lang="en-US" sz="2353" dirty="0"/>
              <a:t>  }</a:t>
            </a:r>
          </a:p>
          <a:p>
            <a:r>
              <a:rPr lang="en-US" sz="2353" dirty="0"/>
              <a:t>});</a:t>
            </a:r>
          </a:p>
          <a:p>
            <a:endParaRPr lang="en-US" sz="2353" dirty="0"/>
          </a:p>
          <a:p>
            <a:r>
              <a:rPr lang="en-US" sz="2353" dirty="0"/>
              <a:t>client</a:t>
            </a:r>
          </a:p>
          <a:p>
            <a:r>
              <a:rPr lang="en-US" sz="2353" dirty="0"/>
              <a:t>  .</a:t>
            </a:r>
            <a:r>
              <a:rPr lang="en-US" sz="2353" dirty="0" err="1"/>
              <a:t>api</a:t>
            </a:r>
            <a:r>
              <a:rPr lang="en-US" sz="2353" dirty="0"/>
              <a:t>('/me')</a:t>
            </a:r>
          </a:p>
          <a:p>
            <a:r>
              <a:rPr lang="en-US" sz="2353" dirty="0"/>
              <a:t>  .get((err, res) =&gt; {</a:t>
            </a:r>
          </a:p>
          <a:p>
            <a:r>
              <a:rPr lang="en-US" sz="2353" dirty="0"/>
              <a:t>    </a:t>
            </a:r>
            <a:r>
              <a:rPr lang="en-US" sz="2353" dirty="0" err="1"/>
              <a:t>console.log</a:t>
            </a:r>
            <a:r>
              <a:rPr lang="en-US" sz="2353" dirty="0"/>
              <a:t>(res);</a:t>
            </a:r>
          </a:p>
          <a:p>
            <a:r>
              <a:rPr lang="en-US" sz="2353" dirty="0"/>
              <a:t>  });</a:t>
            </a:r>
          </a:p>
        </p:txBody>
      </p:sp>
    </p:spTree>
    <p:extLst>
      <p:ext uri="{BB962C8B-B14F-4D97-AF65-F5344CB8AC3E}">
        <p14:creationId xmlns:p14="http://schemas.microsoft.com/office/powerpoint/2010/main" val="19478839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55995" y="1882551"/>
            <a:ext cx="11306469" cy="2259273"/>
          </a:xfrm>
        </p:spPr>
        <p:txBody>
          <a:bodyPr/>
          <a:lstStyle/>
          <a:p>
            <a:r>
              <a:rPr lang="en-US" sz="2353" dirty="0"/>
              <a:t>Use the Microsoft Graph JavaScript SDK in TypeScript applications</a:t>
            </a:r>
          </a:p>
          <a:p>
            <a:endParaRPr lang="en-US" sz="2353" dirty="0"/>
          </a:p>
          <a:p>
            <a:r>
              <a:rPr lang="en-US" sz="2353" dirty="0"/>
              <a:t>TypeScript type declarations introduce strong types and documentation to client-side projects</a:t>
            </a:r>
          </a:p>
          <a:p>
            <a:endParaRPr lang="en-US" dirty="0"/>
          </a:p>
          <a:p>
            <a:pPr lvl="1"/>
            <a:r>
              <a:rPr lang="en-US" sz="1961" dirty="0">
                <a:hlinkClick r:id="rId2"/>
              </a:rPr>
              <a:t>https://github.com/microsoftgraph/msgraph-typescript-typings</a:t>
            </a:r>
            <a:r>
              <a:rPr lang="en-US" sz="1961" dirty="0"/>
              <a:t> </a:t>
            </a:r>
          </a:p>
        </p:txBody>
      </p:sp>
    </p:spTree>
    <p:extLst>
      <p:ext uri="{BB962C8B-B14F-4D97-AF65-F5344CB8AC3E}">
        <p14:creationId xmlns:p14="http://schemas.microsoft.com/office/powerpoint/2010/main" val="277468627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sz="4313"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518454" y="1448081"/>
            <a:ext cx="11155093" cy="4631499"/>
          </a:xfrm>
          <a:solidFill>
            <a:schemeClr val="bg1"/>
          </a:solidFill>
        </p:spPr>
        <p:txBody>
          <a:bodyPr>
            <a:normAutofit lnSpcReduction="10000"/>
          </a:bodyPr>
          <a:lstStyle/>
          <a:p>
            <a:r>
              <a:rPr lang="en-US" sz="1961" dirty="0"/>
              <a:t>import * as </a:t>
            </a:r>
            <a:r>
              <a:rPr lang="en-US" sz="1961" dirty="0" err="1"/>
              <a:t>MicrosoftGraph</a:t>
            </a:r>
            <a:r>
              <a:rPr lang="en-US" sz="1961" dirty="0"/>
              <a:t> from '@</a:t>
            </a:r>
            <a:r>
              <a:rPr lang="en-US" sz="1961" dirty="0" err="1"/>
              <a:t>microsoft</a:t>
            </a:r>
            <a:r>
              <a:rPr lang="en-US" sz="1961" dirty="0"/>
              <a:t>/</a:t>
            </a:r>
            <a:r>
              <a:rPr lang="en-US" sz="1961" dirty="0" err="1"/>
              <a:t>microsoft</a:t>
            </a:r>
            <a:r>
              <a:rPr lang="en-US" sz="1961" dirty="0"/>
              <a:t>-graph-types';</a:t>
            </a:r>
          </a:p>
          <a:p>
            <a:endParaRPr lang="en-US" sz="1961" dirty="0"/>
          </a:p>
          <a:p>
            <a:r>
              <a:rPr lang="en-US" sz="1961" dirty="0"/>
              <a:t>// </a:t>
            </a:r>
            <a:r>
              <a:rPr lang="en-US" sz="1961" dirty="0" err="1"/>
              <a:t>init</a:t>
            </a:r>
            <a:r>
              <a:rPr lang="en-US" sz="1961" dirty="0"/>
              <a:t> Microsoft Graph client</a:t>
            </a:r>
          </a:p>
          <a:p>
            <a:endParaRPr lang="en-US" sz="1961" dirty="0"/>
          </a:p>
          <a:p>
            <a:r>
              <a:rPr lang="en-US" sz="1961" dirty="0"/>
              <a:t>client</a:t>
            </a:r>
          </a:p>
          <a:p>
            <a:r>
              <a:rPr lang="en-US" sz="1961" dirty="0"/>
              <a:t>  .</a:t>
            </a:r>
            <a:r>
              <a:rPr lang="en-US" sz="1961" dirty="0" err="1"/>
              <a:t>api</a:t>
            </a:r>
            <a:r>
              <a:rPr lang="en-US" sz="1961" dirty="0"/>
              <a:t>('/me')</a:t>
            </a:r>
          </a:p>
          <a:p>
            <a:r>
              <a:rPr lang="en-US" sz="1961" dirty="0"/>
              <a:t>  .get((error: any, user: </a:t>
            </a:r>
            <a:r>
              <a:rPr lang="en-US" sz="1961" dirty="0" err="1"/>
              <a:t>MicrosoftGraph.User</a:t>
            </a:r>
            <a:r>
              <a:rPr lang="en-US" sz="1961" dirty="0"/>
              <a:t>, </a:t>
            </a:r>
            <a:r>
              <a:rPr lang="en-US" sz="1961" dirty="0" err="1"/>
              <a:t>rawResponse</a:t>
            </a:r>
            <a:r>
              <a:rPr lang="en-US" sz="1961" dirty="0"/>
              <a:t>?: any) =&gt; {</a:t>
            </a:r>
          </a:p>
          <a:p>
            <a:r>
              <a:rPr lang="en-US" sz="1961" dirty="0"/>
              <a:t>    </a:t>
            </a:r>
            <a:r>
              <a:rPr lang="en-US" sz="1961" dirty="0" err="1"/>
              <a:t>console.log</a:t>
            </a:r>
            <a:r>
              <a:rPr lang="en-US" sz="1961" dirty="0"/>
              <a:t>('name: ', </a:t>
            </a:r>
            <a:r>
              <a:rPr lang="en-US" sz="1961" dirty="0" err="1"/>
              <a:t>user.displayName</a:t>
            </a:r>
            <a:r>
              <a:rPr lang="en-US" sz="1961" dirty="0"/>
              <a:t>);</a:t>
            </a:r>
          </a:p>
          <a:p>
            <a:r>
              <a:rPr lang="en-US" sz="1961" dirty="0"/>
              <a:t>    </a:t>
            </a:r>
            <a:r>
              <a:rPr lang="en-US" sz="1961" dirty="0" err="1"/>
              <a:t>console.log</a:t>
            </a:r>
            <a:r>
              <a:rPr lang="en-US" sz="1961" dirty="0"/>
              <a:t>('email: ', </a:t>
            </a:r>
            <a:r>
              <a:rPr lang="en-US" sz="1961" dirty="0" err="1"/>
              <a:t>user.displmailayName</a:t>
            </a:r>
            <a:r>
              <a:rPr lang="en-US" sz="1961" dirty="0"/>
              <a:t>);</a:t>
            </a:r>
          </a:p>
          <a:p>
            <a:r>
              <a:rPr lang="en-US" sz="1961" dirty="0"/>
              <a:t>    </a:t>
            </a:r>
            <a:r>
              <a:rPr lang="en-US" sz="1961" dirty="0" err="1"/>
              <a:t>console.log</a:t>
            </a:r>
            <a:r>
              <a:rPr lang="en-US" sz="1961" dirty="0"/>
              <a:t>('phone: ', </a:t>
            </a:r>
            <a:r>
              <a:rPr lang="en-US" sz="1961" dirty="0" err="1"/>
              <a:t>user.businessPhones</a:t>
            </a:r>
            <a:r>
              <a:rPr lang="en-US" sz="1961" dirty="0"/>
              <a:t>[0]);</a:t>
            </a:r>
          </a:p>
          <a:p>
            <a:r>
              <a:rPr lang="en-US" sz="1961" dirty="0"/>
              <a:t>    });</a:t>
            </a:r>
          </a:p>
          <a:p>
            <a:r>
              <a:rPr lang="en-US" sz="1961" dirty="0"/>
              <a:t>  });</a:t>
            </a:r>
          </a:p>
          <a:p>
            <a:endParaRPr lang="en-US" sz="1961" dirty="0"/>
          </a:p>
        </p:txBody>
      </p:sp>
    </p:spTree>
    <p:extLst>
      <p:ext uri="{BB962C8B-B14F-4D97-AF65-F5344CB8AC3E}">
        <p14:creationId xmlns:p14="http://schemas.microsoft.com/office/powerpoint/2010/main" val="2033697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a:t>SharePoint Framework Includes a Microsoft Graph Client</a:t>
            </a:r>
            <a:endParaRPr lang="en-US" dirty="0"/>
          </a:p>
        </p:txBody>
      </p:sp>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55995" y="1882551"/>
            <a:ext cx="11306469" cy="2051844"/>
          </a:xfrm>
        </p:spPr>
        <p:txBody>
          <a:bodyPr/>
          <a:lstStyle/>
          <a:p>
            <a:r>
              <a:rPr lang="en-US" dirty="0" err="1"/>
              <a:t>MSGraphClient</a:t>
            </a:r>
            <a:r>
              <a:rPr lang="en-US" dirty="0"/>
              <a:t>: SharePoint Framework’s Microsoft Graph Client</a:t>
            </a:r>
          </a:p>
          <a:p>
            <a:endParaRPr lang="en-US" dirty="0"/>
          </a:p>
          <a:p>
            <a:r>
              <a:rPr lang="en-US" dirty="0"/>
              <a:t>Abstracts the token acquisition from the SharePoint Framework’s support for Azure AD</a:t>
            </a:r>
          </a:p>
          <a:p>
            <a:endParaRPr lang="en-US" dirty="0"/>
          </a:p>
          <a:p>
            <a:r>
              <a:rPr lang="en-US" dirty="0"/>
              <a:t>Wraps the Microsoft Graph JavaScript SDK and initializes it with one line that returns a promise</a:t>
            </a:r>
          </a:p>
        </p:txBody>
      </p:sp>
      <p:sp>
        <p:nvSpPr>
          <p:cNvPr id="10" name="Text Placeholder 9">
            <a:extLst>
              <a:ext uri="{FF2B5EF4-FFF2-40B4-BE49-F238E27FC236}">
                <a16:creationId xmlns:a16="http://schemas.microsoft.com/office/drawing/2014/main" id="{9A51DF86-2FCC-3542-82A9-C5C17A0418C6}"/>
              </a:ext>
            </a:extLst>
          </p:cNvPr>
          <p:cNvSpPr>
            <a:spLocks noGrp="1"/>
          </p:cNvSpPr>
          <p:nvPr>
            <p:ph type="body" sz="quarter" idx="12"/>
          </p:nvPr>
        </p:nvSpPr>
        <p:spPr>
          <a:xfrm>
            <a:off x="455995" y="4390168"/>
            <a:ext cx="11306469" cy="2190533"/>
          </a:xfrm>
          <a:solidFill>
            <a:schemeClr val="bg1"/>
          </a:solidFill>
        </p:spPr>
        <p:txBody>
          <a:bodyPr vert="horz" wrap="square" lIns="143428" tIns="89642" rIns="143428" bIns="89642" rtlCol="0">
            <a:spAutoFit/>
          </a:bodyPr>
          <a:lstStyle/>
          <a:p>
            <a:pPr>
              <a:lnSpc>
                <a:spcPct val="95000"/>
              </a:lnSpc>
              <a:spcBef>
                <a:spcPct val="20000"/>
              </a:spcBef>
            </a:pPr>
            <a:r>
              <a:rPr lang="en-US" sz="2353" dirty="0" err="1">
                <a:gradFill>
                  <a:gsLst>
                    <a:gs pos="1250">
                      <a:srgbClr val="000000"/>
                    </a:gs>
                    <a:gs pos="100000">
                      <a:srgbClr val="000000"/>
                    </a:gs>
                  </a:gsLst>
                  <a:lin ang="5400000" scaled="0"/>
                </a:gradFill>
                <a:latin typeface="Consolas" pitchFamily="49" charset="0"/>
                <a:cs typeface="Consolas" pitchFamily="49" charset="0"/>
              </a:rPr>
              <a:t>this.context.msGraphClientFactory</a:t>
            </a:r>
            <a:endParaRPr lang="en-US" sz="2353" dirty="0">
              <a:gradFill>
                <a:gsLst>
                  <a:gs pos="1250">
                    <a:srgbClr val="000000"/>
                  </a:gs>
                  <a:gs pos="100000">
                    <a:srgbClr val="000000"/>
                  </a:gs>
                </a:gsLst>
                <a:lin ang="5400000" scaled="0"/>
              </a:gradFill>
              <a:latin typeface="Consolas" pitchFamily="49" charset="0"/>
              <a:cs typeface="Consolas" pitchFamily="49" charset="0"/>
            </a:endParaRPr>
          </a:p>
          <a:p>
            <a:pPr>
              <a:lnSpc>
                <a:spcPct val="95000"/>
              </a:lnSpc>
              <a:spcBef>
                <a:spcPct val="20000"/>
              </a:spcBef>
            </a:pPr>
            <a:r>
              <a:rPr lang="en-US" sz="2353" dirty="0">
                <a:gradFill>
                  <a:gsLst>
                    <a:gs pos="1250">
                      <a:srgbClr val="000000"/>
                    </a:gs>
                    <a:gs pos="100000">
                      <a:srgbClr val="000000"/>
                    </a:gs>
                  </a:gsLst>
                  <a:lin ang="5400000" scaled="0"/>
                </a:gradFill>
                <a:latin typeface="Consolas" pitchFamily="49" charset="0"/>
                <a:cs typeface="Consolas" pitchFamily="49" charset="0"/>
              </a:rPr>
              <a:t>     .</a:t>
            </a:r>
            <a:r>
              <a:rPr lang="en-US" sz="2353" dirty="0" err="1">
                <a:gradFill>
                  <a:gsLst>
                    <a:gs pos="1250">
                      <a:srgbClr val="000000"/>
                    </a:gs>
                    <a:gs pos="100000">
                      <a:srgbClr val="000000"/>
                    </a:gs>
                  </a:gsLst>
                  <a:lin ang="5400000" scaled="0"/>
                </a:gradFill>
                <a:latin typeface="Consolas" pitchFamily="49" charset="0"/>
                <a:cs typeface="Consolas" pitchFamily="49" charset="0"/>
              </a:rPr>
              <a:t>getClient</a:t>
            </a:r>
            <a:r>
              <a:rPr lang="en-US" sz="2353" dirty="0">
                <a:gradFill>
                  <a:gsLst>
                    <a:gs pos="1250">
                      <a:srgbClr val="000000"/>
                    </a:gs>
                    <a:gs pos="100000">
                      <a:srgbClr val="000000"/>
                    </a:gs>
                  </a:gsLst>
                  <a:lin ang="5400000" scaled="0"/>
                </a:gradFill>
                <a:latin typeface="Consolas" pitchFamily="49" charset="0"/>
                <a:cs typeface="Consolas" pitchFamily="49" charset="0"/>
              </a:rPr>
              <a:t>()</a:t>
            </a:r>
          </a:p>
          <a:p>
            <a:pPr>
              <a:lnSpc>
                <a:spcPct val="95000"/>
              </a:lnSpc>
              <a:spcBef>
                <a:spcPct val="20000"/>
              </a:spcBef>
            </a:pPr>
            <a:r>
              <a:rPr lang="en-US" sz="2353" dirty="0">
                <a:gradFill>
                  <a:gsLst>
                    <a:gs pos="1250">
                      <a:srgbClr val="000000"/>
                    </a:gs>
                    <a:gs pos="100000">
                      <a:srgbClr val="000000"/>
                    </a:gs>
                  </a:gsLst>
                  <a:lin ang="5400000" scaled="0"/>
                </a:gradFill>
                <a:latin typeface="Consolas" pitchFamily="49" charset="0"/>
                <a:cs typeface="Consolas" pitchFamily="49" charset="0"/>
              </a:rPr>
              <a:t>     .then((client: </a:t>
            </a:r>
            <a:r>
              <a:rPr lang="en-US" sz="2353" dirty="0" err="1">
                <a:gradFill>
                  <a:gsLst>
                    <a:gs pos="1250">
                      <a:srgbClr val="000000"/>
                    </a:gs>
                    <a:gs pos="100000">
                      <a:srgbClr val="000000"/>
                    </a:gs>
                  </a:gsLst>
                  <a:lin ang="5400000" scaled="0"/>
                </a:gradFill>
                <a:latin typeface="Consolas" pitchFamily="49" charset="0"/>
                <a:cs typeface="Consolas" pitchFamily="49" charset="0"/>
              </a:rPr>
              <a:t>MSGraphClient</a:t>
            </a:r>
            <a:r>
              <a:rPr lang="en-US" sz="2353" dirty="0">
                <a:gradFill>
                  <a:gsLst>
                    <a:gs pos="1250">
                      <a:srgbClr val="000000"/>
                    </a:gs>
                    <a:gs pos="100000">
                      <a:srgbClr val="000000"/>
                    </a:gs>
                  </a:gsLst>
                  <a:lin ang="5400000" scaled="0"/>
                </a:gradFill>
                <a:latin typeface="Consolas" pitchFamily="49" charset="0"/>
                <a:cs typeface="Consolas" pitchFamily="49" charset="0"/>
              </a:rPr>
              <a:t>): void =&gt; {</a:t>
            </a:r>
          </a:p>
          <a:p>
            <a:pPr>
              <a:lnSpc>
                <a:spcPct val="95000"/>
              </a:lnSpc>
              <a:spcBef>
                <a:spcPct val="20000"/>
              </a:spcBef>
            </a:pPr>
            <a:r>
              <a:rPr lang="en-US" sz="2353" dirty="0">
                <a:gradFill>
                  <a:gsLst>
                    <a:gs pos="1250">
                      <a:srgbClr val="000000"/>
                    </a:gs>
                    <a:gs pos="100000">
                      <a:srgbClr val="000000"/>
                    </a:gs>
                  </a:gsLst>
                  <a:lin ang="5400000" scaled="0"/>
                </a:gradFill>
                <a:latin typeface="Consolas" pitchFamily="49" charset="0"/>
                <a:cs typeface="Consolas" pitchFamily="49" charset="0"/>
              </a:rPr>
              <a:t>       // use </a:t>
            </a:r>
            <a:r>
              <a:rPr lang="en-US" sz="2353" dirty="0" err="1">
                <a:gradFill>
                  <a:gsLst>
                    <a:gs pos="1250">
                      <a:srgbClr val="000000"/>
                    </a:gs>
                    <a:gs pos="100000">
                      <a:srgbClr val="000000"/>
                    </a:gs>
                  </a:gsLst>
                  <a:lin ang="5400000" scaled="0"/>
                </a:gradFill>
                <a:latin typeface="Consolas" pitchFamily="49" charset="0"/>
                <a:cs typeface="Consolas" pitchFamily="49" charset="0"/>
              </a:rPr>
              <a:t>MSGraphClient</a:t>
            </a:r>
            <a:r>
              <a:rPr lang="en-US" sz="2353" dirty="0">
                <a:gradFill>
                  <a:gsLst>
                    <a:gs pos="1250">
                      <a:srgbClr val="000000"/>
                    </a:gs>
                    <a:gs pos="100000">
                      <a:srgbClr val="000000"/>
                    </a:gs>
                  </a:gsLst>
                  <a:lin ang="5400000" scaled="0"/>
                </a:gradFill>
                <a:latin typeface="Consolas" pitchFamily="49" charset="0"/>
                <a:cs typeface="Consolas" pitchFamily="49" charset="0"/>
              </a:rPr>
              <a:t> here</a:t>
            </a:r>
          </a:p>
          <a:p>
            <a:pPr>
              <a:lnSpc>
                <a:spcPct val="95000"/>
              </a:lnSpc>
              <a:spcBef>
                <a:spcPct val="20000"/>
              </a:spcBef>
            </a:pPr>
            <a:r>
              <a:rPr lang="en-US" sz="2353" dirty="0">
                <a:gradFill>
                  <a:gsLst>
                    <a:gs pos="1250">
                      <a:srgbClr val="000000"/>
                    </a:gs>
                    <a:gs pos="100000">
                      <a:srgbClr val="000000"/>
                    </a:gs>
                  </a:gsLst>
                  <a:lin ang="5400000" scaled="0"/>
                </a:gradFill>
                <a:latin typeface="Consolas" pitchFamily="49" charset="0"/>
                <a:cs typeface="Consolas" pitchFamily="49" charset="0"/>
              </a:rPr>
              <a:t>     });</a:t>
            </a:r>
          </a:p>
        </p:txBody>
      </p:sp>
    </p:spTree>
    <p:extLst>
      <p:ext uri="{BB962C8B-B14F-4D97-AF65-F5344CB8AC3E}">
        <p14:creationId xmlns:p14="http://schemas.microsoft.com/office/powerpoint/2010/main" val="27668253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353" dirty="0"/>
              <a:t>Accessing User Details from the Microsoft Graph in a SharePoint Framework Client-Side Web Part</a:t>
            </a:r>
            <a:endParaRPr lang="en-US" dirty="0"/>
          </a:p>
        </p:txBody>
      </p:sp>
    </p:spTree>
    <p:extLst>
      <p:ext uri="{BB962C8B-B14F-4D97-AF65-F5344CB8AC3E}">
        <p14:creationId xmlns:p14="http://schemas.microsoft.com/office/powerpoint/2010/main" val="7728225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771364" y="487"/>
            <a:ext cx="6420637" cy="6857027"/>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317450" y="158628"/>
            <a:ext cx="11306469" cy="403079"/>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317450" y="936255"/>
            <a:ext cx="4150949" cy="554671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765"/>
              </a:spcBef>
            </a:pPr>
            <a:r>
              <a:rPr lang="en-US" sz="1568" b="0" dirty="0">
                <a:solidFill>
                  <a:srgbClr val="2F2F2F"/>
                </a:solidFill>
                <a:latin typeface="Segoe UI Semibold"/>
              </a:rPr>
              <a:t>The Microsoft Graph REST API enables any application using any language on any platform to access organization data provided they have appropriate permissions</a:t>
            </a:r>
          </a:p>
          <a:p>
            <a:pPr>
              <a:lnSpc>
                <a:spcPct val="90000"/>
              </a:lnSpc>
              <a:spcBef>
                <a:spcPts val="1765"/>
              </a:spcBef>
            </a:pPr>
            <a:r>
              <a:rPr lang="en-US" sz="1568" b="0" dirty="0">
                <a:solidFill>
                  <a:srgbClr val="2F2F2F"/>
                </a:solidFill>
                <a:latin typeface="Segoe UI Semibold"/>
              </a:rPr>
              <a:t>Azure AD is the single dependency shared between both the Microsoft Graph and Office 365’s SharePoint Online</a:t>
            </a:r>
          </a:p>
          <a:p>
            <a:pPr>
              <a:lnSpc>
                <a:spcPct val="90000"/>
              </a:lnSpc>
              <a:spcBef>
                <a:spcPts val="1765"/>
              </a:spcBef>
            </a:pPr>
            <a:r>
              <a:rPr lang="en-US" sz="1568" b="0" dirty="0">
                <a:solidFill>
                  <a:srgbClr val="2F2F2F"/>
                </a:solidFill>
                <a:latin typeface="Segoe UI Semibold"/>
              </a:rPr>
              <a:t>SharePoint can simplify the authentication process to access the Microsoft Graph as users are already logged into Azure AD</a:t>
            </a:r>
          </a:p>
          <a:p>
            <a:pPr lvl="0">
              <a:lnSpc>
                <a:spcPct val="90000"/>
              </a:lnSpc>
              <a:spcBef>
                <a:spcPts val="1800"/>
              </a:spcBef>
            </a:pPr>
            <a:r>
              <a:rPr lang="en-US" sz="1600" b="0" dirty="0">
                <a:solidFill>
                  <a:srgbClr val="2F2F2F"/>
                </a:solidFill>
                <a:latin typeface="Segoe UI Semibold"/>
              </a:rPr>
              <a:t>Users of Office 365 and SharePoint Online are already authenticated with their Azure AD work or school account</a:t>
            </a:r>
          </a:p>
          <a:p>
            <a:pPr lvl="0">
              <a:lnSpc>
                <a:spcPct val="90000"/>
              </a:lnSpc>
              <a:spcBef>
                <a:spcPts val="1800"/>
              </a:spcBef>
            </a:pPr>
            <a:r>
              <a:rPr lang="en-US" sz="1600" b="0" dirty="0">
                <a:solidFill>
                  <a:srgbClr val="2F2F2F"/>
                </a:solidFill>
                <a:latin typeface="Segoe UI Semibold"/>
              </a:rPr>
              <a:t>Tenant administrators grant Microsoft Graph scopes to SharePoint Online tenants</a:t>
            </a:r>
          </a:p>
          <a:p>
            <a:pPr lvl="0">
              <a:lnSpc>
                <a:spcPct val="90000"/>
              </a:lnSpc>
              <a:spcBef>
                <a:spcPts val="1800"/>
              </a:spcBef>
            </a:pPr>
            <a:r>
              <a:rPr lang="en-US" sz="1600" b="0" dirty="0">
                <a:solidFill>
                  <a:srgbClr val="2F2F2F"/>
                </a:solidFill>
                <a:latin typeface="Segoe UI Semibold"/>
              </a:rPr>
              <a:t>All client–side calls from that tenant proxy requests to the Microsoft Graph via the SharePoint Azure AD application</a:t>
            </a:r>
          </a:p>
          <a:p>
            <a:pPr>
              <a:lnSpc>
                <a:spcPct val="90000"/>
              </a:lnSpc>
              <a:spcBef>
                <a:spcPts val="1765"/>
              </a:spcBef>
            </a:pPr>
            <a:r>
              <a:rPr lang="en-US" sz="1568" b="0" dirty="0">
                <a:solidFill>
                  <a:srgbClr val="2F2F2F"/>
                </a:solidFill>
                <a:latin typeface="Segoe UI Semibold"/>
              </a:rPr>
              <a:t> </a:t>
            </a:r>
          </a:p>
        </p:txBody>
      </p:sp>
    </p:spTree>
    <p:extLst>
      <p:ext uri="{BB962C8B-B14F-4D97-AF65-F5344CB8AC3E}">
        <p14:creationId xmlns:p14="http://schemas.microsoft.com/office/powerpoint/2010/main" val="22087305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994" y="2977118"/>
            <a:ext cx="7417605" cy="1792850"/>
          </a:xfrm>
        </p:spPr>
        <p:txBody>
          <a:bodyPr/>
          <a:lstStyle/>
          <a:p>
            <a:r>
              <a:rPr lang="en-US" dirty="0"/>
              <a:t>Microsoft Graph </a:t>
            </a:r>
            <a:br>
              <a:rPr lang="en-US" dirty="0"/>
            </a:br>
            <a:r>
              <a:rPr lang="en-US" dirty="0"/>
              <a:t>Data Connect</a:t>
            </a:r>
          </a:p>
        </p:txBody>
      </p:sp>
      <p:sp>
        <p:nvSpPr>
          <p:cNvPr id="5" name="Text Placeholder 4"/>
          <p:cNvSpPr>
            <a:spLocks noGrp="1"/>
          </p:cNvSpPr>
          <p:nvPr>
            <p:ph type="body" sz="quarter" idx="12"/>
          </p:nvPr>
        </p:nvSpPr>
        <p:spPr/>
        <p:txBody>
          <a:bodyPr/>
          <a:lstStyle/>
          <a:p>
            <a:r>
              <a:rPr lang="en-US" dirty="0"/>
              <a:t>Introducing Microsoft Graph data connect &amp; </a:t>
            </a:r>
            <a:br>
              <a:rPr lang="en-US" dirty="0"/>
            </a:br>
            <a:r>
              <a:rPr lang="en-US" dirty="0"/>
              <a:t>configuring your Office 365 tenant</a:t>
            </a:r>
          </a:p>
        </p:txBody>
      </p:sp>
    </p:spTree>
    <p:extLst>
      <p:ext uri="{BB962C8B-B14F-4D97-AF65-F5344CB8AC3E}">
        <p14:creationId xmlns:p14="http://schemas.microsoft.com/office/powerpoint/2010/main" val="3552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995" y="942045"/>
            <a:ext cx="3649509" cy="899537"/>
          </a:xfrm>
        </p:spPr>
        <p:txBody>
          <a:bodyPr/>
          <a:lstStyle/>
          <a:p>
            <a:r>
              <a:rPr lang="en-US" sz="2745" dirty="0"/>
              <a:t>Microsoft Graph</a:t>
            </a:r>
            <a:br>
              <a:rPr lang="en-US" sz="2745" dirty="0"/>
            </a:br>
            <a:r>
              <a:rPr lang="en-US" sz="2745" dirty="0"/>
              <a:t>Data Connect</a:t>
            </a:r>
          </a:p>
        </p:txBody>
      </p:sp>
      <p:sp>
        <p:nvSpPr>
          <p:cNvPr id="5" name="Text Placeholder 4"/>
          <p:cNvSpPr>
            <a:spLocks noGrp="1"/>
          </p:cNvSpPr>
          <p:nvPr>
            <p:ph type="body" sz="quarter" idx="10"/>
          </p:nvPr>
        </p:nvSpPr>
        <p:spPr>
          <a:xfrm>
            <a:off x="455995" y="2524594"/>
            <a:ext cx="3837818" cy="3786461"/>
          </a:xfrm>
        </p:spPr>
        <p:txBody>
          <a:bodyPr/>
          <a:lstStyle/>
          <a:p>
            <a:pPr>
              <a:spcBef>
                <a:spcPts val="1176"/>
              </a:spcBef>
            </a:pPr>
            <a:r>
              <a:rPr lang="en-US" sz="1961" dirty="0"/>
              <a:t>What is Microsoft Graph data connect?</a:t>
            </a:r>
          </a:p>
          <a:p>
            <a:pPr>
              <a:spcBef>
                <a:spcPts val="1176"/>
              </a:spcBef>
            </a:pPr>
            <a:r>
              <a:rPr lang="en-US" sz="1961" dirty="0"/>
              <a:t>What types of scenarios does Microsoft Graph data connect enable?</a:t>
            </a:r>
          </a:p>
          <a:p>
            <a:pPr>
              <a:spcBef>
                <a:spcPts val="1176"/>
              </a:spcBef>
            </a:pPr>
            <a:r>
              <a:rPr lang="en-US" sz="1961" dirty="0"/>
              <a:t>Configuring your Office 365 tenant to enable Microsoft Graph data connect</a:t>
            </a:r>
          </a:p>
        </p:txBody>
      </p:sp>
      <p:pic>
        <p:nvPicPr>
          <p:cNvPr id="10" name="Picture 9" descr="A person standing in front of a computer&#10;&#10;Description generated with very high confidence">
            <a:extLst>
              <a:ext uri="{FF2B5EF4-FFF2-40B4-BE49-F238E27FC236}">
                <a16:creationId xmlns:a16="http://schemas.microsoft.com/office/drawing/2014/main" id="{254A3C78-410B-41D6-8FB3-74DA900C92D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4414042" y="487"/>
            <a:ext cx="7777958" cy="6857027"/>
          </a:xfrm>
          <a:prstGeom prst="rect">
            <a:avLst/>
          </a:prstGeom>
        </p:spPr>
      </p:pic>
    </p:spTree>
    <p:extLst>
      <p:ext uri="{BB962C8B-B14F-4D97-AF65-F5344CB8AC3E}">
        <p14:creationId xmlns:p14="http://schemas.microsoft.com/office/powerpoint/2010/main" val="2937106042"/>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5C91-83B3-4F0B-B43E-EE2495595C67}"/>
              </a:ext>
            </a:extLst>
          </p:cNvPr>
          <p:cNvSpPr>
            <a:spLocks noGrp="1"/>
          </p:cNvSpPr>
          <p:nvPr>
            <p:ph type="title"/>
          </p:nvPr>
        </p:nvSpPr>
        <p:spPr>
          <a:xfrm>
            <a:off x="501972" y="173129"/>
            <a:ext cx="11046262" cy="830879"/>
          </a:xfrm>
        </p:spPr>
        <p:txBody>
          <a:bodyPr>
            <a:normAutofit fontScale="90000"/>
          </a:bodyPr>
          <a:lstStyle/>
          <a:p>
            <a:r>
              <a:rPr lang="en-US" sz="5399">
                <a:solidFill>
                  <a:schemeClr val="tx1">
                    <a:lumMod val="75000"/>
                    <a:lumOff val="25000"/>
                  </a:schemeClr>
                </a:solidFill>
                <a:latin typeface="Calibri Light" panose="020F0302020204030204" pitchFamily="34" charset="0"/>
                <a:cs typeface="Calibri Light" panose="020F0302020204030204" pitchFamily="34" charset="0"/>
              </a:rPr>
              <a:t>What are customers trying to do?</a:t>
            </a:r>
          </a:p>
        </p:txBody>
      </p:sp>
      <p:grpSp>
        <p:nvGrpSpPr>
          <p:cNvPr id="43" name="Group 42">
            <a:extLst>
              <a:ext uri="{FF2B5EF4-FFF2-40B4-BE49-F238E27FC236}">
                <a16:creationId xmlns:a16="http://schemas.microsoft.com/office/drawing/2014/main" id="{B98C2D8E-9FE5-496F-892E-9F806EF4C1E7}"/>
              </a:ext>
            </a:extLst>
          </p:cNvPr>
          <p:cNvGrpSpPr/>
          <p:nvPr/>
        </p:nvGrpSpPr>
        <p:grpSpPr>
          <a:xfrm>
            <a:off x="501971" y="1330867"/>
            <a:ext cx="2509959" cy="3763678"/>
            <a:chOff x="588263" y="1929284"/>
            <a:chExt cx="2510315" cy="3764212"/>
          </a:xfrm>
        </p:grpSpPr>
        <p:grpSp>
          <p:nvGrpSpPr>
            <p:cNvPr id="10" name="Group 9">
              <a:extLst>
                <a:ext uri="{FF2B5EF4-FFF2-40B4-BE49-F238E27FC236}">
                  <a16:creationId xmlns:a16="http://schemas.microsoft.com/office/drawing/2014/main" id="{09B88701-7616-4BD1-B467-AA00727248D8}"/>
                </a:ext>
              </a:extLst>
            </p:cNvPr>
            <p:cNvGrpSpPr/>
            <p:nvPr/>
          </p:nvGrpSpPr>
          <p:grpSpPr>
            <a:xfrm>
              <a:off x="588263" y="1929284"/>
              <a:ext cx="2510315" cy="1127085"/>
              <a:chOff x="304800" y="1929284"/>
              <a:chExt cx="2629319" cy="1127085"/>
            </a:xfrm>
          </p:grpSpPr>
          <p:grpSp>
            <p:nvGrpSpPr>
              <p:cNvPr id="8" name="Group 7">
                <a:extLst>
                  <a:ext uri="{FF2B5EF4-FFF2-40B4-BE49-F238E27FC236}">
                    <a16:creationId xmlns:a16="http://schemas.microsoft.com/office/drawing/2014/main" id="{6039F673-2982-4643-ACEC-BA270C89AD91}"/>
                  </a:ext>
                </a:extLst>
              </p:cNvPr>
              <p:cNvGrpSpPr/>
              <p:nvPr/>
            </p:nvGrpSpPr>
            <p:grpSpPr>
              <a:xfrm>
                <a:off x="304800" y="1929284"/>
                <a:ext cx="2629319" cy="1127085"/>
                <a:chOff x="304800" y="1929284"/>
                <a:chExt cx="2629319" cy="1127085"/>
              </a:xfrm>
            </p:grpSpPr>
            <p:cxnSp>
              <p:nvCxnSpPr>
                <p:cNvPr id="6" name="Straight Connector 5">
                  <a:extLst>
                    <a:ext uri="{FF2B5EF4-FFF2-40B4-BE49-F238E27FC236}">
                      <a16:creationId xmlns:a16="http://schemas.microsoft.com/office/drawing/2014/main" id="{471CBA34-3DED-4D9E-854A-E65CFEFC469F}"/>
                    </a:ext>
                  </a:extLst>
                </p:cNvPr>
                <p:cNvCxnSpPr/>
                <p:nvPr/>
              </p:nvCxnSpPr>
              <p:spPr>
                <a:xfrm>
                  <a:off x="304800" y="1929284"/>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B629432-1005-4A2C-A9FA-3C60A682A78A}"/>
                    </a:ext>
                  </a:extLst>
                </p:cNvPr>
                <p:cNvCxnSpPr/>
                <p:nvPr/>
              </p:nvCxnSpPr>
              <p:spPr>
                <a:xfrm>
                  <a:off x="304800" y="3056369"/>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A30689EC-E5F3-449C-B098-5046660791A3}"/>
                  </a:ext>
                </a:extLst>
              </p:cNvPr>
              <p:cNvSpPr/>
              <p:nvPr/>
            </p:nvSpPr>
            <p:spPr>
              <a:xfrm>
                <a:off x="304800" y="1989432"/>
                <a:ext cx="1522244" cy="406265"/>
              </a:xfrm>
              <a:prstGeom prst="rect">
                <a:avLst/>
              </a:prstGeom>
            </p:spPr>
            <p:txBody>
              <a:bodyPr wrap="none" lIns="0">
                <a:spAutoFit/>
              </a:bodyPr>
              <a:lstStyle/>
              <a:p>
                <a:pPr defTabSz="914192">
                  <a:defRPr/>
                </a:pPr>
                <a:r>
                  <a:rPr lang="en-US" sz="2000" dirty="0">
                    <a:solidFill>
                      <a:srgbClr val="1A1A1A"/>
                    </a:solidFill>
                    <a:latin typeface="Segoe UI Semibold"/>
                  </a:rPr>
                  <a:t>Better CRM</a:t>
                </a:r>
              </a:p>
            </p:txBody>
          </p:sp>
        </p:grpSp>
        <p:sp>
          <p:nvSpPr>
            <p:cNvPr id="38" name="TextBox 37">
              <a:extLst>
                <a:ext uri="{FF2B5EF4-FFF2-40B4-BE49-F238E27FC236}">
                  <a16:creationId xmlns:a16="http://schemas.microsoft.com/office/drawing/2014/main" id="{DD72FD02-E5A2-4B54-A729-6B91E20A0D91}"/>
                </a:ext>
              </a:extLst>
            </p:cNvPr>
            <p:cNvSpPr txBox="1"/>
            <p:nvPr/>
          </p:nvSpPr>
          <p:spPr>
            <a:xfrm>
              <a:off x="588263" y="3161234"/>
              <a:ext cx="2499968" cy="253226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95998" rIns="182854" bIns="143998" numCol="1" spcCol="1270" anchor="t" anchorCtr="0">
              <a:noAutofit/>
            </a:bodyPr>
            <a:lstStyle/>
            <a:p>
              <a:pPr marL="0" lvl="1" defTabSz="799946">
                <a:lnSpc>
                  <a:spcPct val="90000"/>
                </a:lnSpc>
                <a:spcBef>
                  <a:spcPts val="600"/>
                </a:spcBef>
                <a:spcAft>
                  <a:spcPct val="15000"/>
                </a:spcAft>
                <a:defRPr/>
              </a:pPr>
              <a:r>
                <a:rPr lang="en-US" sz="1600" dirty="0">
                  <a:solidFill>
                    <a:srgbClr val="1A1A1A">
                      <a:hueOff val="0"/>
                      <a:satOff val="0"/>
                      <a:lumOff val="0"/>
                      <a:alphaOff val="0"/>
                    </a:srgbClr>
                  </a:solidFill>
                  <a:latin typeface="Segoe UI"/>
                </a:rPr>
                <a:t>Mine your org network for a customer introduction</a:t>
              </a:r>
            </a:p>
            <a:p>
              <a:pPr marL="0" lvl="1" defTabSz="799946">
                <a:lnSpc>
                  <a:spcPct val="90000"/>
                </a:lnSpc>
                <a:spcBef>
                  <a:spcPts val="600"/>
                </a:spcBef>
                <a:spcAft>
                  <a:spcPct val="15000"/>
                </a:spcAft>
                <a:defRPr/>
              </a:pPr>
              <a:r>
                <a:rPr lang="en-US" sz="1600" dirty="0">
                  <a:solidFill>
                    <a:srgbClr val="1A1A1A">
                      <a:hueOff val="0"/>
                      <a:satOff val="0"/>
                      <a:lumOff val="0"/>
                      <a:alphaOff val="0"/>
                    </a:srgbClr>
                  </a:solidFill>
                  <a:latin typeface="Segoe UI"/>
                </a:rPr>
                <a:t>Opportunity health assessment​</a:t>
              </a:r>
            </a:p>
          </p:txBody>
        </p:sp>
      </p:grpSp>
      <p:grpSp>
        <p:nvGrpSpPr>
          <p:cNvPr id="44" name="Group 43">
            <a:extLst>
              <a:ext uri="{FF2B5EF4-FFF2-40B4-BE49-F238E27FC236}">
                <a16:creationId xmlns:a16="http://schemas.microsoft.com/office/drawing/2014/main" id="{8008D38D-FD0A-474F-B95F-F27FA38724F2}"/>
              </a:ext>
            </a:extLst>
          </p:cNvPr>
          <p:cNvGrpSpPr/>
          <p:nvPr/>
        </p:nvGrpSpPr>
        <p:grpSpPr>
          <a:xfrm>
            <a:off x="3350854" y="1330867"/>
            <a:ext cx="2509959" cy="3763678"/>
            <a:chOff x="3437550" y="1929284"/>
            <a:chExt cx="2510315" cy="3764212"/>
          </a:xfrm>
        </p:grpSpPr>
        <p:grpSp>
          <p:nvGrpSpPr>
            <p:cNvPr id="11" name="Group 10">
              <a:extLst>
                <a:ext uri="{FF2B5EF4-FFF2-40B4-BE49-F238E27FC236}">
                  <a16:creationId xmlns:a16="http://schemas.microsoft.com/office/drawing/2014/main" id="{BCDAED0D-6FA2-4EB6-9FFF-ADC8C472CCD4}"/>
                </a:ext>
              </a:extLst>
            </p:cNvPr>
            <p:cNvGrpSpPr/>
            <p:nvPr/>
          </p:nvGrpSpPr>
          <p:grpSpPr>
            <a:xfrm>
              <a:off x="3437550" y="1929284"/>
              <a:ext cx="2510315" cy="1128761"/>
              <a:chOff x="304800" y="1929284"/>
              <a:chExt cx="2629319" cy="1128761"/>
            </a:xfrm>
          </p:grpSpPr>
          <p:grpSp>
            <p:nvGrpSpPr>
              <p:cNvPr id="12" name="Group 11">
                <a:extLst>
                  <a:ext uri="{FF2B5EF4-FFF2-40B4-BE49-F238E27FC236}">
                    <a16:creationId xmlns:a16="http://schemas.microsoft.com/office/drawing/2014/main" id="{A99B52C8-80C9-4267-B463-D205A40D2B04}"/>
                  </a:ext>
                </a:extLst>
              </p:cNvPr>
              <p:cNvGrpSpPr/>
              <p:nvPr/>
            </p:nvGrpSpPr>
            <p:grpSpPr>
              <a:xfrm>
                <a:off x="304800" y="1929284"/>
                <a:ext cx="2629319" cy="1128761"/>
                <a:chOff x="304800" y="1929284"/>
                <a:chExt cx="2629319" cy="1128761"/>
              </a:xfrm>
            </p:grpSpPr>
            <p:cxnSp>
              <p:nvCxnSpPr>
                <p:cNvPr id="14" name="Straight Connector 13">
                  <a:extLst>
                    <a:ext uri="{FF2B5EF4-FFF2-40B4-BE49-F238E27FC236}">
                      <a16:creationId xmlns:a16="http://schemas.microsoft.com/office/drawing/2014/main" id="{E291C650-CAE6-4150-A7E4-A597B11D357E}"/>
                    </a:ext>
                  </a:extLst>
                </p:cNvPr>
                <p:cNvCxnSpPr/>
                <p:nvPr/>
              </p:nvCxnSpPr>
              <p:spPr>
                <a:xfrm>
                  <a:off x="304800" y="1929284"/>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03D20EB-05D1-481B-9D34-7DCBAB9813DC}"/>
                    </a:ext>
                  </a:extLst>
                </p:cNvPr>
                <p:cNvCxnSpPr/>
                <p:nvPr/>
              </p:nvCxnSpPr>
              <p:spPr>
                <a:xfrm>
                  <a:off x="304800" y="3058045"/>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34DB4BF5-6D12-4268-89A8-865039170E0B}"/>
                  </a:ext>
                </a:extLst>
              </p:cNvPr>
              <p:cNvSpPr/>
              <p:nvPr/>
            </p:nvSpPr>
            <p:spPr>
              <a:xfrm>
                <a:off x="304800" y="1989432"/>
                <a:ext cx="2368726" cy="400167"/>
              </a:xfrm>
              <a:prstGeom prst="rect">
                <a:avLst/>
              </a:prstGeom>
            </p:spPr>
            <p:txBody>
              <a:bodyPr wrap="none" lIns="0">
                <a:spAutoFit/>
              </a:bodyPr>
              <a:lstStyle/>
              <a:p>
                <a:pPr defTabSz="914192">
                  <a:defRPr/>
                </a:pPr>
                <a:r>
                  <a:rPr lang="en-US" sz="2000">
                    <a:solidFill>
                      <a:srgbClr val="1A1A1A"/>
                    </a:solidFill>
                    <a:latin typeface="Segoe UI Semibold"/>
                  </a:rPr>
                  <a:t>Security and Fraud</a:t>
                </a:r>
              </a:p>
            </p:txBody>
          </p:sp>
        </p:grpSp>
        <p:sp>
          <p:nvSpPr>
            <p:cNvPr id="39" name="TextBox 38">
              <a:extLst>
                <a:ext uri="{FF2B5EF4-FFF2-40B4-BE49-F238E27FC236}">
                  <a16:creationId xmlns:a16="http://schemas.microsoft.com/office/drawing/2014/main" id="{A9DDAA39-BEA6-4759-90C5-6F75C16DE6CC}"/>
                </a:ext>
              </a:extLst>
            </p:cNvPr>
            <p:cNvSpPr txBox="1"/>
            <p:nvPr/>
          </p:nvSpPr>
          <p:spPr>
            <a:xfrm>
              <a:off x="3437550" y="3161234"/>
              <a:ext cx="2499968" cy="253226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95998" rIns="182854" bIns="143998" numCol="1" spcCol="1270" anchor="t" anchorCtr="0">
              <a:noAutofit/>
            </a:bodyPr>
            <a:lstStyle/>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Detect fraud with productivity and communication data</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Mine communication for interaction patterns with users outside the organization</a:t>
              </a:r>
            </a:p>
          </p:txBody>
        </p:sp>
      </p:grpSp>
      <p:grpSp>
        <p:nvGrpSpPr>
          <p:cNvPr id="45" name="Group 44">
            <a:extLst>
              <a:ext uri="{FF2B5EF4-FFF2-40B4-BE49-F238E27FC236}">
                <a16:creationId xmlns:a16="http://schemas.microsoft.com/office/drawing/2014/main" id="{A24BA25D-3976-4437-9B4E-6DF66A71F8D0}"/>
              </a:ext>
            </a:extLst>
          </p:cNvPr>
          <p:cNvGrpSpPr/>
          <p:nvPr/>
        </p:nvGrpSpPr>
        <p:grpSpPr>
          <a:xfrm>
            <a:off x="6199736" y="1330867"/>
            <a:ext cx="2509959" cy="3763678"/>
            <a:chOff x="6286836" y="1929284"/>
            <a:chExt cx="2510315" cy="3764212"/>
          </a:xfrm>
        </p:grpSpPr>
        <p:grpSp>
          <p:nvGrpSpPr>
            <p:cNvPr id="16" name="Group 15">
              <a:extLst>
                <a:ext uri="{FF2B5EF4-FFF2-40B4-BE49-F238E27FC236}">
                  <a16:creationId xmlns:a16="http://schemas.microsoft.com/office/drawing/2014/main" id="{6E719A12-376C-45D5-9C16-5D4E87C7DAAC}"/>
                </a:ext>
              </a:extLst>
            </p:cNvPr>
            <p:cNvGrpSpPr/>
            <p:nvPr/>
          </p:nvGrpSpPr>
          <p:grpSpPr>
            <a:xfrm>
              <a:off x="6286836" y="1929284"/>
              <a:ext cx="2510315" cy="1127085"/>
              <a:chOff x="304800" y="1929284"/>
              <a:chExt cx="2629319" cy="1127085"/>
            </a:xfrm>
          </p:grpSpPr>
          <p:grpSp>
            <p:nvGrpSpPr>
              <p:cNvPr id="17" name="Group 16">
                <a:extLst>
                  <a:ext uri="{FF2B5EF4-FFF2-40B4-BE49-F238E27FC236}">
                    <a16:creationId xmlns:a16="http://schemas.microsoft.com/office/drawing/2014/main" id="{3CDF2332-15F3-4FAA-8DFB-89F50AA36873}"/>
                  </a:ext>
                </a:extLst>
              </p:cNvPr>
              <p:cNvGrpSpPr/>
              <p:nvPr/>
            </p:nvGrpSpPr>
            <p:grpSpPr>
              <a:xfrm>
                <a:off x="304800" y="1929284"/>
                <a:ext cx="2629319" cy="1127085"/>
                <a:chOff x="304800" y="1929284"/>
                <a:chExt cx="2629319" cy="1127085"/>
              </a:xfrm>
            </p:grpSpPr>
            <p:cxnSp>
              <p:nvCxnSpPr>
                <p:cNvPr id="19" name="Straight Connector 18">
                  <a:extLst>
                    <a:ext uri="{FF2B5EF4-FFF2-40B4-BE49-F238E27FC236}">
                      <a16:creationId xmlns:a16="http://schemas.microsoft.com/office/drawing/2014/main" id="{384FB044-BE0F-496D-B2D5-272EDA63660E}"/>
                    </a:ext>
                  </a:extLst>
                </p:cNvPr>
                <p:cNvCxnSpPr/>
                <p:nvPr/>
              </p:nvCxnSpPr>
              <p:spPr>
                <a:xfrm>
                  <a:off x="304800" y="1929284"/>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30BB061-65A5-43D9-BF19-159450FA6354}"/>
                    </a:ext>
                  </a:extLst>
                </p:cNvPr>
                <p:cNvCxnSpPr/>
                <p:nvPr/>
              </p:nvCxnSpPr>
              <p:spPr>
                <a:xfrm>
                  <a:off x="304800" y="3056369"/>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0B81BD13-A347-4A13-AD18-296619C4134A}"/>
                  </a:ext>
                </a:extLst>
              </p:cNvPr>
              <p:cNvSpPr/>
              <p:nvPr/>
            </p:nvSpPr>
            <p:spPr>
              <a:xfrm>
                <a:off x="304800" y="1989432"/>
                <a:ext cx="2629319" cy="720197"/>
              </a:xfrm>
              <a:prstGeom prst="rect">
                <a:avLst/>
              </a:prstGeom>
            </p:spPr>
            <p:txBody>
              <a:bodyPr wrap="square" lIns="0">
                <a:spAutoFit/>
              </a:bodyPr>
              <a:lstStyle/>
              <a:p>
                <a:pPr defTabSz="914192">
                  <a:defRPr/>
                </a:pPr>
                <a:r>
                  <a:rPr lang="en-US" sz="2000" dirty="0">
                    <a:solidFill>
                      <a:srgbClr val="1A1A1A"/>
                    </a:solidFill>
                    <a:latin typeface="Segoe UI Semibold"/>
                  </a:rPr>
                  <a:t>Optimize Your Organization​</a:t>
                </a:r>
              </a:p>
            </p:txBody>
          </p:sp>
        </p:grpSp>
        <p:sp>
          <p:nvSpPr>
            <p:cNvPr id="40" name="TextBox 39">
              <a:extLst>
                <a:ext uri="{FF2B5EF4-FFF2-40B4-BE49-F238E27FC236}">
                  <a16:creationId xmlns:a16="http://schemas.microsoft.com/office/drawing/2014/main" id="{1AD1B8C7-B788-4DB4-9A87-B72E79B2AF01}"/>
                </a:ext>
              </a:extLst>
            </p:cNvPr>
            <p:cNvSpPr txBox="1"/>
            <p:nvPr/>
          </p:nvSpPr>
          <p:spPr>
            <a:xfrm>
              <a:off x="6286836" y="3161234"/>
              <a:ext cx="2499968" cy="253226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95998" rIns="182854" bIns="143998" numCol="1" spcCol="1270" anchor="t" anchorCtr="0">
              <a:noAutofit/>
            </a:bodyPr>
            <a:lstStyle/>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Find an expert​</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Automate knowledge base creation​</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Understand resource utilization within your organization</a:t>
              </a:r>
            </a:p>
          </p:txBody>
        </p:sp>
      </p:grpSp>
      <p:grpSp>
        <p:nvGrpSpPr>
          <p:cNvPr id="46" name="Group 45">
            <a:extLst>
              <a:ext uri="{FF2B5EF4-FFF2-40B4-BE49-F238E27FC236}">
                <a16:creationId xmlns:a16="http://schemas.microsoft.com/office/drawing/2014/main" id="{DC03C064-E76F-4847-9F09-42DA3A1C5187}"/>
              </a:ext>
            </a:extLst>
          </p:cNvPr>
          <p:cNvGrpSpPr/>
          <p:nvPr/>
        </p:nvGrpSpPr>
        <p:grpSpPr>
          <a:xfrm>
            <a:off x="9048620" y="1330867"/>
            <a:ext cx="2800922" cy="3763678"/>
            <a:chOff x="9136124" y="1929284"/>
            <a:chExt cx="2801319" cy="3764212"/>
          </a:xfrm>
        </p:grpSpPr>
        <p:grpSp>
          <p:nvGrpSpPr>
            <p:cNvPr id="21" name="Group 20">
              <a:extLst>
                <a:ext uri="{FF2B5EF4-FFF2-40B4-BE49-F238E27FC236}">
                  <a16:creationId xmlns:a16="http://schemas.microsoft.com/office/drawing/2014/main" id="{E823D50C-8DAB-485E-87AD-A2D96BB105B1}"/>
                </a:ext>
              </a:extLst>
            </p:cNvPr>
            <p:cNvGrpSpPr/>
            <p:nvPr/>
          </p:nvGrpSpPr>
          <p:grpSpPr>
            <a:xfrm>
              <a:off x="9136124" y="1929284"/>
              <a:ext cx="2801319" cy="1127085"/>
              <a:chOff x="304800" y="1929284"/>
              <a:chExt cx="2934119" cy="1127085"/>
            </a:xfrm>
          </p:grpSpPr>
          <p:grpSp>
            <p:nvGrpSpPr>
              <p:cNvPr id="22" name="Group 21">
                <a:extLst>
                  <a:ext uri="{FF2B5EF4-FFF2-40B4-BE49-F238E27FC236}">
                    <a16:creationId xmlns:a16="http://schemas.microsoft.com/office/drawing/2014/main" id="{B09F7EEA-52C7-47BF-949D-D941C20B3A4D}"/>
                  </a:ext>
                </a:extLst>
              </p:cNvPr>
              <p:cNvGrpSpPr/>
              <p:nvPr/>
            </p:nvGrpSpPr>
            <p:grpSpPr>
              <a:xfrm>
                <a:off x="304800" y="1929284"/>
                <a:ext cx="2629319" cy="1127085"/>
                <a:chOff x="304800" y="1929284"/>
                <a:chExt cx="2629319" cy="1127085"/>
              </a:xfrm>
            </p:grpSpPr>
            <p:cxnSp>
              <p:nvCxnSpPr>
                <p:cNvPr id="24" name="Straight Connector 23">
                  <a:extLst>
                    <a:ext uri="{FF2B5EF4-FFF2-40B4-BE49-F238E27FC236}">
                      <a16:creationId xmlns:a16="http://schemas.microsoft.com/office/drawing/2014/main" id="{05C862F5-0C00-430F-B972-4401487B3533}"/>
                    </a:ext>
                  </a:extLst>
                </p:cNvPr>
                <p:cNvCxnSpPr/>
                <p:nvPr/>
              </p:nvCxnSpPr>
              <p:spPr>
                <a:xfrm>
                  <a:off x="304800" y="1929284"/>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4B91375-650A-47F2-B107-BA014BE02EF9}"/>
                    </a:ext>
                  </a:extLst>
                </p:cNvPr>
                <p:cNvCxnSpPr/>
                <p:nvPr/>
              </p:nvCxnSpPr>
              <p:spPr>
                <a:xfrm>
                  <a:off x="304800" y="3056369"/>
                  <a:ext cx="2629319" cy="0"/>
                </a:xfrm>
                <a:prstGeom prst="line">
                  <a:avLst/>
                </a:prstGeom>
                <a:ln w="19050">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93CE6999-8A8C-4CDF-B5C9-66DE106987B2}"/>
                  </a:ext>
                </a:extLst>
              </p:cNvPr>
              <p:cNvSpPr/>
              <p:nvPr/>
            </p:nvSpPr>
            <p:spPr>
              <a:xfrm>
                <a:off x="304800" y="1989432"/>
                <a:ext cx="2934119" cy="1034129"/>
              </a:xfrm>
              <a:prstGeom prst="rect">
                <a:avLst/>
              </a:prstGeom>
            </p:spPr>
            <p:txBody>
              <a:bodyPr wrap="square" lIns="0">
                <a:spAutoFit/>
              </a:bodyPr>
              <a:lstStyle/>
              <a:p>
                <a:pPr defTabSz="914192">
                  <a:defRPr/>
                </a:pPr>
                <a:r>
                  <a:rPr lang="en-US" sz="2000">
                    <a:solidFill>
                      <a:srgbClr val="1A1A1A"/>
                    </a:solidFill>
                    <a:latin typeface="Segoe UI Semibold"/>
                  </a:rPr>
                  <a:t>Build &amp; Integrate Intelligent Workflows with O365​</a:t>
                </a:r>
              </a:p>
            </p:txBody>
          </p:sp>
        </p:grpSp>
        <p:sp>
          <p:nvSpPr>
            <p:cNvPr id="41" name="TextBox 40">
              <a:extLst>
                <a:ext uri="{FF2B5EF4-FFF2-40B4-BE49-F238E27FC236}">
                  <a16:creationId xmlns:a16="http://schemas.microsoft.com/office/drawing/2014/main" id="{CE3774F5-87BD-44D0-92C9-2814C9C157B6}"/>
                </a:ext>
              </a:extLst>
            </p:cNvPr>
            <p:cNvSpPr txBox="1"/>
            <p:nvPr/>
          </p:nvSpPr>
          <p:spPr>
            <a:xfrm>
              <a:off x="9136124" y="3161234"/>
              <a:ext cx="2499968" cy="2532262"/>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95998" rIns="182854" bIns="143998" numCol="1" spcCol="1270" anchor="t" anchorCtr="0">
              <a:noAutofit/>
            </a:bodyPr>
            <a:lstStyle/>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Case management</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Questions &amp; answers bot</a:t>
              </a:r>
            </a:p>
            <a:p>
              <a:pPr marL="0" lvl="1" defTabSz="799946">
                <a:lnSpc>
                  <a:spcPct val="90000"/>
                </a:lnSpc>
                <a:spcBef>
                  <a:spcPts val="600"/>
                </a:spcBef>
                <a:spcAft>
                  <a:spcPct val="15000"/>
                </a:spcAft>
                <a:defRPr/>
              </a:pPr>
              <a:r>
                <a:rPr lang="en-US" sz="1600">
                  <a:solidFill>
                    <a:srgbClr val="1A1A1A">
                      <a:hueOff val="0"/>
                      <a:satOff val="0"/>
                      <a:lumOff val="0"/>
                      <a:alphaOff val="0"/>
                    </a:srgbClr>
                  </a:solidFill>
                  <a:latin typeface="Segoe UI"/>
                </a:rPr>
                <a:t>Support ticket management</a:t>
              </a:r>
            </a:p>
          </p:txBody>
        </p:sp>
      </p:grpSp>
      <p:sp>
        <p:nvSpPr>
          <p:cNvPr id="3" name="Oval 2">
            <a:extLst>
              <a:ext uri="{FF2B5EF4-FFF2-40B4-BE49-F238E27FC236}">
                <a16:creationId xmlns:a16="http://schemas.microsoft.com/office/drawing/2014/main" id="{894F92BD-57E8-4AD8-B680-9E34A333332C}"/>
              </a:ext>
            </a:extLst>
          </p:cNvPr>
          <p:cNvSpPr/>
          <p:nvPr/>
        </p:nvSpPr>
        <p:spPr bwMode="auto">
          <a:xfrm>
            <a:off x="4906843" y="5246567"/>
            <a:ext cx="1307246" cy="130724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Oval 31">
            <a:extLst>
              <a:ext uri="{FF2B5EF4-FFF2-40B4-BE49-F238E27FC236}">
                <a16:creationId xmlns:a16="http://schemas.microsoft.com/office/drawing/2014/main" id="{0CD3E6F7-7029-4BE9-A9E1-AFACA40A5D9A}"/>
              </a:ext>
            </a:extLst>
          </p:cNvPr>
          <p:cNvSpPr/>
          <p:nvPr/>
        </p:nvSpPr>
        <p:spPr bwMode="auto">
          <a:xfrm>
            <a:off x="6158179" y="5271705"/>
            <a:ext cx="1307246" cy="1307246"/>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Oval 32">
            <a:extLst>
              <a:ext uri="{FF2B5EF4-FFF2-40B4-BE49-F238E27FC236}">
                <a16:creationId xmlns:a16="http://schemas.microsoft.com/office/drawing/2014/main" id="{93E5EB30-8807-47C2-89F8-9C4F5E0964D0}"/>
              </a:ext>
            </a:extLst>
          </p:cNvPr>
          <p:cNvSpPr/>
          <p:nvPr/>
        </p:nvSpPr>
        <p:spPr bwMode="auto">
          <a:xfrm>
            <a:off x="5546113" y="4299734"/>
            <a:ext cx="1307246" cy="1307246"/>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5B84FE7F-E965-4EB2-93B9-A90DA16F3E45}"/>
              </a:ext>
            </a:extLst>
          </p:cNvPr>
          <p:cNvSpPr txBox="1"/>
          <p:nvPr/>
        </p:nvSpPr>
        <p:spPr>
          <a:xfrm>
            <a:off x="5687913" y="4712825"/>
            <a:ext cx="1307246" cy="307777"/>
          </a:xfrm>
          <a:prstGeom prst="rect">
            <a:avLst/>
          </a:prstGeom>
          <a:noFill/>
        </p:spPr>
        <p:txBody>
          <a:bodyPr wrap="square" lIns="0" tIns="0" rIns="0" bIns="0" rtlCol="0">
            <a:spAutoFit/>
          </a:bodyPr>
          <a:lstStyle/>
          <a:p>
            <a:pPr defTabSz="914225">
              <a:defRPr/>
            </a:pPr>
            <a:r>
              <a:rPr lang="en-US" sz="2000" dirty="0">
                <a:solidFill>
                  <a:schemeClr val="accent5"/>
                </a:solidFill>
                <a:latin typeface="Segoe UI"/>
              </a:rPr>
              <a:t>Analytics</a:t>
            </a:r>
          </a:p>
        </p:txBody>
      </p:sp>
      <p:sp>
        <p:nvSpPr>
          <p:cNvPr id="35" name="TextBox 34">
            <a:extLst>
              <a:ext uri="{FF2B5EF4-FFF2-40B4-BE49-F238E27FC236}">
                <a16:creationId xmlns:a16="http://schemas.microsoft.com/office/drawing/2014/main" id="{21B57E0F-9B09-4B9E-98C3-0883D86D5D5E}"/>
              </a:ext>
            </a:extLst>
          </p:cNvPr>
          <p:cNvSpPr txBox="1"/>
          <p:nvPr/>
        </p:nvSpPr>
        <p:spPr>
          <a:xfrm>
            <a:off x="5019938" y="5702214"/>
            <a:ext cx="1307246" cy="307777"/>
          </a:xfrm>
          <a:prstGeom prst="rect">
            <a:avLst/>
          </a:prstGeom>
          <a:noFill/>
        </p:spPr>
        <p:txBody>
          <a:bodyPr wrap="square" lIns="0" tIns="0" rIns="0" bIns="0" rtlCol="0">
            <a:spAutoFit/>
          </a:bodyPr>
          <a:lstStyle/>
          <a:p>
            <a:pPr defTabSz="914225">
              <a:defRPr/>
            </a:pPr>
            <a:r>
              <a:rPr lang="en-US" sz="2000">
                <a:solidFill>
                  <a:srgbClr val="FFFFFF"/>
                </a:solidFill>
                <a:latin typeface="Segoe UI"/>
              </a:rPr>
              <a:t>AI and ML</a:t>
            </a:r>
          </a:p>
        </p:txBody>
      </p:sp>
      <p:sp>
        <p:nvSpPr>
          <p:cNvPr id="36" name="TextBox 35">
            <a:extLst>
              <a:ext uri="{FF2B5EF4-FFF2-40B4-BE49-F238E27FC236}">
                <a16:creationId xmlns:a16="http://schemas.microsoft.com/office/drawing/2014/main" id="{8BB5D45F-6B71-4C05-824C-FED4D6031C18}"/>
              </a:ext>
            </a:extLst>
          </p:cNvPr>
          <p:cNvSpPr txBox="1"/>
          <p:nvPr/>
        </p:nvSpPr>
        <p:spPr>
          <a:xfrm>
            <a:off x="6142297" y="5592456"/>
            <a:ext cx="1307246" cy="615553"/>
          </a:xfrm>
          <a:prstGeom prst="rect">
            <a:avLst/>
          </a:prstGeom>
          <a:noFill/>
        </p:spPr>
        <p:txBody>
          <a:bodyPr wrap="square" lIns="0" tIns="0" rIns="0" bIns="0" rtlCol="0">
            <a:spAutoFit/>
          </a:bodyPr>
          <a:lstStyle/>
          <a:p>
            <a:pPr algn="ctr" defTabSz="914225">
              <a:defRPr/>
            </a:pPr>
            <a:r>
              <a:rPr lang="en-US" sz="2000">
                <a:solidFill>
                  <a:srgbClr val="FFFFFF"/>
                </a:solidFill>
                <a:latin typeface="Segoe UI"/>
              </a:rPr>
              <a:t>Index and Search</a:t>
            </a:r>
          </a:p>
        </p:txBody>
      </p:sp>
    </p:spTree>
    <p:extLst>
      <p:ext uri="{BB962C8B-B14F-4D97-AF65-F5344CB8AC3E}">
        <p14:creationId xmlns:p14="http://schemas.microsoft.com/office/powerpoint/2010/main" val="32328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A55629E3-B624-8548-A1C8-894F1DC12BEE}"/>
              </a:ext>
            </a:extLst>
          </p:cNvPr>
          <p:cNvSpPr>
            <a:spLocks noGrp="1"/>
          </p:cNvSpPr>
          <p:nvPr>
            <p:ph type="body" sz="quarter" idx="10"/>
          </p:nvPr>
        </p:nvSpPr>
        <p:spPr>
          <a:xfrm>
            <a:off x="519248" y="1448081"/>
            <a:ext cx="11151917" cy="4269240"/>
          </a:xfrm>
        </p:spPr>
        <p:txBody>
          <a:bodyPr/>
          <a:lstStyle/>
          <a:p>
            <a:r>
              <a:rPr lang="en-US" sz="3529" dirty="0">
                <a:solidFill>
                  <a:schemeClr val="accent5"/>
                </a:solidFill>
              </a:rPr>
              <a:t>Today’s most interesting data-driven applications </a:t>
            </a:r>
          </a:p>
          <a:p>
            <a:pPr marL="791972" lvl="2" indent="-560241">
              <a:buFont typeface="Arial" panose="020B0604020202020204" pitchFamily="34" charset="0"/>
              <a:buChar char="•"/>
            </a:pPr>
            <a:r>
              <a:rPr lang="en-US" dirty="0">
                <a:solidFill>
                  <a:schemeClr val="accent5"/>
                </a:solidFill>
              </a:rPr>
              <a:t>require reasoning &amp; analysis over massive datasets</a:t>
            </a:r>
          </a:p>
          <a:p>
            <a:pPr marL="791972" lvl="2" indent="-560241">
              <a:buFont typeface="Arial" panose="020B0604020202020204" pitchFamily="34" charset="0"/>
              <a:buChar char="•"/>
            </a:pPr>
            <a:r>
              <a:rPr lang="en-US" dirty="0">
                <a:solidFill>
                  <a:schemeClr val="accent5"/>
                </a:solidFill>
              </a:rPr>
              <a:t>built by extracting data from Office 365 via Microsoft Graph APIs</a:t>
            </a:r>
          </a:p>
          <a:p>
            <a:endParaRPr lang="en-US" sz="3137" dirty="0">
              <a:solidFill>
                <a:schemeClr val="accent5"/>
              </a:solidFill>
            </a:endParaRPr>
          </a:p>
          <a:p>
            <a:r>
              <a:rPr lang="en-US" sz="3137" dirty="0">
                <a:solidFill>
                  <a:schemeClr val="accent5"/>
                </a:solidFill>
              </a:rPr>
              <a:t>Microsoft Graph is optimized for simple, real-time, entity centric queries, not:</a:t>
            </a:r>
          </a:p>
          <a:p>
            <a:pPr marL="791972" lvl="2" indent="-560241">
              <a:buFont typeface="Arial" panose="020B0604020202020204" pitchFamily="34" charset="0"/>
              <a:buChar char="•"/>
            </a:pPr>
            <a:r>
              <a:rPr lang="en-US" dirty="0">
                <a:solidFill>
                  <a:schemeClr val="accent5"/>
                </a:solidFill>
              </a:rPr>
              <a:t>Data Access in bulk - requires expensive engineering</a:t>
            </a:r>
          </a:p>
          <a:p>
            <a:pPr marL="791972" lvl="2" indent="-560241">
              <a:buFont typeface="Arial" panose="020B0604020202020204" pitchFamily="34" charset="0"/>
              <a:buChar char="•"/>
            </a:pPr>
            <a:r>
              <a:rPr lang="en-US" dirty="0">
                <a:solidFill>
                  <a:schemeClr val="accent5"/>
                </a:solidFill>
              </a:rPr>
              <a:t>Data Privacy is at risk - given the current all-or-nothing consent models</a:t>
            </a:r>
          </a:p>
          <a:p>
            <a:pPr marL="791972" lvl="2" indent="-560241">
              <a:buFont typeface="Arial" panose="020B0604020202020204" pitchFamily="34" charset="0"/>
              <a:buChar char="•"/>
            </a:pPr>
            <a:r>
              <a:rPr lang="en-US" dirty="0">
                <a:solidFill>
                  <a:schemeClr val="accent5"/>
                </a:solidFill>
              </a:rPr>
              <a:t>Data Security &amp; Data Governance - entirely up to the experience author</a:t>
            </a:r>
          </a:p>
        </p:txBody>
      </p:sp>
      <p:sp>
        <p:nvSpPr>
          <p:cNvPr id="2" name="Title 1">
            <a:extLst>
              <a:ext uri="{FF2B5EF4-FFF2-40B4-BE49-F238E27FC236}">
                <a16:creationId xmlns:a16="http://schemas.microsoft.com/office/drawing/2014/main" id="{D4910B1E-4ED1-5049-9E6A-1042D59621A0}"/>
              </a:ext>
            </a:extLst>
          </p:cNvPr>
          <p:cNvSpPr>
            <a:spLocks noGrp="1"/>
          </p:cNvSpPr>
          <p:nvPr>
            <p:ph type="title"/>
          </p:nvPr>
        </p:nvSpPr>
        <p:spPr/>
        <p:txBody>
          <a:bodyPr/>
          <a:lstStyle/>
          <a:p>
            <a:r>
              <a:rPr lang="en-US" sz="4313" dirty="0"/>
              <a:t>Challenging scenarios with the Microsoft Graph</a:t>
            </a:r>
          </a:p>
        </p:txBody>
      </p:sp>
    </p:spTree>
    <p:extLst>
      <p:ext uri="{BB962C8B-B14F-4D97-AF65-F5344CB8AC3E}">
        <p14:creationId xmlns:p14="http://schemas.microsoft.com/office/powerpoint/2010/main" val="32803742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ABE6CC-6A72-454B-B6F9-4D9DFD21B4A2}"/>
              </a:ext>
            </a:extLst>
          </p:cNvPr>
          <p:cNvSpPr>
            <a:spLocks noGrp="1"/>
          </p:cNvSpPr>
          <p:nvPr>
            <p:ph type="title"/>
          </p:nvPr>
        </p:nvSpPr>
        <p:spPr>
          <a:xfrm>
            <a:off x="455995" y="882282"/>
            <a:ext cx="9684208" cy="3557686"/>
          </a:xfrm>
        </p:spPr>
        <p:txBody>
          <a:bodyPr/>
          <a:lstStyle/>
          <a:p>
            <a:r>
              <a:rPr lang="en-US" dirty="0"/>
              <a:t>Introduction to Graph</a:t>
            </a:r>
          </a:p>
        </p:txBody>
      </p:sp>
    </p:spTree>
    <p:extLst>
      <p:ext uri="{BB962C8B-B14F-4D97-AF65-F5344CB8AC3E}">
        <p14:creationId xmlns:p14="http://schemas.microsoft.com/office/powerpoint/2010/main" val="116056608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3FD1C62E-1074-4013-BB43-BD8E4F47DDA0}"/>
              </a:ext>
            </a:extLst>
          </p:cNvPr>
          <p:cNvSpPr/>
          <p:nvPr/>
        </p:nvSpPr>
        <p:spPr bwMode="auto">
          <a:xfrm>
            <a:off x="6040246" y="2901684"/>
            <a:ext cx="2131049" cy="2954632"/>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865" y="487"/>
            <a:ext cx="12190271" cy="112071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a:solidFill>
                <a:srgbClr val="0078D7"/>
              </a:solidFill>
              <a:latin typeface="Segoe UI"/>
              <a:ea typeface="Segoe UI" pitchFamily="34" charset="0"/>
              <a:cs typeface="Segoe UI" pitchFamily="34" charset="0"/>
            </a:endParaRPr>
          </a:p>
        </p:txBody>
      </p:sp>
      <p:sp>
        <p:nvSpPr>
          <p:cNvPr id="32" name="Title 2">
            <a:extLst>
              <a:ext uri="{FF2B5EF4-FFF2-40B4-BE49-F238E27FC236}">
                <a16:creationId xmlns:a16="http://schemas.microsoft.com/office/drawing/2014/main" id="{F90E1157-CFFF-449A-934B-84B381142028}"/>
              </a:ext>
            </a:extLst>
          </p:cNvPr>
          <p:cNvSpPr txBox="1">
            <a:spLocks/>
          </p:cNvSpPr>
          <p:nvPr/>
        </p:nvSpPr>
        <p:spPr>
          <a:xfrm>
            <a:off x="426719" y="232848"/>
            <a:ext cx="11334431" cy="757914"/>
          </a:xfrm>
          <a:prstGeom prst="rect">
            <a:avLst/>
          </a:prstGeom>
        </p:spPr>
        <p:txBody>
          <a:bodyPr/>
          <a:lstStyle>
            <a:lvl1pPr algn="l" defTabSz="914016"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endParaRPr lang="en-US" sz="4000" dirty="0">
              <a:solidFill>
                <a:schemeClr val="accent1"/>
              </a:solidFill>
              <a:latin typeface="Segoe UI Light" panose="020B0502040204020203" pitchFamily="34" charset="0"/>
              <a:cs typeface="Segoe UI Light" panose="020B0502040204020203" pitchFamily="34" charset="0"/>
            </a:endParaRPr>
          </a:p>
        </p:txBody>
      </p:sp>
      <p:pic>
        <p:nvPicPr>
          <p:cNvPr id="82" name="Picture 81">
            <a:extLst>
              <a:ext uri="{FF2B5EF4-FFF2-40B4-BE49-F238E27FC236}">
                <a16:creationId xmlns:a16="http://schemas.microsoft.com/office/drawing/2014/main" id="{57E7650F-AB8A-4AD8-B475-B94BDA1EFF5B}"/>
              </a:ext>
            </a:extLst>
          </p:cNvPr>
          <p:cNvPicPr>
            <a:picLocks noChangeAspect="1"/>
          </p:cNvPicPr>
          <p:nvPr/>
        </p:nvPicPr>
        <p:blipFill>
          <a:blip r:embed="rId2"/>
          <a:stretch>
            <a:fillRect/>
          </a:stretch>
        </p:blipFill>
        <p:spPr>
          <a:xfrm>
            <a:off x="6076566" y="2984695"/>
            <a:ext cx="714195" cy="375530"/>
          </a:xfrm>
          <a:prstGeom prst="rect">
            <a:avLst/>
          </a:prstGeom>
        </p:spPr>
      </p:pic>
      <p:sp>
        <p:nvSpPr>
          <p:cNvPr id="93" name="Rectangle 92">
            <a:extLst>
              <a:ext uri="{FF2B5EF4-FFF2-40B4-BE49-F238E27FC236}">
                <a16:creationId xmlns:a16="http://schemas.microsoft.com/office/drawing/2014/main" id="{B33CED80-C3B5-4778-83F5-C569C642990F}"/>
              </a:ext>
            </a:extLst>
          </p:cNvPr>
          <p:cNvSpPr/>
          <p:nvPr/>
        </p:nvSpPr>
        <p:spPr>
          <a:xfrm>
            <a:off x="3699968" y="2778893"/>
            <a:ext cx="4551994" cy="3172782"/>
          </a:xfrm>
          <a:prstGeom prst="rect">
            <a:avLst/>
          </a:prstGeom>
          <a:noFill/>
          <a:ln w="19050">
            <a:solidFill>
              <a:srgbClr val="0078D7"/>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0078D7"/>
              </a:solidFill>
              <a:latin typeface="Segoe UI" panose="020B0502040204020203" pitchFamily="34" charset="0"/>
              <a:cs typeface="Segoe UI" panose="020B0502040204020203" pitchFamily="34" charset="0"/>
            </a:endParaRPr>
          </a:p>
        </p:txBody>
      </p:sp>
      <p:sp>
        <p:nvSpPr>
          <p:cNvPr id="94" name="TextBox 93">
            <a:extLst>
              <a:ext uri="{FF2B5EF4-FFF2-40B4-BE49-F238E27FC236}">
                <a16:creationId xmlns:a16="http://schemas.microsoft.com/office/drawing/2014/main" id="{7C95D984-2839-47BB-88C2-957CDC2F5DC6}"/>
              </a:ext>
            </a:extLst>
          </p:cNvPr>
          <p:cNvSpPr txBox="1"/>
          <p:nvPr/>
        </p:nvSpPr>
        <p:spPr>
          <a:xfrm>
            <a:off x="4640251" y="6060856"/>
            <a:ext cx="2600970" cy="398279"/>
          </a:xfrm>
          <a:prstGeom prst="rect">
            <a:avLst/>
          </a:prstGeom>
          <a:noFill/>
        </p:spPr>
        <p:txBody>
          <a:bodyPr wrap="square" rtlCol="0">
            <a:spAutoFit/>
          </a:bodyPr>
          <a:lstStyle/>
          <a:p>
            <a:pPr algn="ctr" defTabSz="914225">
              <a:defRPr/>
            </a:pPr>
            <a:r>
              <a:rPr lang="en-US" sz="2000" dirty="0">
                <a:solidFill>
                  <a:srgbClr val="0078D7"/>
                </a:solidFill>
                <a:cs typeface="Segoe UI" panose="020B0502040204020203" pitchFamily="34" charset="0"/>
              </a:rPr>
              <a:t>Customer’s MS Cloud</a:t>
            </a:r>
          </a:p>
        </p:txBody>
      </p:sp>
      <p:grpSp>
        <p:nvGrpSpPr>
          <p:cNvPr id="7" name="Group 6">
            <a:extLst>
              <a:ext uri="{FF2B5EF4-FFF2-40B4-BE49-F238E27FC236}">
                <a16:creationId xmlns:a16="http://schemas.microsoft.com/office/drawing/2014/main" id="{6BDA1816-C4CC-489B-85EC-5208BD1FC377}"/>
              </a:ext>
            </a:extLst>
          </p:cNvPr>
          <p:cNvGrpSpPr/>
          <p:nvPr/>
        </p:nvGrpSpPr>
        <p:grpSpPr>
          <a:xfrm>
            <a:off x="3798854" y="2898370"/>
            <a:ext cx="2104079" cy="2954632"/>
            <a:chOff x="787159" y="2980614"/>
            <a:chExt cx="2104377" cy="2955052"/>
          </a:xfrm>
        </p:grpSpPr>
        <p:sp>
          <p:nvSpPr>
            <p:cNvPr id="6" name="Rectangle 5">
              <a:extLst>
                <a:ext uri="{FF2B5EF4-FFF2-40B4-BE49-F238E27FC236}">
                  <a16:creationId xmlns:a16="http://schemas.microsoft.com/office/drawing/2014/main" id="{467C060B-E901-49BD-B6CC-E1E563D263EF}"/>
                </a:ext>
              </a:extLst>
            </p:cNvPr>
            <p:cNvSpPr/>
            <p:nvPr/>
          </p:nvSpPr>
          <p:spPr bwMode="auto">
            <a:xfrm>
              <a:off x="787159" y="2980614"/>
              <a:ext cx="2104377" cy="2955052"/>
            </a:xfrm>
            <a:prstGeom prst="rect">
              <a:avLst/>
            </a:prstGeom>
            <a:no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 picture containing building&#10;&#10;Description generated with high confidence">
              <a:extLst>
                <a:ext uri="{FF2B5EF4-FFF2-40B4-BE49-F238E27FC236}">
                  <a16:creationId xmlns:a16="http://schemas.microsoft.com/office/drawing/2014/main" id="{56452147-FDED-4529-91FE-A4A7E77308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331" y="3011620"/>
              <a:ext cx="568770" cy="568770"/>
            </a:xfrm>
            <a:prstGeom prst="rect">
              <a:avLst/>
            </a:prstGeom>
          </p:spPr>
        </p:pic>
        <p:sp>
          <p:nvSpPr>
            <p:cNvPr id="5" name="TextBox 4">
              <a:extLst>
                <a:ext uri="{FF2B5EF4-FFF2-40B4-BE49-F238E27FC236}">
                  <a16:creationId xmlns:a16="http://schemas.microsoft.com/office/drawing/2014/main" id="{87B8FB80-808F-4562-9A77-199FD88635C3}"/>
                </a:ext>
              </a:extLst>
            </p:cNvPr>
            <p:cNvSpPr txBox="1"/>
            <p:nvPr/>
          </p:nvSpPr>
          <p:spPr>
            <a:xfrm>
              <a:off x="1251898" y="3007284"/>
              <a:ext cx="1639638" cy="572464"/>
            </a:xfrm>
            <a:prstGeom prst="rect">
              <a:avLst/>
            </a:prstGeom>
            <a:noFill/>
          </p:spPr>
          <p:txBody>
            <a:bodyPr wrap="square" lIns="182854" tIns="146284" rIns="182854" bIns="146284" rtlCol="0">
              <a:spAutoFit/>
            </a:bodyPr>
            <a:lstStyle/>
            <a:p>
              <a:pPr>
                <a:lnSpc>
                  <a:spcPct val="90000"/>
                </a:lnSpc>
                <a:spcAft>
                  <a:spcPts val="600"/>
                </a:spcAft>
              </a:pPr>
              <a:r>
                <a:rPr lang="en-US" sz="2000" dirty="0">
                  <a:solidFill>
                    <a:srgbClr val="D83B01"/>
                  </a:solidFill>
                  <a:latin typeface="Segoe UI" panose="020B0502040204020203" pitchFamily="34" charset="0"/>
                  <a:cs typeface="Segoe UI" panose="020B0502040204020203" pitchFamily="34" charset="0"/>
                </a:rPr>
                <a:t>Office 365</a:t>
              </a:r>
            </a:p>
          </p:txBody>
        </p:sp>
      </p:grpSp>
      <p:sp>
        <p:nvSpPr>
          <p:cNvPr id="98" name="TextBox 97">
            <a:extLst>
              <a:ext uri="{FF2B5EF4-FFF2-40B4-BE49-F238E27FC236}">
                <a16:creationId xmlns:a16="http://schemas.microsoft.com/office/drawing/2014/main" id="{E6E5D268-7AEC-4349-8B7A-A576A232EB74}"/>
              </a:ext>
            </a:extLst>
          </p:cNvPr>
          <p:cNvSpPr txBox="1"/>
          <p:nvPr/>
        </p:nvSpPr>
        <p:spPr>
          <a:xfrm>
            <a:off x="6612555" y="2914060"/>
            <a:ext cx="1639406" cy="572383"/>
          </a:xfrm>
          <a:prstGeom prst="rect">
            <a:avLst/>
          </a:prstGeom>
          <a:noFill/>
        </p:spPr>
        <p:txBody>
          <a:bodyPr wrap="square" lIns="182854" tIns="146284" rIns="182854" bIns="146284" rtlCol="0">
            <a:spAutoFit/>
          </a:bodyPr>
          <a:lstStyle/>
          <a:p>
            <a:pPr>
              <a:lnSpc>
                <a:spcPct val="90000"/>
              </a:lnSpc>
              <a:spcAft>
                <a:spcPts val="600"/>
              </a:spcAft>
            </a:pPr>
            <a:r>
              <a:rPr lang="en-US" sz="2000" dirty="0">
                <a:solidFill>
                  <a:srgbClr val="0078D7"/>
                </a:solidFill>
                <a:latin typeface="Segoe UI" panose="020B0502040204020203" pitchFamily="34" charset="0"/>
                <a:cs typeface="Segoe UI" panose="020B0502040204020203" pitchFamily="34" charset="0"/>
              </a:rPr>
              <a:t>Azure</a:t>
            </a:r>
          </a:p>
        </p:txBody>
      </p:sp>
      <p:grpSp>
        <p:nvGrpSpPr>
          <p:cNvPr id="25" name="Group 24">
            <a:extLst>
              <a:ext uri="{FF2B5EF4-FFF2-40B4-BE49-F238E27FC236}">
                <a16:creationId xmlns:a16="http://schemas.microsoft.com/office/drawing/2014/main" id="{002C7F10-7748-458E-A964-9194154E0275}"/>
              </a:ext>
            </a:extLst>
          </p:cNvPr>
          <p:cNvGrpSpPr/>
          <p:nvPr/>
        </p:nvGrpSpPr>
        <p:grpSpPr>
          <a:xfrm>
            <a:off x="3699967" y="2020957"/>
            <a:ext cx="4551993" cy="2642013"/>
            <a:chOff x="3699627" y="2020756"/>
            <a:chExt cx="4552639" cy="2642388"/>
          </a:xfrm>
        </p:grpSpPr>
        <p:cxnSp>
          <p:nvCxnSpPr>
            <p:cNvPr id="74" name="Straight Connector 73">
              <a:extLst>
                <a:ext uri="{FF2B5EF4-FFF2-40B4-BE49-F238E27FC236}">
                  <a16:creationId xmlns:a16="http://schemas.microsoft.com/office/drawing/2014/main" id="{CFCE98A9-546C-49E3-BFE8-CA58154284D9}"/>
                </a:ext>
              </a:extLst>
            </p:cNvPr>
            <p:cNvCxnSpPr>
              <a:cxnSpLocks/>
            </p:cNvCxnSpPr>
            <p:nvPr/>
          </p:nvCxnSpPr>
          <p:spPr>
            <a:xfrm>
              <a:off x="3699627" y="2593666"/>
              <a:ext cx="4552639" cy="4469"/>
            </a:xfrm>
            <a:prstGeom prst="line">
              <a:avLst/>
            </a:prstGeom>
            <a:noFill/>
            <a:ln w="15875" cap="rnd" cmpd="sng" algn="ctr">
              <a:solidFill>
                <a:srgbClr val="0078D7"/>
              </a:solidFill>
              <a:prstDash val="solid"/>
              <a:headEnd type="none"/>
              <a:tailEnd type="none"/>
            </a:ln>
            <a:effectLst/>
          </p:spPr>
        </p:cxnSp>
        <p:sp>
          <p:nvSpPr>
            <p:cNvPr id="75" name="TextBox 74">
              <a:extLst>
                <a:ext uri="{FF2B5EF4-FFF2-40B4-BE49-F238E27FC236}">
                  <a16:creationId xmlns:a16="http://schemas.microsoft.com/office/drawing/2014/main" id="{1E4518A4-6E90-4D26-9D82-3A3924B38D50}"/>
                </a:ext>
              </a:extLst>
            </p:cNvPr>
            <p:cNvSpPr txBox="1"/>
            <p:nvPr/>
          </p:nvSpPr>
          <p:spPr>
            <a:xfrm>
              <a:off x="4340675" y="2020756"/>
              <a:ext cx="2935459" cy="594650"/>
            </a:xfrm>
            <a:prstGeom prst="rect">
              <a:avLst/>
            </a:prstGeom>
            <a:noFill/>
          </p:spPr>
          <p:txBody>
            <a:bodyPr wrap="square" rtlCol="0">
              <a:spAutoFit/>
            </a:bodyPr>
            <a:lstStyle/>
            <a:p>
              <a:pPr algn="ctr" defTabSz="914225">
                <a:defRPr/>
              </a:pPr>
              <a:r>
                <a:rPr lang="en-US" sz="1600" dirty="0">
                  <a:solidFill>
                    <a:prstClr val="black"/>
                  </a:solidFill>
                  <a:cs typeface="Segoe UI Semibold" panose="020B0702040204020203" pitchFamily="34" charset="0"/>
                </a:rPr>
                <a:t>Securely extend Office 365 data to Azure</a:t>
              </a:r>
            </a:p>
          </p:txBody>
        </p:sp>
        <p:grpSp>
          <p:nvGrpSpPr>
            <p:cNvPr id="14" name="Group 13">
              <a:extLst>
                <a:ext uri="{FF2B5EF4-FFF2-40B4-BE49-F238E27FC236}">
                  <a16:creationId xmlns:a16="http://schemas.microsoft.com/office/drawing/2014/main" id="{5FAFA6F9-8817-4DD9-8D8B-5603EAA89B31}"/>
                </a:ext>
              </a:extLst>
            </p:cNvPr>
            <p:cNvGrpSpPr/>
            <p:nvPr/>
          </p:nvGrpSpPr>
          <p:grpSpPr>
            <a:xfrm>
              <a:off x="4293340" y="3989739"/>
              <a:ext cx="3365212" cy="673405"/>
              <a:chOff x="1137122" y="4206776"/>
              <a:chExt cx="3365212" cy="673405"/>
            </a:xfrm>
          </p:grpSpPr>
          <p:sp>
            <p:nvSpPr>
              <p:cNvPr id="11" name="Arrow: Left-Right 10">
                <a:extLst>
                  <a:ext uri="{FF2B5EF4-FFF2-40B4-BE49-F238E27FC236}">
                    <a16:creationId xmlns:a16="http://schemas.microsoft.com/office/drawing/2014/main" id="{9BFFDAC8-CFCD-40C0-B0A6-384EBFBB80F5}"/>
                  </a:ext>
                </a:extLst>
              </p:cNvPr>
              <p:cNvSpPr/>
              <p:nvPr/>
            </p:nvSpPr>
            <p:spPr bwMode="auto">
              <a:xfrm>
                <a:off x="1137122" y="4206776"/>
                <a:ext cx="3365212" cy="673405"/>
              </a:xfrm>
              <a:prstGeom prst="leftRightArrow">
                <a:avLst>
                  <a:gd name="adj1" fmla="val 100000"/>
                  <a:gd name="adj2" fmla="val 36859"/>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8" name="Graphic 77" descr="Daily Calendar">
                <a:extLst>
                  <a:ext uri="{FF2B5EF4-FFF2-40B4-BE49-F238E27FC236}">
                    <a16:creationId xmlns:a16="http://schemas.microsoft.com/office/drawing/2014/main" id="{B663FE19-C280-417F-B560-66B4FCC60D20}"/>
                  </a:ext>
                </a:extLst>
              </p:cNvPr>
              <p:cNvPicPr>
                <a:picLocks/>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36180" y="4315973"/>
                <a:ext cx="455362" cy="420306"/>
              </a:xfrm>
              <a:prstGeom prst="rect">
                <a:avLst/>
              </a:prstGeom>
            </p:spPr>
          </p:pic>
          <p:pic>
            <p:nvPicPr>
              <p:cNvPr id="79" name="Graphic 78" descr="Document">
                <a:extLst>
                  <a:ext uri="{FF2B5EF4-FFF2-40B4-BE49-F238E27FC236}">
                    <a16:creationId xmlns:a16="http://schemas.microsoft.com/office/drawing/2014/main" id="{B779DB96-7204-4513-8B8A-11791390D930}"/>
                  </a:ext>
                </a:extLst>
              </p:cNvPr>
              <p:cNvPicPr>
                <a:picLocks/>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74661" y="4323220"/>
                <a:ext cx="455362" cy="420306"/>
              </a:xfrm>
              <a:prstGeom prst="rect">
                <a:avLst/>
              </a:prstGeom>
            </p:spPr>
          </p:pic>
          <p:pic>
            <p:nvPicPr>
              <p:cNvPr id="76" name="Graphic 75" descr="Email">
                <a:extLst>
                  <a:ext uri="{FF2B5EF4-FFF2-40B4-BE49-F238E27FC236}">
                    <a16:creationId xmlns:a16="http://schemas.microsoft.com/office/drawing/2014/main" id="{D179EBE6-171D-42C4-A646-03ACC9E1075F}"/>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63738" y="4300159"/>
                <a:ext cx="455362" cy="420306"/>
              </a:xfrm>
              <a:prstGeom prst="rect">
                <a:avLst/>
              </a:prstGeom>
            </p:spPr>
          </p:pic>
          <p:pic>
            <p:nvPicPr>
              <p:cNvPr id="80" name="Graphic 79" descr="Hierarchy">
                <a:extLst>
                  <a:ext uri="{FF2B5EF4-FFF2-40B4-BE49-F238E27FC236}">
                    <a16:creationId xmlns:a16="http://schemas.microsoft.com/office/drawing/2014/main" id="{31538C74-1791-4EA5-8BFD-F5DF146282EF}"/>
                  </a:ext>
                </a:extLst>
              </p:cNvPr>
              <p:cNvPicPr>
                <a:picLocks/>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82131" y="4315973"/>
                <a:ext cx="455362" cy="420306"/>
              </a:xfrm>
              <a:prstGeom prst="rect">
                <a:avLst/>
              </a:prstGeom>
            </p:spPr>
          </p:pic>
          <p:pic>
            <p:nvPicPr>
              <p:cNvPr id="77" name="Graphic 76" descr="Chat">
                <a:extLst>
                  <a:ext uri="{FF2B5EF4-FFF2-40B4-BE49-F238E27FC236}">
                    <a16:creationId xmlns:a16="http://schemas.microsoft.com/office/drawing/2014/main" id="{8CD3030F-171B-497E-9DEC-6E5F3C441193}"/>
                  </a:ext>
                </a:extLst>
              </p:cNvPr>
              <p:cNvPicPr>
                <a:picLocks/>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693707" y="4279088"/>
                <a:ext cx="500898" cy="508571"/>
              </a:xfrm>
              <a:prstGeom prst="rect">
                <a:avLst/>
              </a:prstGeom>
            </p:spPr>
          </p:pic>
        </p:grpSp>
      </p:grpSp>
      <p:sp>
        <p:nvSpPr>
          <p:cNvPr id="100" name="tool" title="Icon of a skrewdriver and wrench">
            <a:extLst>
              <a:ext uri="{FF2B5EF4-FFF2-40B4-BE49-F238E27FC236}">
                <a16:creationId xmlns:a16="http://schemas.microsoft.com/office/drawing/2014/main" id="{674DD9F8-FBEF-4910-92CA-2A2294443342}"/>
              </a:ext>
            </a:extLst>
          </p:cNvPr>
          <p:cNvSpPr>
            <a:spLocks noChangeAspect="1" noEditPoints="1"/>
          </p:cNvSpPr>
          <p:nvPr/>
        </p:nvSpPr>
        <p:spPr bwMode="auto">
          <a:xfrm>
            <a:off x="6941529" y="5083552"/>
            <a:ext cx="345561" cy="486757"/>
          </a:xfrm>
          <a:custGeom>
            <a:avLst/>
            <a:gdLst>
              <a:gd name="T0" fmla="*/ 196 w 256"/>
              <a:gd name="T1" fmla="*/ 0 h 360"/>
              <a:gd name="T2" fmla="*/ 256 w 256"/>
              <a:gd name="T3" fmla="*/ 60 h 360"/>
              <a:gd name="T4" fmla="*/ 230 w 256"/>
              <a:gd name="T5" fmla="*/ 110 h 360"/>
              <a:gd name="T6" fmla="*/ 222 w 256"/>
              <a:gd name="T7" fmla="*/ 114 h 360"/>
              <a:gd name="T8" fmla="*/ 222 w 256"/>
              <a:gd name="T9" fmla="*/ 334 h 360"/>
              <a:gd name="T10" fmla="*/ 196 w 256"/>
              <a:gd name="T11" fmla="*/ 360 h 360"/>
              <a:gd name="T12" fmla="*/ 170 w 256"/>
              <a:gd name="T13" fmla="*/ 334 h 360"/>
              <a:gd name="T14" fmla="*/ 170 w 256"/>
              <a:gd name="T15" fmla="*/ 114 h 360"/>
              <a:gd name="T16" fmla="*/ 162 w 256"/>
              <a:gd name="T17" fmla="*/ 110 h 360"/>
              <a:gd name="T18" fmla="*/ 136 w 256"/>
              <a:gd name="T19" fmla="*/ 60 h 360"/>
              <a:gd name="T20" fmla="*/ 196 w 256"/>
              <a:gd name="T21" fmla="*/ 0 h 360"/>
              <a:gd name="T22" fmla="*/ 0 w 256"/>
              <a:gd name="T23" fmla="*/ 193 h 360"/>
              <a:gd name="T24" fmla="*/ 0 w 256"/>
              <a:gd name="T25" fmla="*/ 219 h 360"/>
              <a:gd name="T26" fmla="*/ 0 w 256"/>
              <a:gd name="T27" fmla="*/ 287 h 360"/>
              <a:gd name="T28" fmla="*/ 0 w 256"/>
              <a:gd name="T29" fmla="*/ 334 h 360"/>
              <a:gd name="T30" fmla="*/ 26 w 256"/>
              <a:gd name="T31" fmla="*/ 360 h 360"/>
              <a:gd name="T32" fmla="*/ 53 w 256"/>
              <a:gd name="T33" fmla="*/ 334 h 360"/>
              <a:gd name="T34" fmla="*/ 53 w 256"/>
              <a:gd name="T35" fmla="*/ 287 h 360"/>
              <a:gd name="T36" fmla="*/ 53 w 256"/>
              <a:gd name="T37" fmla="*/ 219 h 360"/>
              <a:gd name="T38" fmla="*/ 53 w 256"/>
              <a:gd name="T39" fmla="*/ 193 h 360"/>
              <a:gd name="T40" fmla="*/ 26 w 256"/>
              <a:gd name="T41" fmla="*/ 193 h 360"/>
              <a:gd name="T42" fmla="*/ 0 w 256"/>
              <a:gd name="T43" fmla="*/ 193 h 360"/>
              <a:gd name="T44" fmla="*/ 53 w 256"/>
              <a:gd name="T45" fmla="*/ 0 h 360"/>
              <a:gd name="T46" fmla="*/ 0 w 256"/>
              <a:gd name="T47" fmla="*/ 0 h 360"/>
              <a:gd name="T48" fmla="*/ 0 w 256"/>
              <a:gd name="T49" fmla="*/ 42 h 360"/>
              <a:gd name="T50" fmla="*/ 26 w 256"/>
              <a:gd name="T51" fmla="*/ 68 h 360"/>
              <a:gd name="T52" fmla="*/ 53 w 256"/>
              <a:gd name="T53" fmla="*/ 42 h 360"/>
              <a:gd name="T54" fmla="*/ 53 w 256"/>
              <a:gd name="T55" fmla="*/ 0 h 360"/>
              <a:gd name="T56" fmla="*/ 26 w 256"/>
              <a:gd name="T57" fmla="*/ 68 h 360"/>
              <a:gd name="T58" fmla="*/ 26 w 256"/>
              <a:gd name="T59" fmla="*/ 193 h 360"/>
              <a:gd name="T60" fmla="*/ 193 w 256"/>
              <a:gd name="T61" fmla="*/ 0 h 360"/>
              <a:gd name="T62" fmla="*/ 193 w 256"/>
              <a:gd name="T63" fmla="*/ 57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360">
                <a:moveTo>
                  <a:pt x="196" y="0"/>
                </a:moveTo>
                <a:cubicBezTo>
                  <a:pt x="229" y="0"/>
                  <a:pt x="256" y="27"/>
                  <a:pt x="256" y="60"/>
                </a:cubicBezTo>
                <a:cubicBezTo>
                  <a:pt x="256" y="81"/>
                  <a:pt x="246" y="99"/>
                  <a:pt x="230" y="110"/>
                </a:cubicBezTo>
                <a:cubicBezTo>
                  <a:pt x="222" y="114"/>
                  <a:pt x="222" y="114"/>
                  <a:pt x="222" y="114"/>
                </a:cubicBezTo>
                <a:cubicBezTo>
                  <a:pt x="222" y="334"/>
                  <a:pt x="222" y="334"/>
                  <a:pt x="222" y="334"/>
                </a:cubicBezTo>
                <a:cubicBezTo>
                  <a:pt x="222" y="348"/>
                  <a:pt x="210" y="360"/>
                  <a:pt x="196" y="360"/>
                </a:cubicBezTo>
                <a:cubicBezTo>
                  <a:pt x="182" y="360"/>
                  <a:pt x="170" y="348"/>
                  <a:pt x="170" y="334"/>
                </a:cubicBezTo>
                <a:cubicBezTo>
                  <a:pt x="170" y="114"/>
                  <a:pt x="170" y="114"/>
                  <a:pt x="170" y="114"/>
                </a:cubicBezTo>
                <a:cubicBezTo>
                  <a:pt x="162" y="110"/>
                  <a:pt x="162" y="110"/>
                  <a:pt x="162" y="110"/>
                </a:cubicBezTo>
                <a:cubicBezTo>
                  <a:pt x="147" y="99"/>
                  <a:pt x="136" y="81"/>
                  <a:pt x="136" y="60"/>
                </a:cubicBezTo>
                <a:cubicBezTo>
                  <a:pt x="136" y="27"/>
                  <a:pt x="163" y="0"/>
                  <a:pt x="196" y="0"/>
                </a:cubicBezTo>
                <a:close/>
                <a:moveTo>
                  <a:pt x="0" y="193"/>
                </a:moveTo>
                <a:cubicBezTo>
                  <a:pt x="0" y="219"/>
                  <a:pt x="0" y="219"/>
                  <a:pt x="0" y="219"/>
                </a:cubicBezTo>
                <a:cubicBezTo>
                  <a:pt x="0" y="287"/>
                  <a:pt x="0" y="287"/>
                  <a:pt x="0" y="287"/>
                </a:cubicBezTo>
                <a:cubicBezTo>
                  <a:pt x="0" y="334"/>
                  <a:pt x="0" y="334"/>
                  <a:pt x="0" y="334"/>
                </a:cubicBezTo>
                <a:cubicBezTo>
                  <a:pt x="0" y="348"/>
                  <a:pt x="12" y="360"/>
                  <a:pt x="26" y="360"/>
                </a:cubicBezTo>
                <a:cubicBezTo>
                  <a:pt x="41" y="360"/>
                  <a:pt x="53" y="348"/>
                  <a:pt x="53" y="334"/>
                </a:cubicBezTo>
                <a:cubicBezTo>
                  <a:pt x="53" y="287"/>
                  <a:pt x="53" y="287"/>
                  <a:pt x="53" y="287"/>
                </a:cubicBezTo>
                <a:cubicBezTo>
                  <a:pt x="53" y="219"/>
                  <a:pt x="53" y="219"/>
                  <a:pt x="53" y="219"/>
                </a:cubicBezTo>
                <a:cubicBezTo>
                  <a:pt x="53" y="193"/>
                  <a:pt x="53" y="193"/>
                  <a:pt x="53" y="193"/>
                </a:cubicBezTo>
                <a:cubicBezTo>
                  <a:pt x="26" y="193"/>
                  <a:pt x="26" y="193"/>
                  <a:pt x="26" y="193"/>
                </a:cubicBezTo>
                <a:cubicBezTo>
                  <a:pt x="0" y="193"/>
                  <a:pt x="0" y="193"/>
                  <a:pt x="0" y="193"/>
                </a:cubicBezTo>
                <a:close/>
                <a:moveTo>
                  <a:pt x="53" y="0"/>
                </a:moveTo>
                <a:cubicBezTo>
                  <a:pt x="0" y="0"/>
                  <a:pt x="0" y="0"/>
                  <a:pt x="0" y="0"/>
                </a:cubicBezTo>
                <a:cubicBezTo>
                  <a:pt x="0" y="42"/>
                  <a:pt x="0" y="42"/>
                  <a:pt x="0" y="42"/>
                </a:cubicBezTo>
                <a:cubicBezTo>
                  <a:pt x="26" y="68"/>
                  <a:pt x="26" y="68"/>
                  <a:pt x="26" y="68"/>
                </a:cubicBezTo>
                <a:cubicBezTo>
                  <a:pt x="53" y="42"/>
                  <a:pt x="53" y="42"/>
                  <a:pt x="53" y="42"/>
                </a:cubicBezTo>
                <a:cubicBezTo>
                  <a:pt x="53" y="0"/>
                  <a:pt x="53" y="0"/>
                  <a:pt x="53" y="0"/>
                </a:cubicBezTo>
                <a:close/>
                <a:moveTo>
                  <a:pt x="26" y="68"/>
                </a:moveTo>
                <a:cubicBezTo>
                  <a:pt x="26" y="193"/>
                  <a:pt x="26" y="193"/>
                  <a:pt x="26" y="193"/>
                </a:cubicBezTo>
                <a:moveTo>
                  <a:pt x="193" y="0"/>
                </a:moveTo>
                <a:cubicBezTo>
                  <a:pt x="193" y="57"/>
                  <a:pt x="193" y="57"/>
                  <a:pt x="193" y="57"/>
                </a:cubicBezTo>
              </a:path>
            </a:pathLst>
          </a:custGeom>
          <a:noFill/>
          <a:ln w="15875" cap="sq">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dirty="0">
              <a:gradFill>
                <a:gsLst>
                  <a:gs pos="0">
                    <a:srgbClr val="505050"/>
                  </a:gs>
                  <a:gs pos="100000">
                    <a:srgbClr val="505050"/>
                  </a:gs>
                </a:gsLst>
              </a:gradFill>
            </a:endParaRPr>
          </a:p>
        </p:txBody>
      </p:sp>
      <p:cxnSp>
        <p:nvCxnSpPr>
          <p:cNvPr id="103" name="Straight Arrow Connector 102">
            <a:extLst>
              <a:ext uri="{FF2B5EF4-FFF2-40B4-BE49-F238E27FC236}">
                <a16:creationId xmlns:a16="http://schemas.microsoft.com/office/drawing/2014/main" id="{DB4F2B05-E819-4F1A-A789-D88B08D327D8}"/>
              </a:ext>
            </a:extLst>
          </p:cNvPr>
          <p:cNvCxnSpPr>
            <a:cxnSpLocks/>
          </p:cNvCxnSpPr>
          <p:nvPr/>
        </p:nvCxnSpPr>
        <p:spPr>
          <a:xfrm>
            <a:off x="-96780" y="4230887"/>
            <a:ext cx="229863" cy="0"/>
          </a:xfrm>
          <a:prstGeom prst="straightConnector1">
            <a:avLst/>
          </a:prstGeom>
          <a:noFill/>
          <a:ln w="12700" cap="flat" cmpd="sng" algn="ctr">
            <a:solidFill>
              <a:srgbClr val="505050">
                <a:lumMod val="60000"/>
                <a:lumOff val="40000"/>
              </a:srgbClr>
            </a:solidFill>
            <a:prstDash val="solid"/>
            <a:headEnd type="none" w="med" len="med"/>
            <a:tailEnd type="arrow" w="med" len="med"/>
          </a:ln>
          <a:effectLst/>
        </p:spPr>
      </p:cxnSp>
      <p:grpSp>
        <p:nvGrpSpPr>
          <p:cNvPr id="24" name="Group 23">
            <a:extLst>
              <a:ext uri="{FF2B5EF4-FFF2-40B4-BE49-F238E27FC236}">
                <a16:creationId xmlns:a16="http://schemas.microsoft.com/office/drawing/2014/main" id="{7DC5CD22-9CFB-46DC-B209-2421C667CF7A}"/>
              </a:ext>
            </a:extLst>
          </p:cNvPr>
          <p:cNvGrpSpPr/>
          <p:nvPr/>
        </p:nvGrpSpPr>
        <p:grpSpPr>
          <a:xfrm>
            <a:off x="475656" y="2054183"/>
            <a:ext cx="2876494" cy="3914436"/>
            <a:chOff x="474859" y="2053987"/>
            <a:chExt cx="2876902" cy="3914992"/>
          </a:xfrm>
        </p:grpSpPr>
        <p:cxnSp>
          <p:nvCxnSpPr>
            <p:cNvPr id="104" name="Straight Connector 103">
              <a:extLst>
                <a:ext uri="{FF2B5EF4-FFF2-40B4-BE49-F238E27FC236}">
                  <a16:creationId xmlns:a16="http://schemas.microsoft.com/office/drawing/2014/main" id="{D2A1EBCA-94E8-452C-BB57-CA017817EAD8}"/>
                </a:ext>
              </a:extLst>
            </p:cNvPr>
            <p:cNvCxnSpPr>
              <a:cxnSpLocks/>
            </p:cNvCxnSpPr>
            <p:nvPr/>
          </p:nvCxnSpPr>
          <p:spPr>
            <a:xfrm flipV="1">
              <a:off x="518160" y="2593415"/>
              <a:ext cx="2833601" cy="1304"/>
            </a:xfrm>
            <a:prstGeom prst="line">
              <a:avLst/>
            </a:prstGeom>
            <a:noFill/>
            <a:ln w="15875" cap="rnd" cmpd="sng" algn="ctr">
              <a:solidFill>
                <a:srgbClr val="0078D7"/>
              </a:solidFill>
              <a:prstDash val="solid"/>
              <a:headEnd type="none"/>
              <a:tailEnd type="none"/>
            </a:ln>
            <a:effectLst/>
          </p:spPr>
        </p:cxnSp>
        <p:sp>
          <p:nvSpPr>
            <p:cNvPr id="105" name="TextBox 104">
              <a:extLst>
                <a:ext uri="{FF2B5EF4-FFF2-40B4-BE49-F238E27FC236}">
                  <a16:creationId xmlns:a16="http://schemas.microsoft.com/office/drawing/2014/main" id="{2BA759A0-2616-4819-89E8-1DA8BF83DEE6}"/>
                </a:ext>
              </a:extLst>
            </p:cNvPr>
            <p:cNvSpPr txBox="1"/>
            <p:nvPr/>
          </p:nvSpPr>
          <p:spPr>
            <a:xfrm>
              <a:off x="728262" y="2053987"/>
              <a:ext cx="2445327" cy="584858"/>
            </a:xfrm>
            <a:prstGeom prst="rect">
              <a:avLst/>
            </a:prstGeom>
            <a:noFill/>
          </p:spPr>
          <p:txBody>
            <a:bodyPr wrap="square" rtlCol="0">
              <a:spAutoFit/>
            </a:bodyPr>
            <a:lstStyle/>
            <a:p>
              <a:pPr algn="ctr" defTabSz="914225">
                <a:defRPr/>
              </a:pPr>
              <a:r>
                <a:rPr lang="en-US" sz="1600" dirty="0">
                  <a:solidFill>
                    <a:prstClr val="black"/>
                  </a:solidFill>
                  <a:cs typeface="Segoe UI Semibold" panose="020B0702040204020203" pitchFamily="34" charset="0"/>
                </a:rPr>
                <a:t>Apply defined data controls</a:t>
              </a:r>
            </a:p>
          </p:txBody>
        </p:sp>
        <p:sp>
          <p:nvSpPr>
            <p:cNvPr id="16" name="Arrow: Pentagon 15">
              <a:extLst>
                <a:ext uri="{FF2B5EF4-FFF2-40B4-BE49-F238E27FC236}">
                  <a16:creationId xmlns:a16="http://schemas.microsoft.com/office/drawing/2014/main" id="{27F480E4-56EE-4216-B55B-3B2FA00CC525}"/>
                </a:ext>
              </a:extLst>
            </p:cNvPr>
            <p:cNvSpPr/>
            <p:nvPr/>
          </p:nvSpPr>
          <p:spPr bwMode="auto">
            <a:xfrm>
              <a:off x="3093535" y="2893695"/>
              <a:ext cx="180606" cy="635001"/>
            </a:xfrm>
            <a:prstGeom prst="homePlate">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dirty="0">
                <a:solidFill>
                  <a:srgbClr val="0078D7"/>
                </a:solidFill>
                <a:ea typeface="Segoe UI" pitchFamily="34" charset="0"/>
                <a:cs typeface="Segoe UI" pitchFamily="34" charset="0"/>
              </a:endParaRPr>
            </a:p>
          </p:txBody>
        </p:sp>
        <p:sp>
          <p:nvSpPr>
            <p:cNvPr id="106" name="Arrow: Pentagon 105">
              <a:extLst>
                <a:ext uri="{FF2B5EF4-FFF2-40B4-BE49-F238E27FC236}">
                  <a16:creationId xmlns:a16="http://schemas.microsoft.com/office/drawing/2014/main" id="{79DC60D6-F22B-4D2B-A5F4-1248C06628E0}"/>
                </a:ext>
              </a:extLst>
            </p:cNvPr>
            <p:cNvSpPr/>
            <p:nvPr/>
          </p:nvSpPr>
          <p:spPr bwMode="auto">
            <a:xfrm>
              <a:off x="3099134" y="4079107"/>
              <a:ext cx="172391" cy="635001"/>
            </a:xfrm>
            <a:prstGeom prst="homePlate">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dirty="0">
                <a:solidFill>
                  <a:srgbClr val="0078D7"/>
                </a:soli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5CD78A94-61EA-4602-8A3C-B41D41C8E274}"/>
                </a:ext>
              </a:extLst>
            </p:cNvPr>
            <p:cNvGrpSpPr/>
            <p:nvPr/>
          </p:nvGrpSpPr>
          <p:grpSpPr>
            <a:xfrm>
              <a:off x="534835" y="2891401"/>
              <a:ext cx="1938415" cy="803938"/>
              <a:chOff x="534835" y="2891401"/>
              <a:chExt cx="1938415" cy="803938"/>
            </a:xfrm>
          </p:grpSpPr>
          <p:sp>
            <p:nvSpPr>
              <p:cNvPr id="107" name="Database_EFC7" title="Icon of a cylinder">
                <a:extLst>
                  <a:ext uri="{FF2B5EF4-FFF2-40B4-BE49-F238E27FC236}">
                    <a16:creationId xmlns:a16="http://schemas.microsoft.com/office/drawing/2014/main" id="{1DC91814-7106-4155-86EC-B8BC42F459E6}"/>
                  </a:ext>
                </a:extLst>
              </p:cNvPr>
              <p:cNvSpPr>
                <a:spLocks noChangeAspect="1" noEditPoints="1"/>
              </p:cNvSpPr>
              <p:nvPr/>
            </p:nvSpPr>
            <p:spPr bwMode="auto">
              <a:xfrm>
                <a:off x="534835" y="3004882"/>
                <a:ext cx="399260" cy="51897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8" name="TextBox 17">
                <a:extLst>
                  <a:ext uri="{FF2B5EF4-FFF2-40B4-BE49-F238E27FC236}">
                    <a16:creationId xmlns:a16="http://schemas.microsoft.com/office/drawing/2014/main" id="{E428BE29-D858-4E41-B2D3-7D75C456A7CF}"/>
                  </a:ext>
                </a:extLst>
              </p:cNvPr>
              <p:cNvSpPr txBox="1"/>
              <p:nvPr/>
            </p:nvSpPr>
            <p:spPr>
              <a:xfrm>
                <a:off x="994070" y="2891401"/>
                <a:ext cx="1479180" cy="803938"/>
              </a:xfrm>
              <a:prstGeom prst="rect">
                <a:avLst/>
              </a:prstGeom>
              <a:noFill/>
            </p:spPr>
            <p:txBody>
              <a:bodyPr wrap="square" lIns="182854" tIns="146284" rIns="182854" bIns="146284" rtlCol="0">
                <a:spAutoFit/>
              </a:bodyPr>
              <a:lstStyle/>
              <a:p>
                <a:pPr>
                  <a:lnSpc>
                    <a:spcPct val="90000"/>
                  </a:lnSpc>
                  <a:spcAft>
                    <a:spcPts val="600"/>
                  </a:spcAft>
                </a:pPr>
                <a:r>
                  <a:rPr lang="en-US" dirty="0">
                    <a:solidFill>
                      <a:srgbClr val="0078D7"/>
                    </a:solidFill>
                  </a:rPr>
                  <a:t>Data at scale</a:t>
                </a:r>
              </a:p>
            </p:txBody>
          </p:sp>
        </p:grpSp>
        <p:grpSp>
          <p:nvGrpSpPr>
            <p:cNvPr id="22" name="Group 21">
              <a:extLst>
                <a:ext uri="{FF2B5EF4-FFF2-40B4-BE49-F238E27FC236}">
                  <a16:creationId xmlns:a16="http://schemas.microsoft.com/office/drawing/2014/main" id="{9DFD8320-DD9B-406E-A8A8-92A401974C11}"/>
                </a:ext>
              </a:extLst>
            </p:cNvPr>
            <p:cNvGrpSpPr/>
            <p:nvPr/>
          </p:nvGrpSpPr>
          <p:grpSpPr>
            <a:xfrm>
              <a:off x="474859" y="4059409"/>
              <a:ext cx="2398065" cy="803938"/>
              <a:chOff x="474859" y="4059409"/>
              <a:chExt cx="2398065" cy="803938"/>
            </a:xfrm>
          </p:grpSpPr>
          <p:sp>
            <p:nvSpPr>
              <p:cNvPr id="108" name="Commitments_EC4D" title="Icon of a handshake">
                <a:extLst>
                  <a:ext uri="{FF2B5EF4-FFF2-40B4-BE49-F238E27FC236}">
                    <a16:creationId xmlns:a16="http://schemas.microsoft.com/office/drawing/2014/main" id="{6CCDED9D-32BC-4B8C-8AE9-47982E22E099}"/>
                  </a:ext>
                </a:extLst>
              </p:cNvPr>
              <p:cNvSpPr>
                <a:spLocks noChangeAspect="1" noEditPoints="1"/>
              </p:cNvSpPr>
              <p:nvPr/>
            </p:nvSpPr>
            <p:spPr bwMode="auto">
              <a:xfrm>
                <a:off x="474859" y="4153193"/>
                <a:ext cx="519211" cy="48682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12" name="TextBox 111">
                <a:extLst>
                  <a:ext uri="{FF2B5EF4-FFF2-40B4-BE49-F238E27FC236}">
                    <a16:creationId xmlns:a16="http://schemas.microsoft.com/office/drawing/2014/main" id="{20FE83A3-6974-4B18-872F-E6034DCA2715}"/>
                  </a:ext>
                </a:extLst>
              </p:cNvPr>
              <p:cNvSpPr txBox="1"/>
              <p:nvPr/>
            </p:nvSpPr>
            <p:spPr>
              <a:xfrm>
                <a:off x="1008467" y="4059409"/>
                <a:ext cx="1864457" cy="803938"/>
              </a:xfrm>
              <a:prstGeom prst="rect">
                <a:avLst/>
              </a:prstGeom>
              <a:noFill/>
            </p:spPr>
            <p:txBody>
              <a:bodyPr wrap="square" lIns="182854" tIns="146284" rIns="182854" bIns="146284" rtlCol="0">
                <a:spAutoFit/>
              </a:bodyPr>
              <a:lstStyle/>
              <a:p>
                <a:pPr>
                  <a:lnSpc>
                    <a:spcPct val="90000"/>
                  </a:lnSpc>
                  <a:spcAft>
                    <a:spcPts val="600"/>
                  </a:spcAft>
                </a:pPr>
                <a:r>
                  <a:rPr lang="en-US" dirty="0">
                    <a:solidFill>
                      <a:srgbClr val="0078D7"/>
                    </a:solidFill>
                  </a:rPr>
                  <a:t>Granular consent</a:t>
                </a:r>
              </a:p>
            </p:txBody>
          </p:sp>
        </p:grpSp>
        <p:sp>
          <p:nvSpPr>
            <p:cNvPr id="113" name="Arrow: Pentagon 112">
              <a:extLst>
                <a:ext uri="{FF2B5EF4-FFF2-40B4-BE49-F238E27FC236}">
                  <a16:creationId xmlns:a16="http://schemas.microsoft.com/office/drawing/2014/main" id="{5E4FA8A7-3379-4597-8F2A-CCF4538CD423}"/>
                </a:ext>
              </a:extLst>
            </p:cNvPr>
            <p:cNvSpPr/>
            <p:nvPr/>
          </p:nvSpPr>
          <p:spPr bwMode="auto">
            <a:xfrm>
              <a:off x="3106522" y="5218101"/>
              <a:ext cx="172391" cy="635001"/>
            </a:xfrm>
            <a:prstGeom prst="homePlate">
              <a:avLst/>
            </a:prstGeom>
            <a:solidFill>
              <a:schemeClr val="bg1">
                <a:lumMod val="95000"/>
              </a:schemeClr>
            </a:solidFill>
            <a:ln w="19050">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lnSpc>
                  <a:spcPct val="90000"/>
                </a:lnSpc>
                <a:spcBef>
                  <a:spcPct val="0"/>
                </a:spcBef>
                <a:spcAft>
                  <a:spcPct val="0"/>
                </a:spcAft>
              </a:pPr>
              <a:endParaRPr lang="en-US" dirty="0">
                <a:solidFill>
                  <a:srgbClr val="0078D7"/>
                </a:soli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40CB70DE-6643-4614-9A44-0AFFB570D983}"/>
                </a:ext>
              </a:extLst>
            </p:cNvPr>
            <p:cNvGrpSpPr/>
            <p:nvPr/>
          </p:nvGrpSpPr>
          <p:grpSpPr>
            <a:xfrm>
              <a:off x="552625" y="5165041"/>
              <a:ext cx="2553027" cy="803938"/>
              <a:chOff x="552625" y="5165041"/>
              <a:chExt cx="2553027" cy="803938"/>
            </a:xfrm>
          </p:grpSpPr>
          <p:sp>
            <p:nvSpPr>
              <p:cNvPr id="110" name="server_2" title="Icon of a server with a padlock in the lower right corner">
                <a:extLst>
                  <a:ext uri="{FF2B5EF4-FFF2-40B4-BE49-F238E27FC236}">
                    <a16:creationId xmlns:a16="http://schemas.microsoft.com/office/drawing/2014/main" id="{83840B58-75C8-4C50-982B-20C4AF18C3BC}"/>
                  </a:ext>
                </a:extLst>
              </p:cNvPr>
              <p:cNvSpPr>
                <a:spLocks noChangeAspect="1" noEditPoints="1"/>
              </p:cNvSpPr>
              <p:nvPr/>
            </p:nvSpPr>
            <p:spPr bwMode="auto">
              <a:xfrm>
                <a:off x="552625" y="5337072"/>
                <a:ext cx="362964" cy="450002"/>
              </a:xfrm>
              <a:custGeom>
                <a:avLst/>
                <a:gdLst>
                  <a:gd name="T0" fmla="*/ 122 w 270"/>
                  <a:gd name="T1" fmla="*/ 336 h 336"/>
                  <a:gd name="T2" fmla="*/ 0 w 270"/>
                  <a:gd name="T3" fmla="*/ 336 h 336"/>
                  <a:gd name="T4" fmla="*/ 0 w 270"/>
                  <a:gd name="T5" fmla="*/ 0 h 336"/>
                  <a:gd name="T6" fmla="*/ 201 w 270"/>
                  <a:gd name="T7" fmla="*/ 0 h 336"/>
                  <a:gd name="T8" fmla="*/ 201 w 270"/>
                  <a:gd name="T9" fmla="*/ 138 h 336"/>
                  <a:gd name="T10" fmla="*/ 270 w 270"/>
                  <a:gd name="T11" fmla="*/ 245 h 336"/>
                  <a:gd name="T12" fmla="*/ 155 w 270"/>
                  <a:gd name="T13" fmla="*/ 245 h 336"/>
                  <a:gd name="T14" fmla="*/ 155 w 270"/>
                  <a:gd name="T15" fmla="*/ 336 h 336"/>
                  <a:gd name="T16" fmla="*/ 270 w 270"/>
                  <a:gd name="T17" fmla="*/ 336 h 336"/>
                  <a:gd name="T18" fmla="*/ 270 w 270"/>
                  <a:gd name="T19" fmla="*/ 245 h 336"/>
                  <a:gd name="T20" fmla="*/ 245 w 270"/>
                  <a:gd name="T21" fmla="*/ 245 h 336"/>
                  <a:gd name="T22" fmla="*/ 245 w 270"/>
                  <a:gd name="T23" fmla="*/ 211 h 336"/>
                  <a:gd name="T24" fmla="*/ 213 w 270"/>
                  <a:gd name="T25" fmla="*/ 179 h 336"/>
                  <a:gd name="T26" fmla="*/ 181 w 270"/>
                  <a:gd name="T27" fmla="*/ 211 h 336"/>
                  <a:gd name="T28" fmla="*/ 181 w 270"/>
                  <a:gd name="T29" fmla="*/ 245 h 336"/>
                  <a:gd name="T30" fmla="*/ 77 w 270"/>
                  <a:gd name="T31" fmla="*/ 290 h 336"/>
                  <a:gd name="T32" fmla="*/ 122 w 270"/>
                  <a:gd name="T33" fmla="*/ 29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0" h="336">
                    <a:moveTo>
                      <a:pt x="122" y="336"/>
                    </a:moveTo>
                    <a:cubicBezTo>
                      <a:pt x="0" y="336"/>
                      <a:pt x="0" y="336"/>
                      <a:pt x="0" y="336"/>
                    </a:cubicBezTo>
                    <a:cubicBezTo>
                      <a:pt x="0" y="0"/>
                      <a:pt x="0" y="0"/>
                      <a:pt x="0" y="0"/>
                    </a:cubicBezTo>
                    <a:cubicBezTo>
                      <a:pt x="201" y="0"/>
                      <a:pt x="201" y="0"/>
                      <a:pt x="201" y="0"/>
                    </a:cubicBezTo>
                    <a:cubicBezTo>
                      <a:pt x="201" y="138"/>
                      <a:pt x="201" y="138"/>
                      <a:pt x="201" y="138"/>
                    </a:cubicBezTo>
                    <a:moveTo>
                      <a:pt x="270" y="245"/>
                    </a:moveTo>
                    <a:cubicBezTo>
                      <a:pt x="155" y="245"/>
                      <a:pt x="155" y="245"/>
                      <a:pt x="155" y="245"/>
                    </a:cubicBezTo>
                    <a:cubicBezTo>
                      <a:pt x="155" y="336"/>
                      <a:pt x="155" y="336"/>
                      <a:pt x="155" y="336"/>
                    </a:cubicBezTo>
                    <a:cubicBezTo>
                      <a:pt x="270" y="336"/>
                      <a:pt x="270" y="336"/>
                      <a:pt x="270" y="336"/>
                    </a:cubicBezTo>
                    <a:lnTo>
                      <a:pt x="270" y="245"/>
                    </a:lnTo>
                    <a:close/>
                    <a:moveTo>
                      <a:pt x="245" y="245"/>
                    </a:moveTo>
                    <a:cubicBezTo>
                      <a:pt x="245" y="211"/>
                      <a:pt x="245" y="211"/>
                      <a:pt x="245" y="211"/>
                    </a:cubicBezTo>
                    <a:cubicBezTo>
                      <a:pt x="245" y="193"/>
                      <a:pt x="230" y="179"/>
                      <a:pt x="213" y="179"/>
                    </a:cubicBezTo>
                    <a:cubicBezTo>
                      <a:pt x="195" y="179"/>
                      <a:pt x="181" y="193"/>
                      <a:pt x="181" y="211"/>
                    </a:cubicBezTo>
                    <a:cubicBezTo>
                      <a:pt x="181" y="245"/>
                      <a:pt x="181" y="245"/>
                      <a:pt x="181" y="245"/>
                    </a:cubicBezTo>
                    <a:moveTo>
                      <a:pt x="77" y="290"/>
                    </a:moveTo>
                    <a:cubicBezTo>
                      <a:pt x="122" y="290"/>
                      <a:pt x="122" y="290"/>
                      <a:pt x="122" y="290"/>
                    </a:cubicBezTo>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114" name="TextBox 113">
                <a:extLst>
                  <a:ext uri="{FF2B5EF4-FFF2-40B4-BE49-F238E27FC236}">
                    <a16:creationId xmlns:a16="http://schemas.microsoft.com/office/drawing/2014/main" id="{4AAD31A3-8795-41FB-9634-1232E62D264F}"/>
                  </a:ext>
                </a:extLst>
              </p:cNvPr>
              <p:cNvSpPr txBox="1"/>
              <p:nvPr/>
            </p:nvSpPr>
            <p:spPr>
              <a:xfrm>
                <a:off x="1008467" y="5165041"/>
                <a:ext cx="2097185" cy="803938"/>
              </a:xfrm>
              <a:prstGeom prst="rect">
                <a:avLst/>
              </a:prstGeom>
              <a:noFill/>
            </p:spPr>
            <p:txBody>
              <a:bodyPr wrap="square" lIns="182854" tIns="146284" rIns="182854" bIns="146284" rtlCol="0">
                <a:spAutoFit/>
              </a:bodyPr>
              <a:lstStyle/>
              <a:p>
                <a:pPr>
                  <a:lnSpc>
                    <a:spcPct val="90000"/>
                  </a:lnSpc>
                  <a:spcAft>
                    <a:spcPts val="600"/>
                  </a:spcAft>
                </a:pPr>
                <a:r>
                  <a:rPr lang="en-US" dirty="0">
                    <a:solidFill>
                      <a:srgbClr val="0078D7"/>
                    </a:solidFill>
                  </a:rPr>
                  <a:t>Security &amp; Governance</a:t>
                </a:r>
              </a:p>
            </p:txBody>
          </p:sp>
        </p:grpSp>
      </p:grpSp>
      <p:grpSp>
        <p:nvGrpSpPr>
          <p:cNvPr id="26" name="Group 25">
            <a:extLst>
              <a:ext uri="{FF2B5EF4-FFF2-40B4-BE49-F238E27FC236}">
                <a16:creationId xmlns:a16="http://schemas.microsoft.com/office/drawing/2014/main" id="{195FC2D7-0EB6-4634-B19A-5A60D4929DC0}"/>
              </a:ext>
            </a:extLst>
          </p:cNvPr>
          <p:cNvGrpSpPr/>
          <p:nvPr/>
        </p:nvGrpSpPr>
        <p:grpSpPr>
          <a:xfrm>
            <a:off x="8550798" y="2020956"/>
            <a:ext cx="3114384" cy="3831803"/>
            <a:chOff x="8551146" y="2020755"/>
            <a:chExt cx="3114826" cy="3832347"/>
          </a:xfrm>
        </p:grpSpPr>
        <p:sp>
          <p:nvSpPr>
            <p:cNvPr id="38" name="Rectangle 37">
              <a:extLst>
                <a:ext uri="{FF2B5EF4-FFF2-40B4-BE49-F238E27FC236}">
                  <a16:creationId xmlns:a16="http://schemas.microsoft.com/office/drawing/2014/main" id="{50479D17-91AD-4BF6-9D74-A2C1DCD2AC77}"/>
                </a:ext>
              </a:extLst>
            </p:cNvPr>
            <p:cNvSpPr/>
            <p:nvPr/>
          </p:nvSpPr>
          <p:spPr>
            <a:xfrm>
              <a:off x="9262888" y="2898294"/>
              <a:ext cx="1666240" cy="635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dirty="0">
                  <a:solidFill>
                    <a:srgbClr val="0078D7"/>
                  </a:solidFill>
                  <a:cs typeface="Segoe UI" panose="020B0502040204020203" pitchFamily="34" charset="0"/>
                </a:rPr>
                <a:t>Customer data</a:t>
              </a:r>
            </a:p>
          </p:txBody>
        </p:sp>
        <p:sp>
          <p:nvSpPr>
            <p:cNvPr id="39" name="Rectangle 38">
              <a:extLst>
                <a:ext uri="{FF2B5EF4-FFF2-40B4-BE49-F238E27FC236}">
                  <a16:creationId xmlns:a16="http://schemas.microsoft.com/office/drawing/2014/main" id="{C1C85F70-C697-452E-B215-8B0BFCD8FFC4}"/>
                </a:ext>
              </a:extLst>
            </p:cNvPr>
            <p:cNvSpPr/>
            <p:nvPr/>
          </p:nvSpPr>
          <p:spPr>
            <a:xfrm>
              <a:off x="9262888" y="4079108"/>
              <a:ext cx="1666240" cy="635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0078D7"/>
                  </a:solidFill>
                  <a:cs typeface="Segoe UI" panose="020B0502040204020203" pitchFamily="34" charset="0"/>
                </a:rPr>
                <a:t>Product data</a:t>
              </a:r>
            </a:p>
          </p:txBody>
        </p:sp>
        <p:sp>
          <p:nvSpPr>
            <p:cNvPr id="40" name="Rectangle 39">
              <a:extLst>
                <a:ext uri="{FF2B5EF4-FFF2-40B4-BE49-F238E27FC236}">
                  <a16:creationId xmlns:a16="http://schemas.microsoft.com/office/drawing/2014/main" id="{A68EB8AB-2B03-4B99-90D6-C6AB82CEDE0E}"/>
                </a:ext>
              </a:extLst>
            </p:cNvPr>
            <p:cNvSpPr/>
            <p:nvPr/>
          </p:nvSpPr>
          <p:spPr>
            <a:xfrm>
              <a:off x="9262888" y="5218102"/>
              <a:ext cx="1666240" cy="635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r>
                <a:rPr lang="en-US">
                  <a:solidFill>
                    <a:srgbClr val="0078D7"/>
                  </a:solidFill>
                  <a:cs typeface="Segoe UI" panose="020B0502040204020203" pitchFamily="34" charset="0"/>
                </a:rPr>
                <a:t>Industry data</a:t>
              </a:r>
            </a:p>
          </p:txBody>
        </p:sp>
        <p:sp>
          <p:nvSpPr>
            <p:cNvPr id="41" name="Plus Sign 40">
              <a:extLst>
                <a:ext uri="{FF2B5EF4-FFF2-40B4-BE49-F238E27FC236}">
                  <a16:creationId xmlns:a16="http://schemas.microsoft.com/office/drawing/2014/main" id="{AAF7442C-B98A-408E-BA7F-14349D65557F}"/>
                </a:ext>
              </a:extLst>
            </p:cNvPr>
            <p:cNvSpPr/>
            <p:nvPr/>
          </p:nvSpPr>
          <p:spPr>
            <a:xfrm>
              <a:off x="8551146" y="4162109"/>
              <a:ext cx="391160" cy="375920"/>
            </a:xfrm>
            <a:prstGeom prst="mathPlus">
              <a:avLst>
                <a:gd name="adj1" fmla="val 13058"/>
              </a:avLst>
            </a:prstGeom>
            <a:solidFill>
              <a:schemeClr val="bg1">
                <a:lumMod val="95000"/>
              </a:schemeClr>
            </a:solidFill>
            <a:ln w="1905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panose="020B0502040204020203" pitchFamily="34" charset="0"/>
                <a:cs typeface="Segoe UI" panose="020B0502040204020203" pitchFamily="34" charset="0"/>
              </a:endParaRPr>
            </a:p>
          </p:txBody>
        </p:sp>
        <p:sp>
          <p:nvSpPr>
            <p:cNvPr id="95" name="TextBox 94">
              <a:extLst>
                <a:ext uri="{FF2B5EF4-FFF2-40B4-BE49-F238E27FC236}">
                  <a16:creationId xmlns:a16="http://schemas.microsoft.com/office/drawing/2014/main" id="{86F3CA82-7F32-498C-ADB2-7F501ECDB480}"/>
                </a:ext>
              </a:extLst>
            </p:cNvPr>
            <p:cNvSpPr txBox="1"/>
            <p:nvPr/>
          </p:nvSpPr>
          <p:spPr>
            <a:xfrm>
              <a:off x="8893314" y="2020755"/>
              <a:ext cx="2532136" cy="594650"/>
            </a:xfrm>
            <a:prstGeom prst="rect">
              <a:avLst/>
            </a:prstGeom>
            <a:noFill/>
          </p:spPr>
          <p:txBody>
            <a:bodyPr wrap="square" rtlCol="0">
              <a:spAutoFit/>
            </a:bodyPr>
            <a:lstStyle/>
            <a:p>
              <a:pPr algn="ctr" defTabSz="914225">
                <a:defRPr/>
              </a:pPr>
              <a:r>
                <a:rPr lang="en-US" sz="1600" dirty="0">
                  <a:solidFill>
                    <a:prstClr val="black"/>
                  </a:solidFill>
                  <a:cs typeface="Segoe UI Semibold" panose="020B0702040204020203" pitchFamily="34" charset="0"/>
                </a:rPr>
                <a:t>Enable big data and machine learning </a:t>
              </a:r>
            </a:p>
          </p:txBody>
        </p:sp>
        <p:cxnSp>
          <p:nvCxnSpPr>
            <p:cNvPr id="115" name="Straight Connector 114">
              <a:extLst>
                <a:ext uri="{FF2B5EF4-FFF2-40B4-BE49-F238E27FC236}">
                  <a16:creationId xmlns:a16="http://schemas.microsoft.com/office/drawing/2014/main" id="{1981071A-BCB8-44A3-95D6-F656E008038E}"/>
                </a:ext>
              </a:extLst>
            </p:cNvPr>
            <p:cNvCxnSpPr>
              <a:cxnSpLocks/>
            </p:cNvCxnSpPr>
            <p:nvPr/>
          </p:nvCxnSpPr>
          <p:spPr>
            <a:xfrm flipV="1">
              <a:off x="8746726" y="2592111"/>
              <a:ext cx="2833601" cy="1304"/>
            </a:xfrm>
            <a:prstGeom prst="line">
              <a:avLst/>
            </a:prstGeom>
            <a:noFill/>
            <a:ln w="15875" cap="rnd" cmpd="sng" algn="ctr">
              <a:solidFill>
                <a:srgbClr val="0078D7"/>
              </a:solidFill>
              <a:prstDash val="solid"/>
              <a:headEnd type="none"/>
              <a:tailEnd type="none"/>
            </a:ln>
            <a:effectLst/>
          </p:spPr>
        </p:cxnSp>
        <p:grpSp>
          <p:nvGrpSpPr>
            <p:cNvPr id="20" name="Group 19">
              <a:extLst>
                <a:ext uri="{FF2B5EF4-FFF2-40B4-BE49-F238E27FC236}">
                  <a16:creationId xmlns:a16="http://schemas.microsoft.com/office/drawing/2014/main" id="{3D361B6B-FF91-4B4A-B3FA-7A25D98A0D01}"/>
                </a:ext>
              </a:extLst>
            </p:cNvPr>
            <p:cNvGrpSpPr/>
            <p:nvPr/>
          </p:nvGrpSpPr>
          <p:grpSpPr>
            <a:xfrm>
              <a:off x="11256922" y="2950460"/>
              <a:ext cx="409050" cy="525740"/>
              <a:chOff x="11120572" y="2851712"/>
              <a:chExt cx="409050" cy="525740"/>
            </a:xfrm>
          </p:grpSpPr>
          <p:sp>
            <p:nvSpPr>
              <p:cNvPr id="116" name="Database_EFC7" title="Icon of a cylinder">
                <a:extLst>
                  <a:ext uri="{FF2B5EF4-FFF2-40B4-BE49-F238E27FC236}">
                    <a16:creationId xmlns:a16="http://schemas.microsoft.com/office/drawing/2014/main" id="{167E1A37-F876-4D44-8B14-C7C944360DF7}"/>
                  </a:ext>
                </a:extLst>
              </p:cNvPr>
              <p:cNvSpPr>
                <a:spLocks noChangeAspect="1" noEditPoints="1"/>
              </p:cNvSpPr>
              <p:nvPr/>
            </p:nvSpPr>
            <p:spPr bwMode="auto">
              <a:xfrm>
                <a:off x="11120572" y="2851712"/>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17" name="Database_EFC7" title="Icon of a cylinder">
                <a:extLst>
                  <a:ext uri="{FF2B5EF4-FFF2-40B4-BE49-F238E27FC236}">
                    <a16:creationId xmlns:a16="http://schemas.microsoft.com/office/drawing/2014/main" id="{574A0A3C-F8BA-40CE-916F-3DE630388054}"/>
                  </a:ext>
                </a:extLst>
              </p:cNvPr>
              <p:cNvSpPr>
                <a:spLocks noChangeAspect="1" noEditPoints="1"/>
              </p:cNvSpPr>
              <p:nvPr/>
            </p:nvSpPr>
            <p:spPr bwMode="auto">
              <a:xfrm>
                <a:off x="11256922" y="3022985"/>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a:p>
            </p:txBody>
          </p:sp>
        </p:grpSp>
        <p:grpSp>
          <p:nvGrpSpPr>
            <p:cNvPr id="118" name="Group 117">
              <a:extLst>
                <a:ext uri="{FF2B5EF4-FFF2-40B4-BE49-F238E27FC236}">
                  <a16:creationId xmlns:a16="http://schemas.microsoft.com/office/drawing/2014/main" id="{139E79D4-FC03-4949-A72D-DF8F47C0452E}"/>
                </a:ext>
              </a:extLst>
            </p:cNvPr>
            <p:cNvGrpSpPr/>
            <p:nvPr/>
          </p:nvGrpSpPr>
          <p:grpSpPr>
            <a:xfrm>
              <a:off x="11249710" y="4158700"/>
              <a:ext cx="409050" cy="525740"/>
              <a:chOff x="11120572" y="2851712"/>
              <a:chExt cx="409050" cy="525740"/>
            </a:xfrm>
          </p:grpSpPr>
          <p:sp>
            <p:nvSpPr>
              <p:cNvPr id="119" name="Database_EFC7" title="Icon of a cylinder">
                <a:extLst>
                  <a:ext uri="{FF2B5EF4-FFF2-40B4-BE49-F238E27FC236}">
                    <a16:creationId xmlns:a16="http://schemas.microsoft.com/office/drawing/2014/main" id="{5FAC9249-681A-42D4-8891-4F4D73E67AC7}"/>
                  </a:ext>
                </a:extLst>
              </p:cNvPr>
              <p:cNvSpPr>
                <a:spLocks noChangeAspect="1" noEditPoints="1"/>
              </p:cNvSpPr>
              <p:nvPr/>
            </p:nvSpPr>
            <p:spPr bwMode="auto">
              <a:xfrm>
                <a:off x="11120572" y="2851712"/>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20" name="Database_EFC7" title="Icon of a cylinder">
                <a:extLst>
                  <a:ext uri="{FF2B5EF4-FFF2-40B4-BE49-F238E27FC236}">
                    <a16:creationId xmlns:a16="http://schemas.microsoft.com/office/drawing/2014/main" id="{986A6E23-3928-4D3E-BCCC-75FB59A9E4FE}"/>
                  </a:ext>
                </a:extLst>
              </p:cNvPr>
              <p:cNvSpPr>
                <a:spLocks noChangeAspect="1" noEditPoints="1"/>
              </p:cNvSpPr>
              <p:nvPr/>
            </p:nvSpPr>
            <p:spPr bwMode="auto">
              <a:xfrm>
                <a:off x="11256922" y="3022985"/>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a:p>
            </p:txBody>
          </p:sp>
        </p:grpSp>
        <p:grpSp>
          <p:nvGrpSpPr>
            <p:cNvPr id="121" name="Group 120">
              <a:extLst>
                <a:ext uri="{FF2B5EF4-FFF2-40B4-BE49-F238E27FC236}">
                  <a16:creationId xmlns:a16="http://schemas.microsoft.com/office/drawing/2014/main" id="{D6F79AC1-6C69-49FC-A74F-D8CBE05F460F}"/>
                </a:ext>
              </a:extLst>
            </p:cNvPr>
            <p:cNvGrpSpPr/>
            <p:nvPr/>
          </p:nvGrpSpPr>
          <p:grpSpPr>
            <a:xfrm>
              <a:off x="11188747" y="5270117"/>
              <a:ext cx="409050" cy="525740"/>
              <a:chOff x="11120572" y="2851712"/>
              <a:chExt cx="409050" cy="525740"/>
            </a:xfrm>
          </p:grpSpPr>
          <p:sp>
            <p:nvSpPr>
              <p:cNvPr id="122" name="Database_EFC7" title="Icon of a cylinder">
                <a:extLst>
                  <a:ext uri="{FF2B5EF4-FFF2-40B4-BE49-F238E27FC236}">
                    <a16:creationId xmlns:a16="http://schemas.microsoft.com/office/drawing/2014/main" id="{82EA0C86-DAFB-4E05-B423-CBE119FC49A5}"/>
                  </a:ext>
                </a:extLst>
              </p:cNvPr>
              <p:cNvSpPr>
                <a:spLocks noChangeAspect="1" noEditPoints="1"/>
              </p:cNvSpPr>
              <p:nvPr/>
            </p:nvSpPr>
            <p:spPr bwMode="auto">
              <a:xfrm>
                <a:off x="11120572" y="2851712"/>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123" name="Database_EFC7" title="Icon of a cylinder">
                <a:extLst>
                  <a:ext uri="{FF2B5EF4-FFF2-40B4-BE49-F238E27FC236}">
                    <a16:creationId xmlns:a16="http://schemas.microsoft.com/office/drawing/2014/main" id="{886A4556-EB64-4912-BA8B-AD878C50B39F}"/>
                  </a:ext>
                </a:extLst>
              </p:cNvPr>
              <p:cNvSpPr>
                <a:spLocks noChangeAspect="1" noEditPoints="1"/>
              </p:cNvSpPr>
              <p:nvPr/>
            </p:nvSpPr>
            <p:spPr bwMode="auto">
              <a:xfrm>
                <a:off x="11256922" y="3022985"/>
                <a:ext cx="272700" cy="354467"/>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solidFill>
              <a:ln w="15875" cap="sq">
                <a:solidFill>
                  <a:srgbClr val="0078D7"/>
                </a:solidFill>
                <a:prstDash val="solid"/>
                <a:miter lim="800000"/>
                <a:headEnd/>
                <a:tailEnd/>
              </a:ln>
              <a:extLst/>
            </p:spPr>
            <p:txBody>
              <a:bodyPr vert="horz" wrap="square" lIns="91427" tIns="45713" rIns="91427" bIns="45713" numCol="1" anchor="t" anchorCtr="0" compatLnSpc="1">
                <a:prstTxWarp prst="textNoShape">
                  <a:avLst/>
                </a:prstTxWarp>
              </a:bodyPr>
              <a:lstStyle/>
              <a:p>
                <a:endParaRPr lang="en-US"/>
              </a:p>
            </p:txBody>
          </p:sp>
        </p:grpSp>
      </p:grpSp>
      <p:sp>
        <p:nvSpPr>
          <p:cNvPr id="126" name="Database_EFC7" title="Icon of a cylinder">
            <a:extLst>
              <a:ext uri="{FF2B5EF4-FFF2-40B4-BE49-F238E27FC236}">
                <a16:creationId xmlns:a16="http://schemas.microsoft.com/office/drawing/2014/main" id="{82A14451-4D9A-4985-9B1A-5B9336756302}"/>
              </a:ext>
            </a:extLst>
          </p:cNvPr>
          <p:cNvSpPr>
            <a:spLocks noChangeAspect="1" noEditPoints="1"/>
          </p:cNvSpPr>
          <p:nvPr/>
        </p:nvSpPr>
        <p:spPr bwMode="auto">
          <a:xfrm>
            <a:off x="4640251" y="4996055"/>
            <a:ext cx="421284" cy="547602"/>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83DA3B8-8BA3-204D-8CDC-6763F39F245E}"/>
              </a:ext>
            </a:extLst>
          </p:cNvPr>
          <p:cNvSpPr>
            <a:spLocks noGrp="1"/>
          </p:cNvSpPr>
          <p:nvPr>
            <p:ph type="title"/>
          </p:nvPr>
        </p:nvSpPr>
        <p:spPr>
          <a:xfrm>
            <a:off x="455995" y="424452"/>
            <a:ext cx="11306469" cy="795089"/>
          </a:xfrm>
        </p:spPr>
        <p:txBody>
          <a:bodyPr/>
          <a:lstStyle/>
          <a:p>
            <a:r>
              <a:rPr lang="en-US" dirty="0"/>
              <a:t>Microsoft Graph Data Connect</a:t>
            </a:r>
            <a:br>
              <a:rPr lang="en-US" dirty="0"/>
            </a:br>
            <a:endParaRPr lang="en-US" dirty="0"/>
          </a:p>
        </p:txBody>
      </p:sp>
    </p:spTree>
    <p:extLst>
      <p:ext uri="{BB962C8B-B14F-4D97-AF65-F5344CB8AC3E}">
        <p14:creationId xmlns:p14="http://schemas.microsoft.com/office/powerpoint/2010/main" val="163928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DCC0-0690-8147-941C-202ACBA32A60}"/>
              </a:ext>
            </a:extLst>
          </p:cNvPr>
          <p:cNvSpPr>
            <a:spLocks noGrp="1"/>
          </p:cNvSpPr>
          <p:nvPr>
            <p:ph type="title"/>
          </p:nvPr>
        </p:nvSpPr>
        <p:spPr/>
        <p:txBody>
          <a:bodyPr/>
          <a:lstStyle/>
          <a:p>
            <a:r>
              <a:rPr lang="en-US" dirty="0"/>
              <a:t>What is Microsoft Graph Data Connect?</a:t>
            </a:r>
          </a:p>
        </p:txBody>
      </p:sp>
      <p:sp>
        <p:nvSpPr>
          <p:cNvPr id="3" name="Text Placeholder 2">
            <a:extLst>
              <a:ext uri="{FF2B5EF4-FFF2-40B4-BE49-F238E27FC236}">
                <a16:creationId xmlns:a16="http://schemas.microsoft.com/office/drawing/2014/main" id="{930FDCDC-CF68-6847-8974-0FD26166D791}"/>
              </a:ext>
            </a:extLst>
          </p:cNvPr>
          <p:cNvSpPr>
            <a:spLocks noGrp="1"/>
          </p:cNvSpPr>
          <p:nvPr>
            <p:ph type="body" sz="quarter" idx="10"/>
          </p:nvPr>
        </p:nvSpPr>
        <p:spPr>
          <a:xfrm>
            <a:off x="269239" y="1189495"/>
            <a:ext cx="11653523" cy="4906070"/>
          </a:xfrm>
        </p:spPr>
        <p:txBody>
          <a:bodyPr/>
          <a:lstStyle/>
          <a:p>
            <a:pPr marL="560241" indent="-560241">
              <a:buFont typeface="Arial" panose="020B0604020202020204" pitchFamily="34" charset="0"/>
              <a:buChar char="•"/>
            </a:pPr>
            <a:r>
              <a:rPr lang="en-US" dirty="0"/>
              <a:t>Creates a new model for data access &amp; hosting applications within the customer’s control</a:t>
            </a:r>
          </a:p>
          <a:p>
            <a:pPr marL="560241" indent="-560241">
              <a:buFont typeface="Arial" panose="020B0604020202020204" pitchFamily="34" charset="0"/>
              <a:buChar char="•"/>
            </a:pPr>
            <a:r>
              <a:rPr lang="en-US" dirty="0"/>
              <a:t>Allows developers to build intelligent applications and experiences using Office 365 data &amp; Azure resources</a:t>
            </a:r>
          </a:p>
          <a:p>
            <a:pPr marL="560241" indent="-560241">
              <a:buFont typeface="Arial" panose="020B0604020202020204" pitchFamily="34" charset="0"/>
              <a:buChar char="•"/>
            </a:pPr>
            <a:r>
              <a:rPr lang="en-US" dirty="0"/>
              <a:t>Application access to customer data requires explicit customer approval</a:t>
            </a:r>
          </a:p>
          <a:p>
            <a:pPr marL="560241" indent="-560241">
              <a:buFont typeface="Arial" panose="020B0604020202020204" pitchFamily="34" charset="0"/>
              <a:buChar char="•"/>
            </a:pPr>
            <a:r>
              <a:rPr lang="en-US" dirty="0"/>
              <a:t>Microsoft Graph remains the best approach for enabling end-user task centric apps</a:t>
            </a:r>
          </a:p>
        </p:txBody>
      </p:sp>
    </p:spTree>
    <p:extLst>
      <p:ext uri="{BB962C8B-B14F-4D97-AF65-F5344CB8AC3E}">
        <p14:creationId xmlns:p14="http://schemas.microsoft.com/office/powerpoint/2010/main" val="35667296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EFEAE-F824-124D-A75F-4922A251ECBA}"/>
              </a:ext>
            </a:extLst>
          </p:cNvPr>
          <p:cNvSpPr txBox="1"/>
          <p:nvPr/>
        </p:nvSpPr>
        <p:spPr>
          <a:xfrm>
            <a:off x="865" y="165826"/>
            <a:ext cx="12190271" cy="1538804"/>
          </a:xfrm>
          <a:prstGeom prst="rect">
            <a:avLst/>
          </a:prstGeom>
          <a:noFill/>
        </p:spPr>
        <p:txBody>
          <a:bodyPr wrap="square" rtlCol="0">
            <a:spAutoFit/>
          </a:bodyPr>
          <a:lstStyle/>
          <a:p>
            <a:pPr algn="ctr"/>
            <a:r>
              <a:rPr lang="en-US" sz="4705" dirty="0">
                <a:solidFill>
                  <a:schemeClr val="tx1">
                    <a:lumMod val="75000"/>
                    <a:lumOff val="25000"/>
                  </a:schemeClr>
                </a:solidFill>
                <a:latin typeface="+mj-lt"/>
              </a:rPr>
              <a:t>Comparing Microsoft Graph APIs &amp; Microsoft Graph Data Connect</a:t>
            </a:r>
          </a:p>
        </p:txBody>
      </p:sp>
      <p:graphicFrame>
        <p:nvGraphicFramePr>
          <p:cNvPr id="3" name="Table 2">
            <a:extLst>
              <a:ext uri="{FF2B5EF4-FFF2-40B4-BE49-F238E27FC236}">
                <a16:creationId xmlns:a16="http://schemas.microsoft.com/office/drawing/2014/main" id="{504432D4-8BF0-4A48-ACB3-71A596AE7A33}"/>
              </a:ext>
            </a:extLst>
          </p:cNvPr>
          <p:cNvGraphicFramePr>
            <a:graphicFrameLocks noGrp="1"/>
          </p:cNvGraphicFramePr>
          <p:nvPr>
            <p:extLst/>
          </p:nvPr>
        </p:nvGraphicFramePr>
        <p:xfrm>
          <a:off x="485717" y="1677033"/>
          <a:ext cx="11220567" cy="4468142"/>
        </p:xfrm>
        <a:graphic>
          <a:graphicData uri="http://schemas.openxmlformats.org/drawingml/2006/table">
            <a:tbl>
              <a:tblPr/>
              <a:tblGrid>
                <a:gridCol w="1785039">
                  <a:extLst>
                    <a:ext uri="{9D8B030D-6E8A-4147-A177-3AD203B41FA5}">
                      <a16:colId xmlns:a16="http://schemas.microsoft.com/office/drawing/2014/main" val="1830129912"/>
                    </a:ext>
                  </a:extLst>
                </a:gridCol>
                <a:gridCol w="4340178">
                  <a:extLst>
                    <a:ext uri="{9D8B030D-6E8A-4147-A177-3AD203B41FA5}">
                      <a16:colId xmlns:a16="http://schemas.microsoft.com/office/drawing/2014/main" val="2826110356"/>
                    </a:ext>
                  </a:extLst>
                </a:gridCol>
                <a:gridCol w="5095350">
                  <a:extLst>
                    <a:ext uri="{9D8B030D-6E8A-4147-A177-3AD203B41FA5}">
                      <a16:colId xmlns:a16="http://schemas.microsoft.com/office/drawing/2014/main" val="2941841298"/>
                    </a:ext>
                  </a:extLst>
                </a:gridCol>
              </a:tblGrid>
              <a:tr h="555783">
                <a:tc>
                  <a:txBody>
                    <a:bodyPr/>
                    <a:lstStyle/>
                    <a:p>
                      <a:pPr algn="ctr"/>
                      <a:endParaRPr lang="en-US" sz="1600" b="1">
                        <a:latin typeface="+mn-lt"/>
                      </a:endParaRP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t>Graph APIs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t>Graph data connect</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395423"/>
                  </a:ext>
                </a:extLst>
              </a:tr>
              <a:tr h="555783">
                <a:tc>
                  <a:txBody>
                    <a:bodyPr/>
                    <a:lstStyle/>
                    <a:p>
                      <a:r>
                        <a:rPr lang="en-US" sz="1600" b="1" dirty="0">
                          <a:latin typeface="+mn-lt"/>
                        </a:rPr>
                        <a:t>Access scope</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Single use / entire tenant</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Many users / groups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7416776"/>
                  </a:ext>
                </a:extLst>
              </a:tr>
              <a:tr h="555783">
                <a:tc>
                  <a:txBody>
                    <a:bodyPr/>
                    <a:lstStyle/>
                    <a:p>
                      <a:r>
                        <a:rPr lang="en-US" sz="1600" b="1" dirty="0">
                          <a:latin typeface="+mn-lt"/>
                        </a:rPr>
                        <a:t>Access pattern</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Real time</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Recurrent schedule</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6340601"/>
                  </a:ext>
                </a:extLst>
              </a:tr>
              <a:tr h="555783">
                <a:tc>
                  <a:txBody>
                    <a:bodyPr/>
                    <a:lstStyle/>
                    <a:p>
                      <a:r>
                        <a:rPr lang="en-US" sz="1600" b="1" dirty="0">
                          <a:latin typeface="+mn-lt"/>
                        </a:rPr>
                        <a:t>Data operations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Operates on data master</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Operates on cache of the data</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5922704"/>
                  </a:ext>
                </a:extLst>
              </a:tr>
              <a:tr h="557134">
                <a:tc>
                  <a:txBody>
                    <a:bodyPr/>
                    <a:lstStyle/>
                    <a:p>
                      <a:r>
                        <a:rPr lang="en-US" sz="1600" b="1" dirty="0">
                          <a:latin typeface="+mn-lt"/>
                        </a:rPr>
                        <a:t>Data protection</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Data is protected while in Microsoft 365</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Data protection is extended to the cache of data in your Azure subscription</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2468688"/>
                  </a:ext>
                </a:extLst>
              </a:tr>
              <a:tr h="555783">
                <a:tc>
                  <a:txBody>
                    <a:bodyPr/>
                    <a:lstStyle/>
                    <a:p>
                      <a:r>
                        <a:rPr lang="en-US" sz="1600" b="1" dirty="0">
                          <a:latin typeface="+mn-lt"/>
                        </a:rPr>
                        <a:t>User consent</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Self; resource types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None</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9325412"/>
                  </a:ext>
                </a:extLst>
              </a:tr>
              <a:tr h="557134">
                <a:tc>
                  <a:txBody>
                    <a:bodyPr/>
                    <a:lstStyle/>
                    <a:p>
                      <a:r>
                        <a:rPr lang="en-US" sz="1600" b="1" dirty="0">
                          <a:latin typeface="+mn-lt"/>
                        </a:rPr>
                        <a:t>Admin consent</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Entire organization; resource types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Select groups of users; resource types &amp; properties; excludes users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8870736"/>
                  </a:ext>
                </a:extLst>
              </a:tr>
              <a:tr h="555783">
                <a:tc>
                  <a:txBody>
                    <a:bodyPr/>
                    <a:lstStyle/>
                    <a:p>
                      <a:r>
                        <a:rPr lang="en-US" sz="1600" b="1" dirty="0">
                          <a:latin typeface="+mn-lt"/>
                        </a:rPr>
                        <a:t>Access tools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RESTful web queries</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600" dirty="0">
                          <a:latin typeface="+mj-lt"/>
                        </a:rPr>
                        <a:t>Azure Data Factory</a:t>
                      </a:r>
                    </a:p>
                  </a:txBody>
                  <a:tcPr marL="79041" marR="79041" marT="39521" marB="395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7032496"/>
                  </a:ext>
                </a:extLst>
              </a:tr>
            </a:tbl>
          </a:graphicData>
        </a:graphic>
      </p:graphicFrame>
      <p:sp>
        <p:nvSpPr>
          <p:cNvPr id="4" name="Rectangle 1">
            <a:extLst>
              <a:ext uri="{FF2B5EF4-FFF2-40B4-BE49-F238E27FC236}">
                <a16:creationId xmlns:a16="http://schemas.microsoft.com/office/drawing/2014/main" id="{1F7AAF5D-FCA7-D945-9EE5-38CE14EF1B4A}"/>
              </a:ext>
            </a:extLst>
          </p:cNvPr>
          <p:cNvSpPr>
            <a:spLocks noChangeArrowheads="1"/>
          </p:cNvSpPr>
          <p:nvPr/>
        </p:nvSpPr>
        <p:spPr bwMode="auto">
          <a:xfrm>
            <a:off x="838946" y="1547287"/>
            <a:ext cx="219901" cy="53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7" tIns="45713" rIns="91427" bIns="45713"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225"/>
            <a:r>
              <a:rPr lang="en-US" altLang="en-US" sz="1000">
                <a:solidFill>
                  <a:srgbClr val="000000"/>
                </a:solidFill>
                <a:latin typeface="Segoe UI"/>
              </a:rPr>
              <a:t> </a:t>
            </a:r>
            <a:endParaRPr lang="en-US" altLang="en-US" sz="1000"/>
          </a:p>
          <a:p>
            <a:pPr defTabSz="914225"/>
            <a:endParaRPr lang="en-US" altLang="en-US"/>
          </a:p>
        </p:txBody>
      </p:sp>
    </p:spTree>
    <p:extLst>
      <p:ext uri="{BB962C8B-B14F-4D97-AF65-F5344CB8AC3E}">
        <p14:creationId xmlns:p14="http://schemas.microsoft.com/office/powerpoint/2010/main" val="78961056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7A182-88D6-564F-8A3D-0FC53D983445}"/>
              </a:ext>
            </a:extLst>
          </p:cNvPr>
          <p:cNvSpPr>
            <a:spLocks noGrp="1"/>
          </p:cNvSpPr>
          <p:nvPr>
            <p:ph type="title"/>
          </p:nvPr>
        </p:nvSpPr>
        <p:spPr/>
        <p:txBody>
          <a:bodyPr/>
          <a:lstStyle/>
          <a:p>
            <a:r>
              <a:rPr lang="en-US" dirty="0"/>
              <a:t>Graph Data Connect - Enabling Scenarios</a:t>
            </a:r>
          </a:p>
        </p:txBody>
      </p:sp>
      <p:sp>
        <p:nvSpPr>
          <p:cNvPr id="4" name="Text Placeholder 3">
            <a:extLst>
              <a:ext uri="{FF2B5EF4-FFF2-40B4-BE49-F238E27FC236}">
                <a16:creationId xmlns:a16="http://schemas.microsoft.com/office/drawing/2014/main" id="{5443F883-1BC2-7A47-A19A-D777145F21A3}"/>
              </a:ext>
            </a:extLst>
          </p:cNvPr>
          <p:cNvSpPr>
            <a:spLocks noGrp="1"/>
          </p:cNvSpPr>
          <p:nvPr>
            <p:ph type="body" sz="quarter" idx="10"/>
          </p:nvPr>
        </p:nvSpPr>
        <p:spPr>
          <a:xfrm>
            <a:off x="269239" y="1189495"/>
            <a:ext cx="11922761" cy="4332790"/>
          </a:xfrm>
        </p:spPr>
        <p:txBody>
          <a:bodyPr>
            <a:normAutofit lnSpcReduction="10000"/>
          </a:bodyPr>
          <a:lstStyle/>
          <a:p>
            <a:r>
              <a:rPr lang="en-US" sz="3137" dirty="0"/>
              <a:t>Data resides in Office 365</a:t>
            </a:r>
          </a:p>
          <a:p>
            <a:endParaRPr lang="en-US" sz="1372" dirty="0"/>
          </a:p>
          <a:p>
            <a:r>
              <a:rPr lang="en-US" sz="3137" dirty="0"/>
              <a:t>Azure Data Factory extracts data via Graph data connect</a:t>
            </a:r>
          </a:p>
          <a:p>
            <a:endParaRPr lang="en-US" sz="1372" dirty="0"/>
          </a:p>
          <a:p>
            <a:r>
              <a:rPr lang="en-US" sz="3137" dirty="0"/>
              <a:t>Graph data connect enforces only approved requests for data</a:t>
            </a:r>
          </a:p>
          <a:p>
            <a:endParaRPr lang="en-US" sz="1372" dirty="0"/>
          </a:p>
          <a:p>
            <a:r>
              <a:rPr lang="en-US" sz="3137" dirty="0"/>
              <a:t>Extracted data is stored in Azure:</a:t>
            </a:r>
          </a:p>
          <a:p>
            <a:pPr lvl="1"/>
            <a:r>
              <a:rPr lang="en-US" sz="1765" dirty="0"/>
              <a:t>Azure Blob Storage</a:t>
            </a:r>
          </a:p>
          <a:p>
            <a:pPr lvl="1"/>
            <a:r>
              <a:rPr lang="en-US" sz="1765" dirty="0"/>
              <a:t>Azure Data Lake</a:t>
            </a:r>
          </a:p>
          <a:p>
            <a:pPr lvl="1"/>
            <a:endParaRPr lang="en-US" sz="1765" dirty="0"/>
          </a:p>
          <a:p>
            <a:r>
              <a:rPr lang="en-US" sz="3137" dirty="0"/>
              <a:t>Create solutions that leverage the data in Azure</a:t>
            </a:r>
          </a:p>
        </p:txBody>
      </p:sp>
    </p:spTree>
    <p:extLst>
      <p:ext uri="{BB962C8B-B14F-4D97-AF65-F5344CB8AC3E}">
        <p14:creationId xmlns:p14="http://schemas.microsoft.com/office/powerpoint/2010/main" val="58945601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92E4021-E1AA-4905-A33C-9AF995E50146}"/>
              </a:ext>
            </a:extLst>
          </p:cNvPr>
          <p:cNvGrpSpPr/>
          <p:nvPr/>
        </p:nvGrpSpPr>
        <p:grpSpPr>
          <a:xfrm>
            <a:off x="4509639" y="2177318"/>
            <a:ext cx="903988" cy="903988"/>
            <a:chOff x="4599836" y="2220299"/>
            <a:chExt cx="922245" cy="922245"/>
          </a:xfrm>
        </p:grpSpPr>
        <p:sp>
          <p:nvSpPr>
            <p:cNvPr id="104" name="Oval 103">
              <a:extLst>
                <a:ext uri="{FF2B5EF4-FFF2-40B4-BE49-F238E27FC236}">
                  <a16:creationId xmlns:a16="http://schemas.microsoft.com/office/drawing/2014/main" id="{29045EAF-1C41-4758-9E62-288A4335C585}"/>
                </a:ext>
              </a:extLst>
            </p:cNvPr>
            <p:cNvSpPr/>
            <p:nvPr/>
          </p:nvSpPr>
          <p:spPr bwMode="auto">
            <a:xfrm>
              <a:off x="4599836" y="2220299"/>
              <a:ext cx="922245" cy="922245"/>
            </a:xfrm>
            <a:prstGeom prst="ellipse">
              <a:avLst/>
            </a:prstGeom>
            <a:solidFill>
              <a:schemeClr val="accent1"/>
            </a:solidFill>
            <a:ln w="50800" cap="flat" cmpd="sng" algn="ctr">
              <a:solidFill>
                <a:schemeClr val="bg2"/>
              </a:solidFill>
              <a:prstDash val="solid"/>
              <a:miter lim="800000"/>
            </a:ln>
            <a:effectLst/>
          </p:spPr>
          <p:txBody>
            <a:bodyPr rot="0" spcFirstLastPara="0" vertOverflow="overflow" horzOverflow="overflow" vert="horz" wrap="square" lIns="215012" tIns="172010" rIns="215012" bIns="172010" numCol="1" spcCol="0" rtlCol="0" fromWordArt="0" anchor="t" anchorCtr="0" forceAA="0" compatLnSpc="1">
              <a:prstTxWarp prst="textNoShape">
                <a:avLst/>
              </a:prstTxWarp>
              <a:noAutofit/>
            </a:bodyPr>
            <a:lstStyle/>
            <a:p>
              <a:pPr algn="ctr" defTabSz="1096055" fontAlgn="base">
                <a:lnSpc>
                  <a:spcPct val="90000"/>
                </a:lnSpc>
                <a:spcBef>
                  <a:spcPct val="0"/>
                </a:spcBef>
                <a:spcAft>
                  <a:spcPct val="0"/>
                </a:spcAft>
                <a:defRPr/>
              </a:pPr>
              <a:endParaRPr lang="en-US" sz="2821"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1" name="people_23" title="Icon of a person with a chat bubble above them">
              <a:extLst>
                <a:ext uri="{FF2B5EF4-FFF2-40B4-BE49-F238E27FC236}">
                  <a16:creationId xmlns:a16="http://schemas.microsoft.com/office/drawing/2014/main" id="{1F848F81-2C9E-40D4-ACAA-EC417BF1243B}"/>
                </a:ext>
              </a:extLst>
            </p:cNvPr>
            <p:cNvSpPr>
              <a:spLocks noChangeAspect="1" noEditPoints="1"/>
            </p:cNvSpPr>
            <p:nvPr/>
          </p:nvSpPr>
          <p:spPr bwMode="auto">
            <a:xfrm>
              <a:off x="4828206" y="2457896"/>
              <a:ext cx="451832" cy="447050"/>
            </a:xfrm>
            <a:custGeom>
              <a:avLst/>
              <a:gdLst>
                <a:gd name="T0" fmla="*/ 75 w 275"/>
                <a:gd name="T1" fmla="*/ 34 h 273"/>
                <a:gd name="T2" fmla="*/ 75 w 275"/>
                <a:gd name="T3" fmla="*/ 0 h 273"/>
                <a:gd name="T4" fmla="*/ 275 w 275"/>
                <a:gd name="T5" fmla="*/ 0 h 273"/>
                <a:gd name="T6" fmla="*/ 275 w 275"/>
                <a:gd name="T7" fmla="*/ 125 h 273"/>
                <a:gd name="T8" fmla="*/ 247 w 275"/>
                <a:gd name="T9" fmla="*/ 125 h 273"/>
                <a:gd name="T10" fmla="*/ 203 w 275"/>
                <a:gd name="T11" fmla="*/ 170 h 273"/>
                <a:gd name="T12" fmla="*/ 203 w 275"/>
                <a:gd name="T13" fmla="*/ 127 h 273"/>
                <a:gd name="T14" fmla="*/ 181 w 275"/>
                <a:gd name="T15" fmla="*/ 127 h 273"/>
                <a:gd name="T16" fmla="*/ 92 w 275"/>
                <a:gd name="T17" fmla="*/ 71 h 273"/>
                <a:gd name="T18" fmla="*/ 38 w 275"/>
                <a:gd name="T19" fmla="*/ 126 h 273"/>
                <a:gd name="T20" fmla="*/ 92 w 275"/>
                <a:gd name="T21" fmla="*/ 181 h 273"/>
                <a:gd name="T22" fmla="*/ 147 w 275"/>
                <a:gd name="T23" fmla="*/ 126 h 273"/>
                <a:gd name="T24" fmla="*/ 92 w 275"/>
                <a:gd name="T25" fmla="*/ 71 h 273"/>
                <a:gd name="T26" fmla="*/ 185 w 275"/>
                <a:gd name="T27" fmla="*/ 273 h 273"/>
                <a:gd name="T28" fmla="*/ 92 w 275"/>
                <a:gd name="T29" fmla="*/ 181 h 273"/>
                <a:gd name="T30" fmla="*/ 0 w 275"/>
                <a:gd name="T31"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 h="273">
                  <a:moveTo>
                    <a:pt x="75" y="34"/>
                  </a:moveTo>
                  <a:cubicBezTo>
                    <a:pt x="75" y="0"/>
                    <a:pt x="75" y="0"/>
                    <a:pt x="75" y="0"/>
                  </a:cubicBezTo>
                  <a:cubicBezTo>
                    <a:pt x="275" y="0"/>
                    <a:pt x="275" y="0"/>
                    <a:pt x="275" y="0"/>
                  </a:cubicBezTo>
                  <a:cubicBezTo>
                    <a:pt x="275" y="125"/>
                    <a:pt x="275" y="125"/>
                    <a:pt x="275" y="125"/>
                  </a:cubicBezTo>
                  <a:cubicBezTo>
                    <a:pt x="247" y="125"/>
                    <a:pt x="247" y="125"/>
                    <a:pt x="247" y="125"/>
                  </a:cubicBezTo>
                  <a:cubicBezTo>
                    <a:pt x="203" y="170"/>
                    <a:pt x="203" y="170"/>
                    <a:pt x="203" y="170"/>
                  </a:cubicBezTo>
                  <a:cubicBezTo>
                    <a:pt x="203" y="127"/>
                    <a:pt x="203" y="127"/>
                    <a:pt x="203" y="127"/>
                  </a:cubicBezTo>
                  <a:cubicBezTo>
                    <a:pt x="181" y="127"/>
                    <a:pt x="181" y="127"/>
                    <a:pt x="181" y="127"/>
                  </a:cubicBezTo>
                  <a:moveTo>
                    <a:pt x="92" y="71"/>
                  </a:moveTo>
                  <a:cubicBezTo>
                    <a:pt x="62" y="71"/>
                    <a:pt x="38" y="96"/>
                    <a:pt x="38" y="126"/>
                  </a:cubicBezTo>
                  <a:cubicBezTo>
                    <a:pt x="38" y="156"/>
                    <a:pt x="62" y="181"/>
                    <a:pt x="92" y="181"/>
                  </a:cubicBezTo>
                  <a:cubicBezTo>
                    <a:pt x="123" y="181"/>
                    <a:pt x="147" y="156"/>
                    <a:pt x="147" y="126"/>
                  </a:cubicBezTo>
                  <a:cubicBezTo>
                    <a:pt x="147" y="96"/>
                    <a:pt x="123" y="71"/>
                    <a:pt x="92" y="71"/>
                  </a:cubicBezTo>
                  <a:close/>
                  <a:moveTo>
                    <a:pt x="185" y="273"/>
                  </a:moveTo>
                  <a:cubicBezTo>
                    <a:pt x="185" y="222"/>
                    <a:pt x="144" y="181"/>
                    <a:pt x="92" y="181"/>
                  </a:cubicBezTo>
                  <a:cubicBezTo>
                    <a:pt x="41" y="181"/>
                    <a:pt x="0" y="222"/>
                    <a:pt x="0" y="273"/>
                  </a:cubicBezTo>
                </a:path>
              </a:pathLst>
            </a:custGeom>
            <a:noFill/>
            <a:ln w="19050" cap="sq">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39"/>
              <a:endParaRPr lang="en-US">
                <a:solidFill>
                  <a:srgbClr val="282828"/>
                </a:solidFill>
                <a:latin typeface="Segoe UI"/>
              </a:endParaRPr>
            </a:p>
          </p:txBody>
        </p:sp>
      </p:grpSp>
      <p:grpSp>
        <p:nvGrpSpPr>
          <p:cNvPr id="10" name="Group 9">
            <a:extLst>
              <a:ext uri="{FF2B5EF4-FFF2-40B4-BE49-F238E27FC236}">
                <a16:creationId xmlns:a16="http://schemas.microsoft.com/office/drawing/2014/main" id="{987E12ED-B0C6-4DEF-B648-AE50F6363114}"/>
              </a:ext>
            </a:extLst>
          </p:cNvPr>
          <p:cNvGrpSpPr/>
          <p:nvPr/>
        </p:nvGrpSpPr>
        <p:grpSpPr>
          <a:xfrm>
            <a:off x="6768736" y="2177318"/>
            <a:ext cx="903988" cy="903988"/>
            <a:chOff x="6904559" y="2220299"/>
            <a:chExt cx="922245" cy="922245"/>
          </a:xfrm>
        </p:grpSpPr>
        <p:sp>
          <p:nvSpPr>
            <p:cNvPr id="108" name="Oval 107">
              <a:extLst>
                <a:ext uri="{FF2B5EF4-FFF2-40B4-BE49-F238E27FC236}">
                  <a16:creationId xmlns:a16="http://schemas.microsoft.com/office/drawing/2014/main" id="{3D5D4085-AA45-4230-A66D-4F513F70A8AE}"/>
                </a:ext>
              </a:extLst>
            </p:cNvPr>
            <p:cNvSpPr/>
            <p:nvPr/>
          </p:nvSpPr>
          <p:spPr bwMode="auto">
            <a:xfrm>
              <a:off x="6904559" y="2220299"/>
              <a:ext cx="922245" cy="922245"/>
            </a:xfrm>
            <a:prstGeom prst="ellipse">
              <a:avLst/>
            </a:prstGeom>
            <a:solidFill>
              <a:schemeClr val="accent1"/>
            </a:solidFill>
            <a:ln w="50800" cap="flat" cmpd="sng" algn="ctr">
              <a:solidFill>
                <a:schemeClr val="bg2"/>
              </a:solidFill>
              <a:prstDash val="solid"/>
              <a:miter lim="800000"/>
            </a:ln>
            <a:effectLst/>
          </p:spPr>
          <p:txBody>
            <a:bodyPr rot="0" spcFirstLastPara="0" vertOverflow="overflow" horzOverflow="overflow" vert="horz" wrap="square" lIns="215012" tIns="172010" rIns="215012" bIns="172010" numCol="1" spcCol="0" rtlCol="0" fromWordArt="0" anchor="t" anchorCtr="0" forceAA="0" compatLnSpc="1">
              <a:prstTxWarp prst="textNoShape">
                <a:avLst/>
              </a:prstTxWarp>
              <a:noAutofit/>
            </a:bodyPr>
            <a:lstStyle/>
            <a:p>
              <a:pPr algn="ctr" defTabSz="1096055" fontAlgn="base">
                <a:lnSpc>
                  <a:spcPct val="90000"/>
                </a:lnSpc>
                <a:spcBef>
                  <a:spcPct val="0"/>
                </a:spcBef>
                <a:spcAft>
                  <a:spcPct val="0"/>
                </a:spcAft>
                <a:defRPr/>
              </a:pPr>
              <a:endParaRPr lang="en-US" sz="2821"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5" name="Product_ECDC" title="Icon of a box">
              <a:extLst>
                <a:ext uri="{FF2B5EF4-FFF2-40B4-BE49-F238E27FC236}">
                  <a16:creationId xmlns:a16="http://schemas.microsoft.com/office/drawing/2014/main" id="{F3573CA9-C901-4683-B8F5-3DB64692C50B}"/>
                </a:ext>
              </a:extLst>
            </p:cNvPr>
            <p:cNvSpPr>
              <a:spLocks noChangeAspect="1" noEditPoints="1"/>
            </p:cNvSpPr>
            <p:nvPr/>
          </p:nvSpPr>
          <p:spPr bwMode="auto">
            <a:xfrm>
              <a:off x="7140781" y="2412330"/>
              <a:ext cx="462918" cy="520798"/>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39"/>
              <a:endParaRPr lang="en-US">
                <a:solidFill>
                  <a:srgbClr val="282828"/>
                </a:solidFill>
                <a:latin typeface="Segoe UI"/>
              </a:endParaRPr>
            </a:p>
          </p:txBody>
        </p:sp>
      </p:grpSp>
      <p:grpSp>
        <p:nvGrpSpPr>
          <p:cNvPr id="9" name="Group 8">
            <a:extLst>
              <a:ext uri="{FF2B5EF4-FFF2-40B4-BE49-F238E27FC236}">
                <a16:creationId xmlns:a16="http://schemas.microsoft.com/office/drawing/2014/main" id="{06F522BF-823D-45E6-A48D-071922C8FF95}"/>
              </a:ext>
            </a:extLst>
          </p:cNvPr>
          <p:cNvGrpSpPr/>
          <p:nvPr/>
        </p:nvGrpSpPr>
        <p:grpSpPr>
          <a:xfrm>
            <a:off x="6768736" y="4436415"/>
            <a:ext cx="903988" cy="903988"/>
            <a:chOff x="6904559" y="4525022"/>
            <a:chExt cx="922245" cy="922245"/>
          </a:xfrm>
        </p:grpSpPr>
        <p:sp>
          <p:nvSpPr>
            <p:cNvPr id="129" name="Oval 128">
              <a:extLst>
                <a:ext uri="{FF2B5EF4-FFF2-40B4-BE49-F238E27FC236}">
                  <a16:creationId xmlns:a16="http://schemas.microsoft.com/office/drawing/2014/main" id="{A436BB86-854F-463B-92DA-20589E22A08D}"/>
                </a:ext>
              </a:extLst>
            </p:cNvPr>
            <p:cNvSpPr/>
            <p:nvPr/>
          </p:nvSpPr>
          <p:spPr bwMode="auto">
            <a:xfrm>
              <a:off x="6904559" y="4525022"/>
              <a:ext cx="922245" cy="922245"/>
            </a:xfrm>
            <a:prstGeom prst="ellipse">
              <a:avLst/>
            </a:prstGeom>
            <a:solidFill>
              <a:schemeClr val="accent1"/>
            </a:solidFill>
            <a:ln w="50800" cap="flat" cmpd="sng" algn="ctr">
              <a:solidFill>
                <a:schemeClr val="bg2"/>
              </a:solidFill>
              <a:prstDash val="solid"/>
              <a:miter lim="800000"/>
            </a:ln>
            <a:effectLst/>
          </p:spPr>
          <p:txBody>
            <a:bodyPr rot="0" spcFirstLastPara="0" vertOverflow="overflow" horzOverflow="overflow" vert="horz" wrap="square" lIns="215012" tIns="172010" rIns="215012" bIns="172010" numCol="1" spcCol="0" rtlCol="0" fromWordArt="0" anchor="t" anchorCtr="0" forceAA="0" compatLnSpc="1">
              <a:prstTxWarp prst="textNoShape">
                <a:avLst/>
              </a:prstTxWarp>
              <a:noAutofit/>
            </a:bodyPr>
            <a:lstStyle/>
            <a:p>
              <a:pPr algn="ctr" defTabSz="1096055" fontAlgn="base">
                <a:lnSpc>
                  <a:spcPct val="90000"/>
                </a:lnSpc>
                <a:spcBef>
                  <a:spcPct val="0"/>
                </a:spcBef>
                <a:spcAft>
                  <a:spcPct val="0"/>
                </a:spcAft>
                <a:defRPr/>
              </a:pPr>
              <a:endParaRPr lang="en-US" sz="2821"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6" name="DeveloperTools_EC7A" title="Icon of a wrench and a screwdriver">
              <a:extLst>
                <a:ext uri="{FF2B5EF4-FFF2-40B4-BE49-F238E27FC236}">
                  <a16:creationId xmlns:a16="http://schemas.microsoft.com/office/drawing/2014/main" id="{FF04AEE6-E0D2-462F-A460-FCF1BD497332}"/>
                </a:ext>
              </a:extLst>
            </p:cNvPr>
            <p:cNvSpPr>
              <a:spLocks noChangeAspect="1" noEditPoints="1"/>
            </p:cNvSpPr>
            <p:nvPr/>
          </p:nvSpPr>
          <p:spPr bwMode="auto">
            <a:xfrm>
              <a:off x="7237043" y="4763788"/>
              <a:ext cx="299764" cy="472324"/>
            </a:xfrm>
            <a:custGeom>
              <a:avLst/>
              <a:gdLst>
                <a:gd name="T0" fmla="*/ 765 w 2384"/>
                <a:gd name="T1" fmla="*/ 958 h 3756"/>
                <a:gd name="T2" fmla="*/ 765 w 2384"/>
                <a:gd name="T3" fmla="*/ 3500 h 3756"/>
                <a:gd name="T4" fmla="*/ 509 w 2384"/>
                <a:gd name="T5" fmla="*/ 3756 h 3756"/>
                <a:gd name="T6" fmla="*/ 509 w 2384"/>
                <a:gd name="T7" fmla="*/ 3756 h 3756"/>
                <a:gd name="T8" fmla="*/ 253 w 2384"/>
                <a:gd name="T9" fmla="*/ 3500 h 3756"/>
                <a:gd name="T10" fmla="*/ 253 w 2384"/>
                <a:gd name="T11" fmla="*/ 958 h 3756"/>
                <a:gd name="T12" fmla="*/ 0 w 2384"/>
                <a:gd name="T13" fmla="*/ 518 h 3756"/>
                <a:gd name="T14" fmla="*/ 509 w 2384"/>
                <a:gd name="T15" fmla="*/ 9 h 3756"/>
                <a:gd name="T16" fmla="*/ 1018 w 2384"/>
                <a:gd name="T17" fmla="*/ 518 h 3756"/>
                <a:gd name="T18" fmla="*/ 765 w 2384"/>
                <a:gd name="T19" fmla="*/ 958 h 3756"/>
                <a:gd name="T20" fmla="*/ 1503 w 2384"/>
                <a:gd name="T21" fmla="*/ 2012 h 3756"/>
                <a:gd name="T22" fmla="*/ 1503 w 2384"/>
                <a:gd name="T23" fmla="*/ 3500 h 3756"/>
                <a:gd name="T24" fmla="*/ 1759 w 2384"/>
                <a:gd name="T25" fmla="*/ 3756 h 3756"/>
                <a:gd name="T26" fmla="*/ 1759 w 2384"/>
                <a:gd name="T27" fmla="*/ 3756 h 3756"/>
                <a:gd name="T28" fmla="*/ 2015 w 2384"/>
                <a:gd name="T29" fmla="*/ 3500 h 3756"/>
                <a:gd name="T30" fmla="*/ 2015 w 2384"/>
                <a:gd name="T31" fmla="*/ 2012 h 3756"/>
                <a:gd name="T32" fmla="*/ 509 w 2384"/>
                <a:gd name="T33" fmla="*/ 0 h 3756"/>
                <a:gd name="T34" fmla="*/ 509 w 2384"/>
                <a:gd name="T35" fmla="*/ 509 h 3756"/>
                <a:gd name="T36" fmla="*/ 1134 w 2384"/>
                <a:gd name="T37" fmla="*/ 2012 h 3756"/>
                <a:gd name="T38" fmla="*/ 2384 w 2384"/>
                <a:gd name="T39" fmla="*/ 2012 h 3756"/>
                <a:gd name="T40" fmla="*/ 1759 w 2384"/>
                <a:gd name="T41" fmla="*/ 2012 h 3756"/>
                <a:gd name="T42" fmla="*/ 1759 w 2384"/>
                <a:gd name="T43" fmla="*/ 711 h 3756"/>
                <a:gd name="T44" fmla="*/ 2015 w 2384"/>
                <a:gd name="T45" fmla="*/ 9 h 3756"/>
                <a:gd name="T46" fmla="*/ 1503 w 2384"/>
                <a:gd name="T47" fmla="*/ 9 h 3756"/>
                <a:gd name="T48" fmla="*/ 1503 w 2384"/>
                <a:gd name="T49" fmla="*/ 510 h 3756"/>
                <a:gd name="T50" fmla="*/ 1759 w 2384"/>
                <a:gd name="T51" fmla="*/ 756 h 3756"/>
                <a:gd name="T52" fmla="*/ 2015 w 2384"/>
                <a:gd name="T53" fmla="*/ 510 h 3756"/>
                <a:gd name="T54" fmla="*/ 2015 w 2384"/>
                <a:gd name="T55" fmla="*/ 9 h 3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84" h="3756">
                  <a:moveTo>
                    <a:pt x="765" y="958"/>
                  </a:moveTo>
                  <a:cubicBezTo>
                    <a:pt x="765" y="3500"/>
                    <a:pt x="765" y="3500"/>
                    <a:pt x="765" y="3500"/>
                  </a:cubicBezTo>
                  <a:cubicBezTo>
                    <a:pt x="765" y="3641"/>
                    <a:pt x="650" y="3756"/>
                    <a:pt x="509" y="3756"/>
                  </a:cubicBezTo>
                  <a:cubicBezTo>
                    <a:pt x="509" y="3756"/>
                    <a:pt x="509" y="3756"/>
                    <a:pt x="509" y="3756"/>
                  </a:cubicBezTo>
                  <a:cubicBezTo>
                    <a:pt x="368" y="3756"/>
                    <a:pt x="253" y="3641"/>
                    <a:pt x="253" y="3500"/>
                  </a:cubicBezTo>
                  <a:cubicBezTo>
                    <a:pt x="253" y="958"/>
                    <a:pt x="253" y="958"/>
                    <a:pt x="253" y="958"/>
                  </a:cubicBezTo>
                  <a:cubicBezTo>
                    <a:pt x="102" y="869"/>
                    <a:pt x="0" y="706"/>
                    <a:pt x="0" y="518"/>
                  </a:cubicBezTo>
                  <a:cubicBezTo>
                    <a:pt x="0" y="237"/>
                    <a:pt x="228" y="9"/>
                    <a:pt x="509" y="9"/>
                  </a:cubicBezTo>
                  <a:cubicBezTo>
                    <a:pt x="790" y="9"/>
                    <a:pt x="1018" y="237"/>
                    <a:pt x="1018" y="518"/>
                  </a:cubicBezTo>
                  <a:cubicBezTo>
                    <a:pt x="1018" y="706"/>
                    <a:pt x="916" y="869"/>
                    <a:pt x="765" y="958"/>
                  </a:cubicBezTo>
                  <a:close/>
                  <a:moveTo>
                    <a:pt x="1503" y="2012"/>
                  </a:moveTo>
                  <a:cubicBezTo>
                    <a:pt x="1503" y="3500"/>
                    <a:pt x="1503" y="3500"/>
                    <a:pt x="1503" y="3500"/>
                  </a:cubicBezTo>
                  <a:cubicBezTo>
                    <a:pt x="1503" y="3641"/>
                    <a:pt x="1618" y="3756"/>
                    <a:pt x="1759" y="3756"/>
                  </a:cubicBezTo>
                  <a:cubicBezTo>
                    <a:pt x="1759" y="3756"/>
                    <a:pt x="1759" y="3756"/>
                    <a:pt x="1759" y="3756"/>
                  </a:cubicBezTo>
                  <a:cubicBezTo>
                    <a:pt x="1900" y="3756"/>
                    <a:pt x="2015" y="3641"/>
                    <a:pt x="2015" y="3500"/>
                  </a:cubicBezTo>
                  <a:cubicBezTo>
                    <a:pt x="2015" y="2012"/>
                    <a:pt x="2015" y="2012"/>
                    <a:pt x="2015" y="2012"/>
                  </a:cubicBezTo>
                  <a:moveTo>
                    <a:pt x="509" y="0"/>
                  </a:moveTo>
                  <a:cubicBezTo>
                    <a:pt x="509" y="509"/>
                    <a:pt x="509" y="509"/>
                    <a:pt x="509" y="509"/>
                  </a:cubicBezTo>
                  <a:moveTo>
                    <a:pt x="1134" y="2012"/>
                  </a:moveTo>
                  <a:cubicBezTo>
                    <a:pt x="2384" y="2012"/>
                    <a:pt x="2384" y="2012"/>
                    <a:pt x="2384" y="2012"/>
                  </a:cubicBezTo>
                  <a:moveTo>
                    <a:pt x="1759" y="2012"/>
                  </a:moveTo>
                  <a:cubicBezTo>
                    <a:pt x="1759" y="711"/>
                    <a:pt x="1759" y="711"/>
                    <a:pt x="1759" y="711"/>
                  </a:cubicBezTo>
                  <a:moveTo>
                    <a:pt x="2015" y="9"/>
                  </a:moveTo>
                  <a:cubicBezTo>
                    <a:pt x="1503" y="9"/>
                    <a:pt x="1503" y="9"/>
                    <a:pt x="1503" y="9"/>
                  </a:cubicBezTo>
                  <a:cubicBezTo>
                    <a:pt x="1503" y="510"/>
                    <a:pt x="1503" y="510"/>
                    <a:pt x="1503" y="510"/>
                  </a:cubicBezTo>
                  <a:cubicBezTo>
                    <a:pt x="1759" y="756"/>
                    <a:pt x="1759" y="756"/>
                    <a:pt x="1759" y="756"/>
                  </a:cubicBezTo>
                  <a:cubicBezTo>
                    <a:pt x="2015" y="510"/>
                    <a:pt x="2015" y="510"/>
                    <a:pt x="2015" y="510"/>
                  </a:cubicBezTo>
                  <a:lnTo>
                    <a:pt x="2015" y="9"/>
                  </a:lnTo>
                  <a:close/>
                </a:path>
              </a:pathLst>
            </a:custGeom>
            <a:noFill/>
            <a:ln w="19050" cap="flat">
              <a:solidFill>
                <a:schemeClr val="bg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39"/>
              <a:endParaRPr lang="en-US">
                <a:solidFill>
                  <a:srgbClr val="282828"/>
                </a:solidFill>
                <a:latin typeface="Segoe UI"/>
              </a:endParaRPr>
            </a:p>
          </p:txBody>
        </p:sp>
      </p:grpSp>
      <p:grpSp>
        <p:nvGrpSpPr>
          <p:cNvPr id="8" name="Group 7">
            <a:extLst>
              <a:ext uri="{FF2B5EF4-FFF2-40B4-BE49-F238E27FC236}">
                <a16:creationId xmlns:a16="http://schemas.microsoft.com/office/drawing/2014/main" id="{C745F23E-BFA4-4206-8C6B-A4CCA51DEF90}"/>
              </a:ext>
            </a:extLst>
          </p:cNvPr>
          <p:cNvGrpSpPr/>
          <p:nvPr/>
        </p:nvGrpSpPr>
        <p:grpSpPr>
          <a:xfrm>
            <a:off x="4509639" y="4436415"/>
            <a:ext cx="903988" cy="903988"/>
            <a:chOff x="4599836" y="4525022"/>
            <a:chExt cx="922245" cy="922245"/>
          </a:xfrm>
        </p:grpSpPr>
        <p:sp>
          <p:nvSpPr>
            <p:cNvPr id="118" name="Oval 117">
              <a:extLst>
                <a:ext uri="{FF2B5EF4-FFF2-40B4-BE49-F238E27FC236}">
                  <a16:creationId xmlns:a16="http://schemas.microsoft.com/office/drawing/2014/main" id="{2CF9804E-5409-4EAF-901F-74701966F530}"/>
                </a:ext>
              </a:extLst>
            </p:cNvPr>
            <p:cNvSpPr/>
            <p:nvPr/>
          </p:nvSpPr>
          <p:spPr bwMode="auto">
            <a:xfrm>
              <a:off x="4599836" y="4525022"/>
              <a:ext cx="922245" cy="922245"/>
            </a:xfrm>
            <a:prstGeom prst="ellipse">
              <a:avLst/>
            </a:prstGeom>
            <a:solidFill>
              <a:schemeClr val="accent1"/>
            </a:solidFill>
            <a:ln w="50800" cap="flat" cmpd="sng" algn="ctr">
              <a:solidFill>
                <a:schemeClr val="bg2"/>
              </a:solidFill>
              <a:prstDash val="solid"/>
              <a:miter lim="800000"/>
            </a:ln>
            <a:effectLst/>
          </p:spPr>
          <p:txBody>
            <a:bodyPr rot="0" spcFirstLastPara="0" vertOverflow="overflow" horzOverflow="overflow" vert="horz" wrap="square" lIns="215012" tIns="172010" rIns="215012" bIns="172010" numCol="1" spcCol="0" rtlCol="0" fromWordArt="0" anchor="t" anchorCtr="0" forceAA="0" compatLnSpc="1">
              <a:prstTxWarp prst="textNoShape">
                <a:avLst/>
              </a:prstTxWarp>
              <a:noAutofit/>
            </a:bodyPr>
            <a:lstStyle/>
            <a:p>
              <a:pPr algn="ctr" defTabSz="1096055" fontAlgn="base">
                <a:lnSpc>
                  <a:spcPct val="90000"/>
                </a:lnSpc>
                <a:spcBef>
                  <a:spcPct val="0"/>
                </a:spcBef>
                <a:spcAft>
                  <a:spcPct val="0"/>
                </a:spcAft>
                <a:defRPr/>
              </a:pPr>
              <a:endParaRPr lang="en-US" sz="2821"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IoT" title="Icon of five circles that all connect to a center circle">
              <a:extLst>
                <a:ext uri="{FF2B5EF4-FFF2-40B4-BE49-F238E27FC236}">
                  <a16:creationId xmlns:a16="http://schemas.microsoft.com/office/drawing/2014/main" id="{A957D9E3-CA8E-4986-B815-A0AFF7C8E628}"/>
                </a:ext>
              </a:extLst>
            </p:cNvPr>
            <p:cNvSpPr>
              <a:spLocks noChangeAspect="1" noEditPoints="1"/>
            </p:cNvSpPr>
            <p:nvPr/>
          </p:nvSpPr>
          <p:spPr bwMode="auto">
            <a:xfrm>
              <a:off x="4825005" y="4765052"/>
              <a:ext cx="471906" cy="472662"/>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9050" cap="sq">
              <a:solidFill>
                <a:schemeClr val="bg2"/>
              </a:solidFill>
              <a:prstDash val="soli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39"/>
              <a:endParaRPr lang="en-US">
                <a:gradFill>
                  <a:gsLst>
                    <a:gs pos="0">
                      <a:srgbClr val="505050"/>
                    </a:gs>
                    <a:gs pos="100000">
                      <a:srgbClr val="505050"/>
                    </a:gs>
                  </a:gsLst>
                </a:gradFill>
                <a:latin typeface="Segoe UI"/>
              </a:endParaRPr>
            </a:p>
          </p:txBody>
        </p:sp>
      </p:grpSp>
      <p:sp>
        <p:nvSpPr>
          <p:cNvPr id="64" name="Title 2"/>
          <p:cNvSpPr>
            <a:spLocks noGrp="1"/>
          </p:cNvSpPr>
          <p:nvPr>
            <p:ph type="title"/>
          </p:nvPr>
        </p:nvSpPr>
        <p:spPr/>
        <p:txBody>
          <a:bodyPr/>
          <a:lstStyle/>
          <a:p>
            <a:r>
              <a:rPr lang="en-US" dirty="0"/>
              <a:t>Insight examples for organizations</a:t>
            </a:r>
          </a:p>
        </p:txBody>
      </p:sp>
      <p:grpSp>
        <p:nvGrpSpPr>
          <p:cNvPr id="16" name="Group 15">
            <a:extLst>
              <a:ext uri="{FF2B5EF4-FFF2-40B4-BE49-F238E27FC236}">
                <a16:creationId xmlns:a16="http://schemas.microsoft.com/office/drawing/2014/main" id="{7AB0E187-565B-4F31-B747-BE12DC336D3F}"/>
              </a:ext>
            </a:extLst>
          </p:cNvPr>
          <p:cNvGrpSpPr/>
          <p:nvPr/>
        </p:nvGrpSpPr>
        <p:grpSpPr>
          <a:xfrm>
            <a:off x="430853" y="4569009"/>
            <a:ext cx="3915835" cy="663771"/>
            <a:chOff x="438671" y="4660298"/>
            <a:chExt cx="3994923" cy="677178"/>
          </a:xfrm>
        </p:grpSpPr>
        <p:sp>
          <p:nvSpPr>
            <p:cNvPr id="50" name="Rectangle 49">
              <a:extLst>
                <a:ext uri="{FF2B5EF4-FFF2-40B4-BE49-F238E27FC236}">
                  <a16:creationId xmlns:a16="http://schemas.microsoft.com/office/drawing/2014/main" id="{619E0BB9-C54E-4466-9EFA-C452D5C519AF}"/>
                </a:ext>
              </a:extLst>
            </p:cNvPr>
            <p:cNvSpPr/>
            <p:nvPr/>
          </p:nvSpPr>
          <p:spPr>
            <a:xfrm flipH="1">
              <a:off x="438671" y="4660298"/>
              <a:ext cx="1863464" cy="664095"/>
            </a:xfrm>
            <a:prstGeom prst="rect">
              <a:avLst/>
            </a:prstGeom>
          </p:spPr>
          <p:txBody>
            <a:bodyPr wrap="square" lIns="0" tIns="0" rIns="0" bIns="0">
              <a:spAutoFit/>
            </a:bodyPr>
            <a:lstStyle/>
            <a:p>
              <a:pPr algn="r" defTabSz="914049">
                <a:lnSpc>
                  <a:spcPct val="90000"/>
                </a:lnSpc>
                <a:defRPr/>
              </a:pPr>
              <a:r>
                <a:rPr lang="en-US" sz="1175">
                  <a:solidFill>
                    <a:srgbClr val="282828"/>
                  </a:solidFill>
                  <a:latin typeface="Segoe UI"/>
                </a:rPr>
                <a:t>Connect employees with the best expert. Abstract trends to automate knowledge management.</a:t>
              </a:r>
            </a:p>
          </p:txBody>
        </p:sp>
        <p:sp>
          <p:nvSpPr>
            <p:cNvPr id="51" name="Freeform 88">
              <a:extLst>
                <a:ext uri="{FF2B5EF4-FFF2-40B4-BE49-F238E27FC236}">
                  <a16:creationId xmlns:a16="http://schemas.microsoft.com/office/drawing/2014/main" id="{7B78C5D1-473F-4B51-9EBC-A8E647F5E414}"/>
                </a:ext>
              </a:extLst>
            </p:cNvPr>
            <p:cNvSpPr>
              <a:spLocks/>
            </p:cNvSpPr>
            <p:nvPr/>
          </p:nvSpPr>
          <p:spPr bwMode="auto">
            <a:xfrm rot="10800000" flipV="1">
              <a:off x="2526621" y="4900248"/>
              <a:ext cx="122033" cy="25876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53"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empower">
              <a:extLst>
                <a:ext uri="{FF2B5EF4-FFF2-40B4-BE49-F238E27FC236}">
                  <a16:creationId xmlns:a16="http://schemas.microsoft.com/office/drawing/2014/main" id="{02ED0657-13E4-4ECC-A9C0-864A1D9DA4ED}"/>
                </a:ext>
              </a:extLst>
            </p:cNvPr>
            <p:cNvSpPr/>
            <p:nvPr/>
          </p:nvSpPr>
          <p:spPr bwMode="auto">
            <a:xfrm>
              <a:off x="2570130" y="4721788"/>
              <a:ext cx="1863464" cy="6156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r" defTabSz="913553" fontAlgn="base">
                <a:spcBef>
                  <a:spcPct val="0"/>
                </a:spcBef>
                <a:spcAft>
                  <a:spcPct val="0"/>
                </a:spcAft>
                <a:defRPr/>
              </a:pPr>
              <a:r>
                <a:rPr lang="en-US" sz="1961" kern="0">
                  <a:solidFill>
                    <a:srgbClr val="282828"/>
                  </a:solidFill>
                  <a:latin typeface="Segoe UI Semibold"/>
                  <a:cs typeface="Segoe UI" panose="020B0502040204020203" pitchFamily="34" charset="0"/>
                </a:rPr>
                <a:t>Optimize your organization​</a:t>
              </a:r>
            </a:p>
          </p:txBody>
        </p:sp>
      </p:grpSp>
      <p:grpSp>
        <p:nvGrpSpPr>
          <p:cNvPr id="13" name="Group 12">
            <a:extLst>
              <a:ext uri="{FF2B5EF4-FFF2-40B4-BE49-F238E27FC236}">
                <a16:creationId xmlns:a16="http://schemas.microsoft.com/office/drawing/2014/main" id="{EB40FD5A-48F0-4C4C-AA27-F64D895B263F}"/>
              </a:ext>
            </a:extLst>
          </p:cNvPr>
          <p:cNvGrpSpPr/>
          <p:nvPr/>
        </p:nvGrpSpPr>
        <p:grpSpPr>
          <a:xfrm>
            <a:off x="7778902" y="4569011"/>
            <a:ext cx="3982248" cy="651226"/>
            <a:chOff x="7935127" y="4660298"/>
            <a:chExt cx="4062677" cy="664379"/>
          </a:xfrm>
        </p:grpSpPr>
        <p:sp>
          <p:nvSpPr>
            <p:cNvPr id="53" name="optimize">
              <a:extLst>
                <a:ext uri="{FF2B5EF4-FFF2-40B4-BE49-F238E27FC236}">
                  <a16:creationId xmlns:a16="http://schemas.microsoft.com/office/drawing/2014/main" id="{477F618C-386F-44C9-B671-7453029748EB}"/>
                </a:ext>
              </a:extLst>
            </p:cNvPr>
            <p:cNvSpPr/>
            <p:nvPr/>
          </p:nvSpPr>
          <p:spPr bwMode="auto">
            <a:xfrm>
              <a:off x="7935127" y="4684853"/>
              <a:ext cx="1501941" cy="6156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3553" fontAlgn="base">
                <a:spcBef>
                  <a:spcPct val="0"/>
                </a:spcBef>
                <a:spcAft>
                  <a:spcPct val="0"/>
                </a:spcAft>
                <a:defRPr/>
              </a:pPr>
              <a:r>
                <a:rPr lang="en-US" sz="1961" kern="0">
                  <a:solidFill>
                    <a:srgbClr val="282828"/>
                  </a:solidFill>
                  <a:latin typeface="Segoe UI Semibold"/>
                  <a:cs typeface="Segoe UI" panose="020B0502040204020203" pitchFamily="34" charset="0"/>
                </a:rPr>
                <a:t>Streamline operations</a:t>
              </a:r>
            </a:p>
          </p:txBody>
        </p:sp>
        <p:sp>
          <p:nvSpPr>
            <p:cNvPr id="71" name="Rectangle 70">
              <a:extLst>
                <a:ext uri="{FF2B5EF4-FFF2-40B4-BE49-F238E27FC236}">
                  <a16:creationId xmlns:a16="http://schemas.microsoft.com/office/drawing/2014/main" id="{60FC68F8-E41B-4521-8418-7D58AB67D7F7}"/>
                </a:ext>
              </a:extLst>
            </p:cNvPr>
            <p:cNvSpPr/>
            <p:nvPr/>
          </p:nvSpPr>
          <p:spPr>
            <a:xfrm flipH="1">
              <a:off x="9721824" y="4660298"/>
              <a:ext cx="2275980" cy="664379"/>
            </a:xfrm>
            <a:prstGeom prst="rect">
              <a:avLst/>
            </a:prstGeom>
          </p:spPr>
          <p:txBody>
            <a:bodyPr wrap="square" lIns="0" tIns="0" rIns="0" bIns="0">
              <a:spAutoFit/>
            </a:bodyPr>
            <a:lstStyle/>
            <a:p>
              <a:pPr defTabSz="914049">
                <a:lnSpc>
                  <a:spcPct val="90000"/>
                </a:lnSpc>
                <a:defRPr/>
              </a:pPr>
              <a:r>
                <a:rPr lang="en-US" sz="1175">
                  <a:solidFill>
                    <a:srgbClr val="282828"/>
                  </a:solidFill>
                  <a:latin typeface="Segoe UI"/>
                </a:rPr>
                <a:t>Detect fraud with productivity and communication data. </a:t>
              </a:r>
            </a:p>
            <a:p>
              <a:pPr defTabSz="914049">
                <a:lnSpc>
                  <a:spcPct val="90000"/>
                </a:lnSpc>
                <a:defRPr/>
              </a:pPr>
              <a:r>
                <a:rPr lang="en-US" sz="1175">
                  <a:solidFill>
                    <a:srgbClr val="282828"/>
                  </a:solidFill>
                  <a:latin typeface="Segoe UI"/>
                </a:rPr>
                <a:t>Connect interaction patterns with users outside the organization.</a:t>
              </a:r>
            </a:p>
          </p:txBody>
        </p:sp>
        <p:sp>
          <p:nvSpPr>
            <p:cNvPr id="72" name="Freeform 88">
              <a:extLst>
                <a:ext uri="{FF2B5EF4-FFF2-40B4-BE49-F238E27FC236}">
                  <a16:creationId xmlns:a16="http://schemas.microsoft.com/office/drawing/2014/main" id="{F2D17CF0-228D-42C2-8463-7E214DCE5EF1}"/>
                </a:ext>
              </a:extLst>
            </p:cNvPr>
            <p:cNvSpPr>
              <a:spLocks/>
            </p:cNvSpPr>
            <p:nvPr/>
          </p:nvSpPr>
          <p:spPr bwMode="auto">
            <a:xfrm rot="10800000" flipH="1" flipV="1">
              <a:off x="9352003" y="4863314"/>
              <a:ext cx="122033" cy="25876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53"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CE91559F-65A9-4A0A-B9EB-BA019C028490}"/>
              </a:ext>
            </a:extLst>
          </p:cNvPr>
          <p:cNvGrpSpPr/>
          <p:nvPr/>
        </p:nvGrpSpPr>
        <p:grpSpPr>
          <a:xfrm>
            <a:off x="176963" y="2282679"/>
            <a:ext cx="4169724" cy="603499"/>
            <a:chOff x="179654" y="2327792"/>
            <a:chExt cx="4253940" cy="615689"/>
          </a:xfrm>
        </p:grpSpPr>
        <p:sp>
          <p:nvSpPr>
            <p:cNvPr id="153" name="engage">
              <a:extLst>
                <a:ext uri="{FF2B5EF4-FFF2-40B4-BE49-F238E27FC236}">
                  <a16:creationId xmlns:a16="http://schemas.microsoft.com/office/drawing/2014/main" id="{9DCAABD4-D15F-499E-954A-C9A9E2350C26}"/>
                </a:ext>
              </a:extLst>
            </p:cNvPr>
            <p:cNvSpPr/>
            <p:nvPr/>
          </p:nvSpPr>
          <p:spPr bwMode="auto">
            <a:xfrm>
              <a:off x="2570130" y="2327792"/>
              <a:ext cx="1863464" cy="6156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r" defTabSz="913553" fontAlgn="base">
                <a:spcBef>
                  <a:spcPct val="0"/>
                </a:spcBef>
                <a:spcAft>
                  <a:spcPct val="0"/>
                </a:spcAft>
                <a:defRPr/>
              </a:pPr>
              <a:r>
                <a:rPr lang="en-US" sz="1961" kern="0" dirty="0">
                  <a:solidFill>
                    <a:srgbClr val="282828"/>
                  </a:solidFill>
                  <a:latin typeface="Segoe UI Semibold"/>
                  <a:cs typeface="Segoe UI" panose="020B0502040204020203" pitchFamily="34" charset="0"/>
                </a:rPr>
                <a:t>Engage your customers</a:t>
              </a:r>
            </a:p>
          </p:txBody>
        </p:sp>
        <p:sp>
          <p:nvSpPr>
            <p:cNvPr id="73" name="Rectangle 72">
              <a:extLst>
                <a:ext uri="{FF2B5EF4-FFF2-40B4-BE49-F238E27FC236}">
                  <a16:creationId xmlns:a16="http://schemas.microsoft.com/office/drawing/2014/main" id="{010CFE25-E17D-4435-8299-83DA8246D006}"/>
                </a:ext>
              </a:extLst>
            </p:cNvPr>
            <p:cNvSpPr/>
            <p:nvPr/>
          </p:nvSpPr>
          <p:spPr>
            <a:xfrm flipH="1">
              <a:off x="179654" y="2353058"/>
              <a:ext cx="2158842" cy="498072"/>
            </a:xfrm>
            <a:prstGeom prst="rect">
              <a:avLst/>
            </a:prstGeom>
          </p:spPr>
          <p:txBody>
            <a:bodyPr wrap="square" lIns="0" tIns="0" rIns="0" bIns="0">
              <a:spAutoFit/>
            </a:bodyPr>
            <a:lstStyle/>
            <a:p>
              <a:pPr algn="r" defTabSz="914049">
                <a:lnSpc>
                  <a:spcPct val="90000"/>
                </a:lnSpc>
                <a:defRPr/>
              </a:pPr>
              <a:r>
                <a:rPr lang="en-US" sz="1175">
                  <a:solidFill>
                    <a:srgbClr val="282828"/>
                  </a:solidFill>
                  <a:latin typeface="Segoe UI"/>
                </a:rPr>
                <a:t>Build a better CRM. Connect your organizational network for a customer introduction.</a:t>
              </a:r>
            </a:p>
          </p:txBody>
        </p:sp>
        <p:sp>
          <p:nvSpPr>
            <p:cNvPr id="74" name="Freeform 88">
              <a:extLst>
                <a:ext uri="{FF2B5EF4-FFF2-40B4-BE49-F238E27FC236}">
                  <a16:creationId xmlns:a16="http://schemas.microsoft.com/office/drawing/2014/main" id="{6DE1179A-F19A-4CA3-A26A-75A4AD2A1D19}"/>
                </a:ext>
              </a:extLst>
            </p:cNvPr>
            <p:cNvSpPr>
              <a:spLocks/>
            </p:cNvSpPr>
            <p:nvPr/>
          </p:nvSpPr>
          <p:spPr bwMode="auto">
            <a:xfrm rot="10800000" flipV="1">
              <a:off x="2526621" y="2506253"/>
              <a:ext cx="122033" cy="25876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r" defTabSz="913553"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04FBA548-0CB7-430F-BEE7-EA6FA1D9C5B5}"/>
              </a:ext>
            </a:extLst>
          </p:cNvPr>
          <p:cNvGrpSpPr/>
          <p:nvPr/>
        </p:nvGrpSpPr>
        <p:grpSpPr>
          <a:xfrm>
            <a:off x="7778901" y="2216451"/>
            <a:ext cx="4116596" cy="813684"/>
            <a:chOff x="7935127" y="2260223"/>
            <a:chExt cx="4199738" cy="830118"/>
          </a:xfrm>
        </p:grpSpPr>
        <p:sp>
          <p:nvSpPr>
            <p:cNvPr id="54" name="transform">
              <a:extLst>
                <a:ext uri="{FF2B5EF4-FFF2-40B4-BE49-F238E27FC236}">
                  <a16:creationId xmlns:a16="http://schemas.microsoft.com/office/drawing/2014/main" id="{0B03F40A-F571-4DFC-A3ED-9EB1D00BD63A}"/>
                </a:ext>
              </a:extLst>
            </p:cNvPr>
            <p:cNvSpPr/>
            <p:nvPr/>
          </p:nvSpPr>
          <p:spPr bwMode="auto">
            <a:xfrm>
              <a:off x="7935127" y="2367876"/>
              <a:ext cx="1624361" cy="6156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3553" fontAlgn="base">
                <a:spcBef>
                  <a:spcPct val="0"/>
                </a:spcBef>
                <a:spcAft>
                  <a:spcPct val="0"/>
                </a:spcAft>
                <a:defRPr/>
              </a:pPr>
              <a:r>
                <a:rPr lang="en-US" sz="1961" kern="0">
                  <a:solidFill>
                    <a:srgbClr val="282828"/>
                  </a:solidFill>
                  <a:latin typeface="Segoe UI Semibold"/>
                  <a:cs typeface="Segoe UI" panose="020B0502040204020203" pitchFamily="34" charset="0"/>
                </a:rPr>
                <a:t>Transform products</a:t>
              </a:r>
            </a:p>
          </p:txBody>
        </p:sp>
        <p:sp>
          <p:nvSpPr>
            <p:cNvPr id="75" name="Rectangle 74">
              <a:extLst>
                <a:ext uri="{FF2B5EF4-FFF2-40B4-BE49-F238E27FC236}">
                  <a16:creationId xmlns:a16="http://schemas.microsoft.com/office/drawing/2014/main" id="{E3122AAA-6765-47C9-BA02-97B6EFADCB92}"/>
                </a:ext>
              </a:extLst>
            </p:cNvPr>
            <p:cNvSpPr/>
            <p:nvPr/>
          </p:nvSpPr>
          <p:spPr>
            <a:xfrm flipH="1">
              <a:off x="9648278" y="2260223"/>
              <a:ext cx="2486587" cy="830118"/>
            </a:xfrm>
            <a:prstGeom prst="rect">
              <a:avLst/>
            </a:prstGeom>
          </p:spPr>
          <p:txBody>
            <a:bodyPr wrap="square" lIns="0" tIns="0" rIns="0" bIns="0">
              <a:spAutoFit/>
            </a:bodyPr>
            <a:lstStyle/>
            <a:p>
              <a:pPr defTabSz="914049">
                <a:lnSpc>
                  <a:spcPct val="90000"/>
                </a:lnSpc>
                <a:defRPr/>
              </a:pPr>
              <a:r>
                <a:rPr lang="en-US" sz="1175">
                  <a:solidFill>
                    <a:srgbClr val="282828"/>
                  </a:solidFill>
                  <a:latin typeface="Segoe UI"/>
                </a:rPr>
                <a:t>Build &amp; integrate intelligent workflows with Office 365 for your business and industry.​ Leverage knowledge to improve legal case management.  </a:t>
              </a:r>
            </a:p>
          </p:txBody>
        </p:sp>
        <p:sp>
          <p:nvSpPr>
            <p:cNvPr id="76" name="Freeform 88">
              <a:extLst>
                <a:ext uri="{FF2B5EF4-FFF2-40B4-BE49-F238E27FC236}">
                  <a16:creationId xmlns:a16="http://schemas.microsoft.com/office/drawing/2014/main" id="{131AE429-D441-428F-9FB5-ADD49A0244E5}"/>
                </a:ext>
              </a:extLst>
            </p:cNvPr>
            <p:cNvSpPr>
              <a:spLocks/>
            </p:cNvSpPr>
            <p:nvPr/>
          </p:nvSpPr>
          <p:spPr bwMode="auto">
            <a:xfrm rot="10800000" flipH="1" flipV="1">
              <a:off x="9352003" y="2546339"/>
              <a:ext cx="122033" cy="258764"/>
            </a:xfrm>
            <a:custGeom>
              <a:avLst/>
              <a:gdLst>
                <a:gd name="T0" fmla="*/ 0 w 72"/>
                <a:gd name="T1" fmla="*/ 0 h 138"/>
                <a:gd name="T2" fmla="*/ 72 w 72"/>
                <a:gd name="T3" fmla="*/ 69 h 138"/>
                <a:gd name="T4" fmla="*/ 0 w 72"/>
                <a:gd name="T5" fmla="*/ 138 h 138"/>
              </a:gdLst>
              <a:ahLst/>
              <a:cxnLst>
                <a:cxn ang="0">
                  <a:pos x="T0" y="T1"/>
                </a:cxn>
                <a:cxn ang="0">
                  <a:pos x="T2" y="T3"/>
                </a:cxn>
                <a:cxn ang="0">
                  <a:pos x="T4" y="T5"/>
                </a:cxn>
              </a:cxnLst>
              <a:rect l="0" t="0" r="r" b="b"/>
              <a:pathLst>
                <a:path w="72" h="138">
                  <a:moveTo>
                    <a:pt x="0" y="0"/>
                  </a:moveTo>
                  <a:lnTo>
                    <a:pt x="72" y="69"/>
                  </a:lnTo>
                  <a:lnTo>
                    <a:pt x="0" y="138"/>
                  </a:lnTo>
                </a:path>
              </a:pathLst>
            </a:custGeom>
            <a:noFill/>
            <a:ln w="19050">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53"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97" name="Picture 96">
            <a:extLst>
              <a:ext uri="{FF2B5EF4-FFF2-40B4-BE49-F238E27FC236}">
                <a16:creationId xmlns:a16="http://schemas.microsoft.com/office/drawing/2014/main" id="{A56C7F62-83C8-49AB-A96D-5FB6DE2183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0824" y="3357432"/>
            <a:ext cx="1100383" cy="238580"/>
          </a:xfrm>
          <a:prstGeom prst="rect">
            <a:avLst/>
          </a:prstGeom>
        </p:spPr>
      </p:pic>
      <p:grpSp>
        <p:nvGrpSpPr>
          <p:cNvPr id="4" name="Group 3">
            <a:extLst>
              <a:ext uri="{FF2B5EF4-FFF2-40B4-BE49-F238E27FC236}">
                <a16:creationId xmlns:a16="http://schemas.microsoft.com/office/drawing/2014/main" id="{77FE4B55-2B40-465E-BF7D-698997891503}"/>
              </a:ext>
            </a:extLst>
          </p:cNvPr>
          <p:cNvGrpSpPr/>
          <p:nvPr/>
        </p:nvGrpSpPr>
        <p:grpSpPr>
          <a:xfrm>
            <a:off x="5570092" y="3753321"/>
            <a:ext cx="1221843" cy="393643"/>
            <a:chOff x="5577962" y="3880683"/>
            <a:chExt cx="1246520" cy="401592"/>
          </a:xfrm>
        </p:grpSpPr>
        <p:sp>
          <p:nvSpPr>
            <p:cNvPr id="98" name="TextBox 97">
              <a:extLst>
                <a:ext uri="{FF2B5EF4-FFF2-40B4-BE49-F238E27FC236}">
                  <a16:creationId xmlns:a16="http://schemas.microsoft.com/office/drawing/2014/main" id="{261138D0-CA9A-46F5-9C8A-6629C455DFCA}"/>
                </a:ext>
              </a:extLst>
            </p:cNvPr>
            <p:cNvSpPr txBox="1"/>
            <p:nvPr/>
          </p:nvSpPr>
          <p:spPr>
            <a:xfrm>
              <a:off x="5874381" y="3880683"/>
              <a:ext cx="950101" cy="401592"/>
            </a:xfrm>
            <a:prstGeom prst="rect">
              <a:avLst/>
            </a:prstGeom>
            <a:noFill/>
          </p:spPr>
          <p:txBody>
            <a:bodyPr wrap="square" rtlCol="0">
              <a:spAutoFit/>
            </a:bodyPr>
            <a:lstStyle/>
            <a:p>
              <a:pPr defTabSz="914049">
                <a:lnSpc>
                  <a:spcPct val="80000"/>
                </a:lnSpc>
                <a:defRPr/>
              </a:pPr>
              <a:r>
                <a:rPr lang="en-US" sz="1200">
                  <a:solidFill>
                    <a:srgbClr val="282828"/>
                  </a:solidFill>
                  <a:latin typeface="Segoe UI"/>
                </a:rPr>
                <a:t>Workplace Analytics</a:t>
              </a:r>
            </a:p>
          </p:txBody>
        </p:sp>
        <p:pic>
          <p:nvPicPr>
            <p:cNvPr id="99" name="Picture 98" descr="A close up of a logo&#10;&#10;Description generated with very high confidence">
              <a:extLst>
                <a:ext uri="{FF2B5EF4-FFF2-40B4-BE49-F238E27FC236}">
                  <a16:creationId xmlns:a16="http://schemas.microsoft.com/office/drawing/2014/main" id="{16AD3973-AAF0-497D-8DE2-3CA499E732DA}"/>
                </a:ext>
              </a:extLst>
            </p:cNvPr>
            <p:cNvPicPr>
              <a:picLocks noChangeAspect="1"/>
            </p:cNvPicPr>
            <p:nvPr/>
          </p:nvPicPr>
          <p:blipFill>
            <a:blip r:embed="rId4">
              <a:duotone>
                <a:prstClr val="black"/>
                <a:schemeClr val="accent1">
                  <a:tint val="45000"/>
                  <a:satMod val="400000"/>
                </a:schemeClr>
              </a:duotone>
            </a:blip>
            <a:stretch>
              <a:fillRect/>
            </a:stretch>
          </p:blipFill>
          <p:spPr>
            <a:xfrm>
              <a:off x="5577962" y="3920664"/>
              <a:ext cx="313737" cy="313737"/>
            </a:xfrm>
            <a:prstGeom prst="rect">
              <a:avLst/>
            </a:prstGeom>
          </p:spPr>
        </p:pic>
      </p:grpSp>
      <p:grpSp>
        <p:nvGrpSpPr>
          <p:cNvPr id="5" name="Group 4">
            <a:extLst>
              <a:ext uri="{FF2B5EF4-FFF2-40B4-BE49-F238E27FC236}">
                <a16:creationId xmlns:a16="http://schemas.microsoft.com/office/drawing/2014/main" id="{719B129C-E80E-45D0-9614-D99E97A203A3}"/>
              </a:ext>
            </a:extLst>
          </p:cNvPr>
          <p:cNvGrpSpPr/>
          <p:nvPr/>
        </p:nvGrpSpPr>
        <p:grpSpPr>
          <a:xfrm>
            <a:off x="5671784" y="4292330"/>
            <a:ext cx="1018460" cy="322434"/>
            <a:chOff x="5596024" y="4453161"/>
            <a:chExt cx="1039029" cy="328945"/>
          </a:xfrm>
        </p:grpSpPr>
        <p:pic>
          <p:nvPicPr>
            <p:cNvPr id="96" name="Picture 95">
              <a:extLst>
                <a:ext uri="{FF2B5EF4-FFF2-40B4-BE49-F238E27FC236}">
                  <a16:creationId xmlns:a16="http://schemas.microsoft.com/office/drawing/2014/main" id="{F18BC9F1-BCE3-4AB2-9524-3562FFE36803}"/>
                </a:ext>
              </a:extLst>
            </p:cNvPr>
            <p:cNvPicPr>
              <a:picLocks noChangeAspect="1"/>
            </p:cNvPicPr>
            <p:nvPr/>
          </p:nvPicPr>
          <p:blipFill>
            <a:blip r:embed="rId5">
              <a:extLst/>
            </a:blip>
            <a:stretch>
              <a:fillRect/>
            </a:stretch>
          </p:blipFill>
          <p:spPr>
            <a:xfrm>
              <a:off x="5596024" y="4460760"/>
              <a:ext cx="375210" cy="279781"/>
            </a:xfrm>
            <a:prstGeom prst="rect">
              <a:avLst/>
            </a:prstGeom>
          </p:spPr>
        </p:pic>
        <p:sp>
          <p:nvSpPr>
            <p:cNvPr id="100" name="TextBox 99">
              <a:extLst>
                <a:ext uri="{FF2B5EF4-FFF2-40B4-BE49-F238E27FC236}">
                  <a16:creationId xmlns:a16="http://schemas.microsoft.com/office/drawing/2014/main" id="{499B4DDF-2EFD-4744-B71D-258D3BAD4288}"/>
                </a:ext>
              </a:extLst>
            </p:cNvPr>
            <p:cNvSpPr txBox="1"/>
            <p:nvPr/>
          </p:nvSpPr>
          <p:spPr>
            <a:xfrm>
              <a:off x="5883328" y="4453161"/>
              <a:ext cx="751725" cy="328945"/>
            </a:xfrm>
            <a:prstGeom prst="rect">
              <a:avLst/>
            </a:prstGeom>
            <a:noFill/>
          </p:spPr>
          <p:txBody>
            <a:bodyPr wrap="square" rtlCol="0">
              <a:spAutoFit/>
            </a:bodyPr>
            <a:lstStyle/>
            <a:p>
              <a:pPr defTabSz="914049">
                <a:defRPr/>
              </a:pPr>
              <a:r>
                <a:rPr lang="en-US" sz="1467">
                  <a:solidFill>
                    <a:srgbClr val="282828"/>
                  </a:solidFill>
                  <a:latin typeface="Segoe UI"/>
                </a:rPr>
                <a:t>Azure</a:t>
              </a:r>
            </a:p>
          </p:txBody>
        </p:sp>
      </p:grpSp>
      <p:sp>
        <p:nvSpPr>
          <p:cNvPr id="77" name="TextBox 76">
            <a:extLst>
              <a:ext uri="{FF2B5EF4-FFF2-40B4-BE49-F238E27FC236}">
                <a16:creationId xmlns:a16="http://schemas.microsoft.com/office/drawing/2014/main" id="{7A5D8FC4-D889-4081-BB65-B82725DA4E2D}"/>
              </a:ext>
            </a:extLst>
          </p:cNvPr>
          <p:cNvSpPr txBox="1"/>
          <p:nvPr/>
        </p:nvSpPr>
        <p:spPr>
          <a:xfrm>
            <a:off x="5613678" y="2960039"/>
            <a:ext cx="1134674" cy="301600"/>
          </a:xfrm>
          <a:prstGeom prst="rect">
            <a:avLst/>
          </a:prstGeom>
          <a:noFill/>
        </p:spPr>
        <p:txBody>
          <a:bodyPr wrap="square" rtlCol="0">
            <a:spAutoFit/>
          </a:bodyPr>
          <a:lstStyle/>
          <a:p>
            <a:pPr algn="ctr" defTabSz="914049">
              <a:defRPr/>
            </a:pPr>
            <a:r>
              <a:rPr lang="en-US" sz="1371">
                <a:solidFill>
                  <a:srgbClr val="282828"/>
                </a:solidFill>
                <a:latin typeface="Segoe UI Semibold"/>
              </a:rPr>
              <a:t>Your Data +</a:t>
            </a:r>
          </a:p>
        </p:txBody>
      </p:sp>
      <p:sp>
        <p:nvSpPr>
          <p:cNvPr id="3" name="Arc 2">
            <a:extLst>
              <a:ext uri="{FF2B5EF4-FFF2-40B4-BE49-F238E27FC236}">
                <a16:creationId xmlns:a16="http://schemas.microsoft.com/office/drawing/2014/main" id="{A6C02F20-C31C-4767-9795-7AD06627B8E8}"/>
              </a:ext>
            </a:extLst>
          </p:cNvPr>
          <p:cNvSpPr/>
          <p:nvPr/>
        </p:nvSpPr>
        <p:spPr>
          <a:xfrm>
            <a:off x="4509639" y="2177316"/>
            <a:ext cx="3163085" cy="3163085"/>
          </a:xfrm>
          <a:prstGeom prst="arc">
            <a:avLst>
              <a:gd name="adj1" fmla="val 14429297"/>
              <a:gd name="adj2" fmla="val 17984049"/>
            </a:avLst>
          </a:prstGeom>
          <a:ln w="19050">
            <a:solidFill>
              <a:schemeClr val="tx1"/>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39"/>
            <a:endParaRPr lang="en-US">
              <a:solidFill>
                <a:srgbClr val="282828"/>
              </a:solidFill>
              <a:latin typeface="Segoe UI"/>
            </a:endParaRPr>
          </a:p>
        </p:txBody>
      </p:sp>
      <p:sp>
        <p:nvSpPr>
          <p:cNvPr id="109" name="Arc 108">
            <a:extLst>
              <a:ext uri="{FF2B5EF4-FFF2-40B4-BE49-F238E27FC236}">
                <a16:creationId xmlns:a16="http://schemas.microsoft.com/office/drawing/2014/main" id="{84ECB298-3EC2-4BE5-B28F-F34B2B4CE765}"/>
              </a:ext>
            </a:extLst>
          </p:cNvPr>
          <p:cNvSpPr/>
          <p:nvPr/>
        </p:nvSpPr>
        <p:spPr>
          <a:xfrm rot="16200000">
            <a:off x="4509639" y="2177317"/>
            <a:ext cx="3163085" cy="3163085"/>
          </a:xfrm>
          <a:prstGeom prst="arc">
            <a:avLst>
              <a:gd name="adj1" fmla="val 14429297"/>
              <a:gd name="adj2" fmla="val 17984049"/>
            </a:avLst>
          </a:prstGeom>
          <a:ln w="19050">
            <a:solidFill>
              <a:schemeClr val="tx1"/>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39"/>
            <a:endParaRPr lang="en-US">
              <a:solidFill>
                <a:srgbClr val="282828"/>
              </a:solidFill>
              <a:latin typeface="Segoe UI"/>
            </a:endParaRPr>
          </a:p>
        </p:txBody>
      </p:sp>
      <p:sp>
        <p:nvSpPr>
          <p:cNvPr id="110" name="Arc 109">
            <a:extLst>
              <a:ext uri="{FF2B5EF4-FFF2-40B4-BE49-F238E27FC236}">
                <a16:creationId xmlns:a16="http://schemas.microsoft.com/office/drawing/2014/main" id="{28A5663E-188C-4175-AA85-7B566804CC26}"/>
              </a:ext>
            </a:extLst>
          </p:cNvPr>
          <p:cNvSpPr/>
          <p:nvPr/>
        </p:nvSpPr>
        <p:spPr>
          <a:xfrm flipV="1">
            <a:off x="4509639" y="2177316"/>
            <a:ext cx="3163085" cy="3163085"/>
          </a:xfrm>
          <a:prstGeom prst="arc">
            <a:avLst>
              <a:gd name="adj1" fmla="val 14429297"/>
              <a:gd name="adj2" fmla="val 17984049"/>
            </a:avLst>
          </a:prstGeom>
          <a:ln w="19050">
            <a:solidFill>
              <a:schemeClr val="tx1"/>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39"/>
            <a:endParaRPr lang="en-US">
              <a:solidFill>
                <a:srgbClr val="282828"/>
              </a:solidFill>
              <a:latin typeface="Segoe UI"/>
            </a:endParaRPr>
          </a:p>
        </p:txBody>
      </p:sp>
      <p:sp>
        <p:nvSpPr>
          <p:cNvPr id="112" name="Arc 111">
            <a:extLst>
              <a:ext uri="{FF2B5EF4-FFF2-40B4-BE49-F238E27FC236}">
                <a16:creationId xmlns:a16="http://schemas.microsoft.com/office/drawing/2014/main" id="{8FC78216-2470-4B2F-A6C0-7D0180C849F2}"/>
              </a:ext>
            </a:extLst>
          </p:cNvPr>
          <p:cNvSpPr/>
          <p:nvPr/>
        </p:nvSpPr>
        <p:spPr>
          <a:xfrm rot="5400000">
            <a:off x="4509639" y="2177316"/>
            <a:ext cx="3163085" cy="3163085"/>
          </a:xfrm>
          <a:prstGeom prst="arc">
            <a:avLst>
              <a:gd name="adj1" fmla="val 14429297"/>
              <a:gd name="adj2" fmla="val 17984049"/>
            </a:avLst>
          </a:prstGeom>
          <a:ln w="19050">
            <a:solidFill>
              <a:schemeClr val="tx1"/>
            </a:solidFill>
            <a:headEnd type="arrow"/>
            <a:tailEnd type="arrow" w="lg"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39"/>
            <a:endParaRPr lang="en-US">
              <a:solidFill>
                <a:srgbClr val="282828"/>
              </a:solidFill>
              <a:latin typeface="Segoe UI"/>
            </a:endParaRPr>
          </a:p>
        </p:txBody>
      </p:sp>
    </p:spTree>
    <p:extLst>
      <p:ext uri="{BB962C8B-B14F-4D97-AF65-F5344CB8AC3E}">
        <p14:creationId xmlns:p14="http://schemas.microsoft.com/office/powerpoint/2010/main" val="34132769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arn(outHorizontal)">
                                      <p:cBhvr>
                                        <p:cTn id="7" dur="500"/>
                                        <p:tgtEl>
                                          <p:spTgt spid="112"/>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barn(outHorizontal)">
                                      <p:cBhvr>
                                        <p:cTn id="13" dur="500"/>
                                        <p:tgtEl>
                                          <p:spTgt spid="109"/>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barn(outVertical)">
                                      <p:cBhvr>
                                        <p:cTn id="16" dur="500"/>
                                        <p:tgtEl>
                                          <p:spTgt spid="110"/>
                                        </p:tgtEl>
                                      </p:cBhvr>
                                    </p:animEffect>
                                  </p:childTnLst>
                                </p:cTn>
                              </p:par>
                              <p:par>
                                <p:cTn id="17" presetID="53" presetClass="entr" presetSubtype="16"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nodeType="withEffect">
                                  <p:stCondLst>
                                    <p:cond delay="25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nodeType="withEffect">
                                  <p:stCondLst>
                                    <p:cond delay="25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childTnLst>
                                </p:cTn>
                              </p:par>
                            </p:childTnLst>
                          </p:cTn>
                        </p:par>
                        <p:par>
                          <p:cTn id="37" fill="hold">
                            <p:stCondLst>
                              <p:cond delay="750"/>
                            </p:stCondLst>
                            <p:childTnLst>
                              <p:par>
                                <p:cTn id="38" presetID="10"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42" presetClass="path" presetSubtype="0" decel="100000" fill="hold" nodeType="withEffect">
                                  <p:stCondLst>
                                    <p:cond delay="0"/>
                                  </p:stCondLst>
                                  <p:childTnLst>
                                    <p:animMotion origin="layout" path="M 2.8721E-6 -4.67544E-7 L 2.8721E-6 0.04358 " pathEditMode="relative" rAng="0" ptsTypes="AA">
                                      <p:cBhvr>
                                        <p:cTn id="42" dur="500" spd="-100000" fill="hold"/>
                                        <p:tgtEl>
                                          <p:spTgt spid="15"/>
                                        </p:tgtEl>
                                        <p:attrNameLst>
                                          <p:attrName>ppt_x</p:attrName>
                                          <p:attrName>ppt_y</p:attrName>
                                        </p:attrNameLst>
                                      </p:cBhvr>
                                      <p:rCtr x="0" y="2179"/>
                                    </p:animMotion>
                                  </p:childTnLst>
                                </p:cTn>
                              </p:par>
                              <p:par>
                                <p:cTn id="43" presetID="10" presetClass="entr" presetSubtype="0" fill="hold" nodeType="withEffect">
                                  <p:stCondLst>
                                    <p:cond delay="25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42" presetClass="path" presetSubtype="0" decel="100000" fill="hold" nodeType="withEffect">
                                  <p:stCondLst>
                                    <p:cond delay="250"/>
                                  </p:stCondLst>
                                  <p:childTnLst>
                                    <p:animMotion origin="layout" path="M 2.49936E-6 -3.04585E-6 L 2.49936E-6 0.04358 " pathEditMode="relative" rAng="0" ptsTypes="AA">
                                      <p:cBhvr>
                                        <p:cTn id="47" dur="500" spd="-100000" fill="hold"/>
                                        <p:tgtEl>
                                          <p:spTgt spid="14"/>
                                        </p:tgtEl>
                                        <p:attrNameLst>
                                          <p:attrName>ppt_x</p:attrName>
                                          <p:attrName>ppt_y</p:attrName>
                                        </p:attrNameLst>
                                      </p:cBhvr>
                                      <p:rCtr x="0" y="2179"/>
                                    </p:animMotion>
                                  </p:childTnLst>
                                </p:cTn>
                              </p:par>
                              <p:par>
                                <p:cTn id="48" presetID="10" presetClass="entr" presetSubtype="0" fill="hold"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42" presetClass="path" presetSubtype="0" decel="100000" fill="hold" nodeType="withEffect">
                                  <p:stCondLst>
                                    <p:cond delay="500"/>
                                  </p:stCondLst>
                                  <p:childTnLst>
                                    <p:animMotion origin="layout" path="M 2.8721E-6 -4.67544E-7 L 2.8721E-6 0.04358 " pathEditMode="relative" rAng="0" ptsTypes="AA">
                                      <p:cBhvr>
                                        <p:cTn id="52" dur="500" spd="-100000" fill="hold"/>
                                        <p:tgtEl>
                                          <p:spTgt spid="16"/>
                                        </p:tgtEl>
                                        <p:attrNameLst>
                                          <p:attrName>ppt_x</p:attrName>
                                          <p:attrName>ppt_y</p:attrName>
                                        </p:attrNameLst>
                                      </p:cBhvr>
                                      <p:rCtr x="0" y="2179"/>
                                    </p:animMotion>
                                  </p:childTnLst>
                                </p:cTn>
                              </p:par>
                              <p:par>
                                <p:cTn id="53" presetID="10" presetClass="entr" presetSubtype="0" fill="hold" nodeType="withEffect">
                                  <p:stCondLst>
                                    <p:cond delay="75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42" presetClass="path" presetSubtype="0" decel="100000" fill="hold" nodeType="withEffect">
                                  <p:stCondLst>
                                    <p:cond delay="750"/>
                                  </p:stCondLst>
                                  <p:childTnLst>
                                    <p:animMotion origin="layout" path="M 2.8721E-6 -4.67544E-7 L 2.8721E-6 0.04358 " pathEditMode="relative" rAng="0" ptsTypes="AA">
                                      <p:cBhvr>
                                        <p:cTn id="57" dur="500" spd="-100000" fill="hold"/>
                                        <p:tgtEl>
                                          <p:spTgt spid="13"/>
                                        </p:tgtEl>
                                        <p:attrNameLst>
                                          <p:attrName>ppt_x</p:attrName>
                                          <p:attrName>ppt_y</p:attrName>
                                        </p:attrNameLst>
                                      </p:cBhvr>
                                      <p:rCtr x="0" y="21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9" grpId="0" animBg="1"/>
      <p:bldP spid="110" grpId="0" animBg="1"/>
      <p:bldP spid="1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8B7E21-D9E8-460A-AE01-F2D893966B19}"/>
              </a:ext>
            </a:extLst>
          </p:cNvPr>
          <p:cNvPicPr>
            <a:picLocks noChangeAspect="1"/>
          </p:cNvPicPr>
          <p:nvPr/>
        </p:nvPicPr>
        <p:blipFill>
          <a:blip r:embed="rId3"/>
          <a:stretch>
            <a:fillRect/>
          </a:stretch>
        </p:blipFill>
        <p:spPr>
          <a:xfrm>
            <a:off x="412306" y="2474985"/>
            <a:ext cx="2185390" cy="1563253"/>
          </a:xfrm>
          <a:prstGeom prst="rect">
            <a:avLst/>
          </a:prstGeom>
        </p:spPr>
      </p:pic>
      <p:pic>
        <p:nvPicPr>
          <p:cNvPr id="33" name="Picture 32">
            <a:extLst>
              <a:ext uri="{FF2B5EF4-FFF2-40B4-BE49-F238E27FC236}">
                <a16:creationId xmlns:a16="http://schemas.microsoft.com/office/drawing/2014/main" id="{25F6F9F6-E5E2-40D3-A20B-40CDB7D130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412305" y="4382307"/>
            <a:ext cx="2384964" cy="1520293"/>
          </a:xfrm>
          <a:prstGeom prst="rect">
            <a:avLst/>
          </a:prstGeom>
        </p:spPr>
      </p:pic>
      <p:sp>
        <p:nvSpPr>
          <p:cNvPr id="39" name="TextBox 38">
            <a:extLst/>
          </p:cNvPr>
          <p:cNvSpPr txBox="1"/>
          <p:nvPr/>
        </p:nvSpPr>
        <p:spPr>
          <a:xfrm>
            <a:off x="412306" y="6234075"/>
            <a:ext cx="2384964" cy="488852"/>
          </a:xfrm>
          <a:prstGeom prst="rect">
            <a:avLst/>
          </a:prstGeom>
          <a:noFill/>
        </p:spPr>
        <p:txBody>
          <a:bodyPr wrap="square" lIns="0" tIns="0" rIns="0" bIns="0" rtlCol="0">
            <a:spAutoFit/>
          </a:bodyPr>
          <a:lstStyle/>
          <a:p>
            <a:pPr defTabSz="913817">
              <a:lnSpc>
                <a:spcPct val="90000"/>
              </a:lnSpc>
              <a:spcAft>
                <a:spcPts val="588"/>
              </a:spcAft>
              <a:defRPr/>
            </a:pPr>
            <a:r>
              <a:rPr lang="en-US" sz="1765">
                <a:solidFill>
                  <a:srgbClr val="282828"/>
                </a:solidFill>
                <a:latin typeface="Segoe UI"/>
                <a:ea typeface="Segoe UI" charset="0"/>
                <a:cs typeface="Segoe UI" charset="0"/>
              </a:rPr>
              <a:t>Unlock valuable insights in hours</a:t>
            </a:r>
          </a:p>
        </p:txBody>
      </p:sp>
      <p:sp>
        <p:nvSpPr>
          <p:cNvPr id="54" name="TextBox 53">
            <a:extLst/>
          </p:cNvPr>
          <p:cNvSpPr txBox="1"/>
          <p:nvPr/>
        </p:nvSpPr>
        <p:spPr>
          <a:xfrm>
            <a:off x="427230" y="1968846"/>
            <a:ext cx="1858266" cy="271549"/>
          </a:xfrm>
          <a:prstGeom prst="rect">
            <a:avLst/>
          </a:prstGeom>
          <a:noFill/>
        </p:spPr>
        <p:txBody>
          <a:bodyPr wrap="none" lIns="0" tIns="0" rIns="0" bIns="0" rtlCol="0">
            <a:spAutoFit/>
          </a:bodyPr>
          <a:lstStyle/>
          <a:p>
            <a:pPr defTabSz="914026">
              <a:lnSpc>
                <a:spcPct val="90000"/>
              </a:lnSpc>
              <a:spcAft>
                <a:spcPts val="600"/>
              </a:spcAft>
              <a:defRPr/>
            </a:pPr>
            <a:r>
              <a:rPr lang="en-US" sz="1961">
                <a:solidFill>
                  <a:srgbClr val="282828"/>
                </a:solidFill>
                <a:latin typeface="Segoe UI Semibold"/>
                <a:cs typeface="Segoe UI" panose="020B0502040204020203" pitchFamily="34" charset="0"/>
              </a:rPr>
              <a:t>Decision makers</a:t>
            </a:r>
          </a:p>
        </p:txBody>
      </p:sp>
      <p:grpSp>
        <p:nvGrpSpPr>
          <p:cNvPr id="7" name="Group 6">
            <a:extLst>
              <a:ext uri="{FF2B5EF4-FFF2-40B4-BE49-F238E27FC236}">
                <a16:creationId xmlns:a16="http://schemas.microsoft.com/office/drawing/2014/main" id="{41A4D1A3-F29D-4349-85FB-7765C2A18E1D}"/>
              </a:ext>
            </a:extLst>
          </p:cNvPr>
          <p:cNvGrpSpPr/>
          <p:nvPr/>
        </p:nvGrpSpPr>
        <p:grpSpPr>
          <a:xfrm>
            <a:off x="1841646" y="5006894"/>
            <a:ext cx="1235981" cy="1132085"/>
            <a:chOff x="397551" y="3351794"/>
            <a:chExt cx="1680754" cy="1539474"/>
          </a:xfrm>
        </p:grpSpPr>
        <p:sp>
          <p:nvSpPr>
            <p:cNvPr id="56" name="Oval 55">
              <a:extLst/>
            </p:cNvPr>
            <p:cNvSpPr/>
            <p:nvPr/>
          </p:nvSpPr>
          <p:spPr bwMode="auto">
            <a:xfrm>
              <a:off x="468192" y="3351794"/>
              <a:ext cx="1539474" cy="1539474"/>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091" fontAlgn="base">
                <a:lnSpc>
                  <a:spcPct val="90000"/>
                </a:lnSpc>
                <a:spcBef>
                  <a:spcPct val="0"/>
                </a:spcBef>
                <a:spcAft>
                  <a:spcPct val="0"/>
                </a:spcAft>
                <a:defRPr/>
              </a:pPr>
              <a:endParaRPr lang="en-US" sz="2400" err="1">
                <a:solidFill>
                  <a:srgbClr val="505050"/>
                </a:solidFill>
                <a:latin typeface="Segoe UI Semilight"/>
                <a:ea typeface="Segoe UI" pitchFamily="34" charset="0"/>
                <a:cs typeface="Segoe UI" pitchFamily="34" charset="0"/>
              </a:endParaRPr>
            </a:p>
          </p:txBody>
        </p:sp>
        <p:sp>
          <p:nvSpPr>
            <p:cNvPr id="57" name="TextBox 56">
              <a:extLst/>
            </p:cNvPr>
            <p:cNvSpPr txBox="1"/>
            <p:nvPr/>
          </p:nvSpPr>
          <p:spPr>
            <a:xfrm>
              <a:off x="397551" y="3789740"/>
              <a:ext cx="1680754" cy="853280"/>
            </a:xfrm>
            <a:prstGeom prst="rect">
              <a:avLst/>
            </a:prstGeom>
            <a:noFill/>
            <a:ln>
              <a:noFill/>
            </a:ln>
          </p:spPr>
          <p:txBody>
            <a:bodyPr wrap="square" lIns="182828" tIns="146263" rIns="182828" bIns="146263" rtlCol="0">
              <a:spAutoFit/>
            </a:bodyPr>
            <a:lstStyle/>
            <a:p>
              <a:pPr algn="ctr" defTabSz="914026">
                <a:lnSpc>
                  <a:spcPct val="90000"/>
                </a:lnSpc>
                <a:spcAft>
                  <a:spcPts val="600"/>
                </a:spcAft>
                <a:defRPr/>
              </a:pPr>
              <a:r>
                <a:rPr lang="en-US" sz="1175">
                  <a:solidFill>
                    <a:srgbClr val="282828"/>
                  </a:solidFill>
                  <a:latin typeface="Segoe UI Semibold"/>
                </a:rPr>
                <a:t>Insights apps</a:t>
              </a:r>
            </a:p>
          </p:txBody>
        </p:sp>
      </p:grpSp>
      <p:sp>
        <p:nvSpPr>
          <p:cNvPr id="58" name="Title 9">
            <a:extLst/>
          </p:cNvPr>
          <p:cNvSpPr>
            <a:spLocks noGrp="1"/>
          </p:cNvSpPr>
          <p:nvPr>
            <p:ph type="title"/>
          </p:nvPr>
        </p:nvSpPr>
        <p:spPr/>
        <p:txBody>
          <a:bodyPr/>
          <a:lstStyle/>
          <a:p>
            <a:r>
              <a:rPr lang="en-IN" dirty="0"/>
              <a:t>Create insight applications in the Enterprise</a:t>
            </a:r>
            <a:endParaRPr lang="en-US" dirty="0"/>
          </a:p>
        </p:txBody>
      </p:sp>
      <p:grpSp>
        <p:nvGrpSpPr>
          <p:cNvPr id="13" name="Group 12">
            <a:extLst>
              <a:ext uri="{FF2B5EF4-FFF2-40B4-BE49-F238E27FC236}">
                <a16:creationId xmlns:a16="http://schemas.microsoft.com/office/drawing/2014/main" id="{2CC0185D-F56C-439B-BB1D-4AE01A798ACE}"/>
              </a:ext>
            </a:extLst>
          </p:cNvPr>
          <p:cNvGrpSpPr/>
          <p:nvPr/>
        </p:nvGrpSpPr>
        <p:grpSpPr>
          <a:xfrm>
            <a:off x="4293481" y="1979711"/>
            <a:ext cx="3030831" cy="3005566"/>
            <a:chOff x="4549475" y="2368328"/>
            <a:chExt cx="3092043" cy="3066269"/>
          </a:xfrm>
        </p:grpSpPr>
        <p:sp>
          <p:nvSpPr>
            <p:cNvPr id="40" name="TextBox 39">
              <a:extLst/>
            </p:cNvPr>
            <p:cNvSpPr txBox="1"/>
            <p:nvPr/>
          </p:nvSpPr>
          <p:spPr>
            <a:xfrm>
              <a:off x="4549475" y="4935872"/>
              <a:ext cx="2676389" cy="498725"/>
            </a:xfrm>
            <a:prstGeom prst="rect">
              <a:avLst/>
            </a:prstGeom>
            <a:noFill/>
          </p:spPr>
          <p:txBody>
            <a:bodyPr wrap="square" lIns="0" tIns="0" rIns="0" bIns="0" rtlCol="0">
              <a:spAutoFit/>
            </a:bodyPr>
            <a:lstStyle/>
            <a:p>
              <a:pPr defTabSz="913817">
                <a:lnSpc>
                  <a:spcPct val="90000"/>
                </a:lnSpc>
                <a:spcAft>
                  <a:spcPts val="588"/>
                </a:spcAft>
                <a:defRPr/>
              </a:pPr>
              <a:r>
                <a:rPr lang="en-US" sz="1765">
                  <a:solidFill>
                    <a:srgbClr val="282828"/>
                  </a:solidFill>
                  <a:latin typeface="Segoe UI"/>
                  <a:cs typeface="Segoe UI" charset="0"/>
                </a:rPr>
                <a:t>Create self-service customization</a:t>
              </a:r>
            </a:p>
          </p:txBody>
        </p:sp>
        <p:pic>
          <p:nvPicPr>
            <p:cNvPr id="44" name="Picture 43">
              <a:extLst/>
            </p:cNvPr>
            <p:cNvPicPr>
              <a:picLocks noChangeAspect="1"/>
            </p:cNvPicPr>
            <p:nvPr/>
          </p:nvPicPr>
          <p:blipFill>
            <a:blip r:embed="rId5"/>
            <a:stretch>
              <a:fillRect/>
            </a:stretch>
          </p:blipFill>
          <p:spPr>
            <a:xfrm>
              <a:off x="4549475" y="2883529"/>
              <a:ext cx="2664893" cy="1675812"/>
            </a:xfrm>
            <a:prstGeom prst="rect">
              <a:avLst/>
            </a:prstGeom>
            <a:ln>
              <a:solidFill>
                <a:schemeClr val="accent4"/>
              </a:solidFill>
            </a:ln>
          </p:spPr>
        </p:pic>
        <p:sp>
          <p:nvSpPr>
            <p:cNvPr id="45" name="TextBox 44">
              <a:extLst/>
            </p:cNvPr>
            <p:cNvSpPr txBox="1"/>
            <p:nvPr/>
          </p:nvSpPr>
          <p:spPr>
            <a:xfrm>
              <a:off x="4549475" y="2368328"/>
              <a:ext cx="1995161" cy="277033"/>
            </a:xfrm>
            <a:prstGeom prst="rect">
              <a:avLst/>
            </a:prstGeom>
            <a:noFill/>
          </p:spPr>
          <p:txBody>
            <a:bodyPr wrap="none" lIns="0" tIns="0" rIns="0" bIns="0" rtlCol="0">
              <a:spAutoFit/>
            </a:bodyPr>
            <a:lstStyle/>
            <a:p>
              <a:pPr defTabSz="914026">
                <a:lnSpc>
                  <a:spcPct val="90000"/>
                </a:lnSpc>
                <a:spcAft>
                  <a:spcPts val="600"/>
                </a:spcAft>
                <a:defRPr/>
              </a:pPr>
              <a:r>
                <a:rPr lang="en-US" sz="1961">
                  <a:solidFill>
                    <a:srgbClr val="282828"/>
                  </a:solidFill>
                  <a:latin typeface="Segoe UI Semibold"/>
                  <a:cs typeface="Segoe UI" panose="020B0502040204020203" pitchFamily="34" charset="0"/>
                </a:rPr>
                <a:t>Business analysts</a:t>
              </a:r>
            </a:p>
          </p:txBody>
        </p:sp>
        <p:grpSp>
          <p:nvGrpSpPr>
            <p:cNvPr id="8" name="Group 7">
              <a:extLst>
                <a:ext uri="{FF2B5EF4-FFF2-40B4-BE49-F238E27FC236}">
                  <a16:creationId xmlns:a16="http://schemas.microsoft.com/office/drawing/2014/main" id="{F21DCBF2-0B50-400A-AFE0-528E232EB0EF}"/>
                </a:ext>
              </a:extLst>
            </p:cNvPr>
            <p:cNvGrpSpPr/>
            <p:nvPr/>
          </p:nvGrpSpPr>
          <p:grpSpPr>
            <a:xfrm>
              <a:off x="6486568" y="3568710"/>
              <a:ext cx="1154950" cy="1154950"/>
              <a:chOff x="4280751" y="3376448"/>
              <a:chExt cx="1539474" cy="1539474"/>
            </a:xfrm>
          </p:grpSpPr>
          <p:sp>
            <p:nvSpPr>
              <p:cNvPr id="60" name="Oval 59">
                <a:extLst/>
              </p:cNvPr>
              <p:cNvSpPr/>
              <p:nvPr/>
            </p:nvSpPr>
            <p:spPr bwMode="auto">
              <a:xfrm>
                <a:off x="4280751" y="3376448"/>
                <a:ext cx="1539474" cy="1539474"/>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091" fontAlgn="base">
                  <a:lnSpc>
                    <a:spcPct val="90000"/>
                  </a:lnSpc>
                  <a:spcBef>
                    <a:spcPct val="0"/>
                  </a:spcBef>
                  <a:spcAft>
                    <a:spcPct val="0"/>
                  </a:spcAft>
                  <a:defRPr/>
                </a:pPr>
                <a:endParaRPr lang="en-US" sz="2400" err="1">
                  <a:solidFill>
                    <a:srgbClr val="505050"/>
                  </a:solidFill>
                  <a:latin typeface="Segoe UI Semilight"/>
                  <a:cs typeface="Segoe UI" pitchFamily="34" charset="0"/>
                </a:endParaRPr>
              </a:p>
            </p:txBody>
          </p:sp>
          <p:pic>
            <p:nvPicPr>
              <p:cNvPr id="61" name="Picture 60">
                <a:extLst/>
              </p:cNvPr>
              <p:cNvPicPr>
                <a:picLocks noChangeAspect="1"/>
              </p:cNvPicPr>
              <p:nvPr/>
            </p:nvPicPr>
            <p:blipFill>
              <a:blip r:embed="rId6">
                <a:duotone>
                  <a:schemeClr val="accent5">
                    <a:shade val="45000"/>
                    <a:satMod val="135000"/>
                  </a:schemeClr>
                  <a:prstClr val="white"/>
                </a:duotone>
              </a:blip>
              <a:stretch>
                <a:fillRect/>
              </a:stretch>
            </p:blipFill>
            <p:spPr>
              <a:xfrm>
                <a:off x="4509975" y="3766041"/>
                <a:ext cx="1049391" cy="794525"/>
              </a:xfrm>
              <a:prstGeom prst="rect">
                <a:avLst/>
              </a:prstGeom>
            </p:spPr>
          </p:pic>
        </p:grpSp>
      </p:grpSp>
      <p:grpSp>
        <p:nvGrpSpPr>
          <p:cNvPr id="12" name="Group 11">
            <a:extLst>
              <a:ext uri="{FF2B5EF4-FFF2-40B4-BE49-F238E27FC236}">
                <a16:creationId xmlns:a16="http://schemas.microsoft.com/office/drawing/2014/main" id="{42C449E9-65D4-46C2-8245-81BE14B5D7E6}"/>
              </a:ext>
            </a:extLst>
          </p:cNvPr>
          <p:cNvGrpSpPr/>
          <p:nvPr/>
        </p:nvGrpSpPr>
        <p:grpSpPr>
          <a:xfrm>
            <a:off x="8455499" y="1979711"/>
            <a:ext cx="3231679" cy="3005566"/>
            <a:chOff x="8625389" y="2368328"/>
            <a:chExt cx="3296949" cy="3066269"/>
          </a:xfrm>
        </p:grpSpPr>
        <p:sp>
          <p:nvSpPr>
            <p:cNvPr id="41" name="TextBox 40">
              <a:extLst/>
            </p:cNvPr>
            <p:cNvSpPr txBox="1"/>
            <p:nvPr/>
          </p:nvSpPr>
          <p:spPr>
            <a:xfrm>
              <a:off x="8625389" y="4935872"/>
              <a:ext cx="2676391" cy="498725"/>
            </a:xfrm>
            <a:prstGeom prst="rect">
              <a:avLst/>
            </a:prstGeom>
            <a:noFill/>
          </p:spPr>
          <p:txBody>
            <a:bodyPr wrap="square" lIns="0" tIns="0" rIns="0" bIns="0" rtlCol="0">
              <a:spAutoFit/>
            </a:bodyPr>
            <a:lstStyle/>
            <a:p>
              <a:pPr defTabSz="913817">
                <a:lnSpc>
                  <a:spcPct val="90000"/>
                </a:lnSpc>
                <a:spcAft>
                  <a:spcPts val="588"/>
                </a:spcAft>
                <a:defRPr/>
              </a:pPr>
              <a:r>
                <a:rPr lang="en-US" sz="1765">
                  <a:solidFill>
                    <a:srgbClr val="282828"/>
                  </a:solidFill>
                  <a:latin typeface="Segoe UI"/>
                  <a:cs typeface="Segoe UI" charset="0"/>
                </a:rPr>
                <a:t>Harness full AI tool suites and frameworks</a:t>
              </a:r>
            </a:p>
          </p:txBody>
        </p:sp>
        <p:sp>
          <p:nvSpPr>
            <p:cNvPr id="48" name="TextBox 47">
              <a:extLst/>
            </p:cNvPr>
            <p:cNvSpPr txBox="1"/>
            <p:nvPr/>
          </p:nvSpPr>
          <p:spPr>
            <a:xfrm>
              <a:off x="8625389" y="2368328"/>
              <a:ext cx="3296949" cy="277033"/>
            </a:xfrm>
            <a:prstGeom prst="rect">
              <a:avLst/>
            </a:prstGeom>
            <a:noFill/>
          </p:spPr>
          <p:txBody>
            <a:bodyPr wrap="square" lIns="0" tIns="0" rIns="0" bIns="0" rtlCol="0">
              <a:spAutoFit/>
            </a:bodyPr>
            <a:lstStyle/>
            <a:p>
              <a:pPr defTabSz="914026">
                <a:lnSpc>
                  <a:spcPct val="90000"/>
                </a:lnSpc>
                <a:spcAft>
                  <a:spcPts val="600"/>
                </a:spcAft>
                <a:defRPr/>
              </a:pPr>
              <a:r>
                <a:rPr lang="en-US" sz="1961">
                  <a:solidFill>
                    <a:srgbClr val="282828"/>
                  </a:solidFill>
                  <a:latin typeface="Segoe UI Semibold"/>
                  <a:cs typeface="Segoe UI" panose="020B0502040204020203" pitchFamily="34" charset="0"/>
                </a:rPr>
                <a:t>Developers</a:t>
              </a:r>
            </a:p>
          </p:txBody>
        </p:sp>
        <p:grpSp>
          <p:nvGrpSpPr>
            <p:cNvPr id="11" name="Group 10">
              <a:extLst>
                <a:ext uri="{FF2B5EF4-FFF2-40B4-BE49-F238E27FC236}">
                  <a16:creationId xmlns:a16="http://schemas.microsoft.com/office/drawing/2014/main" id="{03A9756C-6CE9-4520-AF03-840D48362888}"/>
                </a:ext>
              </a:extLst>
            </p:cNvPr>
            <p:cNvGrpSpPr/>
            <p:nvPr/>
          </p:nvGrpSpPr>
          <p:grpSpPr>
            <a:xfrm>
              <a:off x="8625389" y="2888564"/>
              <a:ext cx="2055736" cy="1594825"/>
              <a:chOff x="9276779" y="2888564"/>
              <a:chExt cx="2055736" cy="1594825"/>
            </a:xfrm>
          </p:grpSpPr>
          <p:grpSp>
            <p:nvGrpSpPr>
              <p:cNvPr id="10" name="Group 9">
                <a:extLst>
                  <a:ext uri="{FF2B5EF4-FFF2-40B4-BE49-F238E27FC236}">
                    <a16:creationId xmlns:a16="http://schemas.microsoft.com/office/drawing/2014/main" id="{25A6FD51-8F0A-433E-8E49-9940142AE6AD}"/>
                  </a:ext>
                </a:extLst>
              </p:cNvPr>
              <p:cNvGrpSpPr/>
              <p:nvPr/>
            </p:nvGrpSpPr>
            <p:grpSpPr>
              <a:xfrm>
                <a:off x="9276779" y="2888564"/>
                <a:ext cx="2055736" cy="1594825"/>
                <a:chOff x="9276779" y="2888564"/>
                <a:chExt cx="2055736" cy="1594825"/>
              </a:xfrm>
            </p:grpSpPr>
            <p:pic>
              <p:nvPicPr>
                <p:cNvPr id="47" name="Picture 46">
                  <a:extLst/>
                </p:cNvPr>
                <p:cNvPicPr/>
                <p:nvPr/>
              </p:nvPicPr>
              <p:blipFill rotWithShape="1">
                <a:blip r:embed="rId7"/>
                <a:srcRect l="8171" t="4128" r="8784" b="8126"/>
                <a:stretch/>
              </p:blipFill>
              <p:spPr>
                <a:xfrm>
                  <a:off x="9276779" y="2888564"/>
                  <a:ext cx="2055736" cy="1594825"/>
                </a:xfrm>
                <a:prstGeom prst="rect">
                  <a:avLst/>
                </a:prstGeom>
                <a:ln w="9525" cap="sq">
                  <a:solidFill>
                    <a:srgbClr val="00BCF2"/>
                  </a:solidFill>
                  <a:prstDash val="solid"/>
                  <a:miter lim="800000"/>
                </a:ln>
                <a:effectLst/>
              </p:spPr>
            </p:pic>
            <p:sp>
              <p:nvSpPr>
                <p:cNvPr id="2" name="Rectangle 1">
                  <a:extLst>
                    <a:ext uri="{FF2B5EF4-FFF2-40B4-BE49-F238E27FC236}">
                      <a16:creationId xmlns:a16="http://schemas.microsoft.com/office/drawing/2014/main" id="{00BE8633-C07B-477B-ABC2-9C2C1EB6097E}"/>
                    </a:ext>
                  </a:extLst>
                </p:cNvPr>
                <p:cNvSpPr/>
                <p:nvPr/>
              </p:nvSpPr>
              <p:spPr>
                <a:xfrm>
                  <a:off x="9321902" y="3163687"/>
                  <a:ext cx="2010613" cy="67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86" tIns="60943" rIns="121886" bIns="60943" numCol="1" spcCol="0" rtlCol="0" fromWordArt="0" anchor="ctr" anchorCtr="0" forceAA="0" compatLnSpc="1">
                  <a:prstTxWarp prst="textNoShape">
                    <a:avLst/>
                  </a:prstTxWarp>
                  <a:noAutofit/>
                </a:bodyPr>
                <a:lstStyle/>
                <a:p>
                  <a:pPr algn="ctr" defTabSz="914049">
                    <a:defRPr/>
                  </a:pPr>
                  <a:endParaRPr lang="en-US" sz="2400">
                    <a:solidFill>
                      <a:srgbClr val="505050"/>
                    </a:solidFill>
                    <a:latin typeface="Segoe UI"/>
                  </a:endParaRPr>
                </a:p>
              </p:txBody>
            </p:sp>
          </p:grpSp>
          <p:pic>
            <p:nvPicPr>
              <p:cNvPr id="3" name="Picture 2">
                <a:extLst>
                  <a:ext uri="{FF2B5EF4-FFF2-40B4-BE49-F238E27FC236}">
                    <a16:creationId xmlns:a16="http://schemas.microsoft.com/office/drawing/2014/main" id="{A1F89905-7596-47D3-AD68-9B645A89D3BE}"/>
                  </a:ext>
                </a:extLst>
              </p:cNvPr>
              <p:cNvPicPr>
                <a:picLocks noChangeAspect="1"/>
              </p:cNvPicPr>
              <p:nvPr/>
            </p:nvPicPr>
            <p:blipFill>
              <a:blip r:embed="rId8"/>
              <a:stretch>
                <a:fillRect/>
              </a:stretch>
            </p:blipFill>
            <p:spPr>
              <a:xfrm>
                <a:off x="9854292" y="3237662"/>
                <a:ext cx="1248188" cy="508843"/>
              </a:xfrm>
              <a:prstGeom prst="rect">
                <a:avLst/>
              </a:prstGeom>
            </p:spPr>
          </p:pic>
        </p:grpSp>
        <p:grpSp>
          <p:nvGrpSpPr>
            <p:cNvPr id="9" name="Group 8">
              <a:extLst>
                <a:ext uri="{FF2B5EF4-FFF2-40B4-BE49-F238E27FC236}">
                  <a16:creationId xmlns:a16="http://schemas.microsoft.com/office/drawing/2014/main" id="{332D968A-35A4-451D-89AE-CCA2E6DCDEC2}"/>
                </a:ext>
              </a:extLst>
            </p:cNvPr>
            <p:cNvGrpSpPr/>
            <p:nvPr/>
          </p:nvGrpSpPr>
          <p:grpSpPr>
            <a:xfrm>
              <a:off x="10185199" y="3576577"/>
              <a:ext cx="1154952" cy="1154950"/>
              <a:chOff x="8339367" y="3384315"/>
              <a:chExt cx="1539475" cy="1539474"/>
            </a:xfrm>
          </p:grpSpPr>
          <p:sp>
            <p:nvSpPr>
              <p:cNvPr id="63" name="Oval 62">
                <a:extLst/>
              </p:cNvPr>
              <p:cNvSpPr/>
              <p:nvPr/>
            </p:nvSpPr>
            <p:spPr bwMode="auto">
              <a:xfrm>
                <a:off x="8339367" y="3384315"/>
                <a:ext cx="1539475" cy="1539474"/>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091" fontAlgn="base">
                  <a:lnSpc>
                    <a:spcPct val="90000"/>
                  </a:lnSpc>
                  <a:spcBef>
                    <a:spcPct val="0"/>
                  </a:spcBef>
                  <a:spcAft>
                    <a:spcPct val="0"/>
                  </a:spcAft>
                  <a:defRPr/>
                </a:pPr>
                <a:endParaRPr lang="en-US" sz="2400" err="1">
                  <a:solidFill>
                    <a:srgbClr val="505050"/>
                  </a:solidFill>
                  <a:latin typeface="Segoe UI Semilight"/>
                  <a:cs typeface="Segoe UI" pitchFamily="34" charset="0"/>
                </a:endParaRPr>
              </a:p>
            </p:txBody>
          </p:sp>
          <p:pic>
            <p:nvPicPr>
              <p:cNvPr id="64" name="Picture 6" descr="Image result for azure data platform icon transparen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p:blipFill>
            <p:spPr bwMode="auto">
              <a:xfrm>
                <a:off x="8527691" y="3619719"/>
                <a:ext cx="1161686" cy="891156"/>
              </a:xfrm>
              <a:prstGeom prst="rect">
                <a:avLst/>
              </a:prstGeom>
              <a:noFill/>
              <a:ln>
                <a:noFill/>
              </a:ln>
              <a:extLst>
                <a:ext uri="{909E8E84-426E-40DD-AFC4-6F175D3DCCD1}">
                  <a14:hiddenFill xmlns:a14="http://schemas.microsoft.com/office/drawing/2010/main">
                    <a:solidFill>
                      <a:srgbClr val="FFFFFF"/>
                    </a:solidFill>
                  </a14:hiddenFill>
                </a:ext>
              </a:extLst>
            </p:spPr>
          </p:pic>
        </p:grpSp>
      </p:grpSp>
      <p:sp>
        <p:nvSpPr>
          <p:cNvPr id="22" name="Text Placeholder 2">
            <a:extLst>
              <a:ext uri="{FF2B5EF4-FFF2-40B4-BE49-F238E27FC236}">
                <a16:creationId xmlns:a16="http://schemas.microsoft.com/office/drawing/2014/main" id="{297FA836-A672-477F-B6E8-C793A2012288}"/>
              </a:ext>
            </a:extLst>
          </p:cNvPr>
          <p:cNvSpPr txBox="1">
            <a:spLocks/>
          </p:cNvSpPr>
          <p:nvPr/>
        </p:nvSpPr>
        <p:spPr>
          <a:xfrm>
            <a:off x="427229" y="916890"/>
            <a:ext cx="11259949" cy="351061"/>
          </a:xfrm>
          <a:prstGeom prst="rect">
            <a:avLst/>
          </a:prstGeom>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49" fontAlgn="base">
              <a:lnSpc>
                <a:spcPts val="2400"/>
              </a:lnSpc>
              <a:defRPr/>
            </a:pPr>
            <a:r>
              <a:rPr lang="en-US" sz="1961" dirty="0">
                <a:solidFill>
                  <a:srgbClr val="282828"/>
                </a:solidFill>
                <a:latin typeface="Segoe UI Light" panose="020B0502040204020203" pitchFamily="34" charset="0"/>
                <a:cs typeface="Segoe UI Light" panose="020B0502040204020203" pitchFamily="34" charset="0"/>
              </a:rPr>
              <a:t>Anyone can develop custom insights using key organizational data</a:t>
            </a:r>
          </a:p>
        </p:txBody>
      </p:sp>
      <p:cxnSp>
        <p:nvCxnSpPr>
          <p:cNvPr id="35" name="Straight Connector 34">
            <a:extLst>
              <a:ext uri="{FF2B5EF4-FFF2-40B4-BE49-F238E27FC236}">
                <a16:creationId xmlns:a16="http://schemas.microsoft.com/office/drawing/2014/main" id="{022918A3-A56E-4C7C-B06D-039F52E3EDF1}"/>
              </a:ext>
            </a:extLst>
          </p:cNvPr>
          <p:cNvCxnSpPr>
            <a:cxnSpLocks/>
          </p:cNvCxnSpPr>
          <p:nvPr/>
        </p:nvCxnSpPr>
        <p:spPr>
          <a:xfrm>
            <a:off x="438160" y="1719820"/>
            <a:ext cx="817760"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70692C2-610D-4C1A-9244-600F99B3ACDD}"/>
              </a:ext>
            </a:extLst>
          </p:cNvPr>
          <p:cNvCxnSpPr>
            <a:cxnSpLocks/>
          </p:cNvCxnSpPr>
          <p:nvPr/>
        </p:nvCxnSpPr>
        <p:spPr>
          <a:xfrm>
            <a:off x="4293479" y="1719820"/>
            <a:ext cx="817760"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344834F-8D37-4D65-9834-BEFE7AD30265}"/>
              </a:ext>
            </a:extLst>
          </p:cNvPr>
          <p:cNvCxnSpPr>
            <a:cxnSpLocks/>
          </p:cNvCxnSpPr>
          <p:nvPr/>
        </p:nvCxnSpPr>
        <p:spPr>
          <a:xfrm>
            <a:off x="8455497" y="1719820"/>
            <a:ext cx="817760"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6006821-478B-4367-89F4-39636D9D4D08}"/>
              </a:ext>
            </a:extLst>
          </p:cNvPr>
          <p:cNvSpPr/>
          <p:nvPr/>
        </p:nvSpPr>
        <p:spPr bwMode="auto">
          <a:xfrm>
            <a:off x="1937824" y="3145408"/>
            <a:ext cx="1132086" cy="1132085"/>
          </a:xfrm>
          <a:prstGeom prst="ellipse">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algn="ctr" defTabSz="932091" fontAlgn="base">
              <a:lnSpc>
                <a:spcPct val="90000"/>
              </a:lnSpc>
              <a:spcBef>
                <a:spcPct val="0"/>
              </a:spcBef>
              <a:spcAft>
                <a:spcPct val="0"/>
              </a:spcAft>
              <a:defRPr/>
            </a:pPr>
            <a:endParaRPr lang="en-US" sz="2400" err="1">
              <a:solidFill>
                <a:srgbClr val="505050"/>
              </a:solidFill>
              <a:latin typeface="Segoe UI Semi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07F10F5F-9765-4BCD-A87B-B40DE4F005FD}"/>
              </a:ext>
            </a:extLst>
          </p:cNvPr>
          <p:cNvGrpSpPr/>
          <p:nvPr/>
        </p:nvGrpSpPr>
        <p:grpSpPr>
          <a:xfrm>
            <a:off x="2020169" y="3561785"/>
            <a:ext cx="1259089" cy="362869"/>
            <a:chOff x="5654425" y="3880683"/>
            <a:chExt cx="1284518" cy="370197"/>
          </a:xfrm>
        </p:grpSpPr>
        <p:sp>
          <p:nvSpPr>
            <p:cNvPr id="49" name="TextBox 48">
              <a:extLst>
                <a:ext uri="{FF2B5EF4-FFF2-40B4-BE49-F238E27FC236}">
                  <a16:creationId xmlns:a16="http://schemas.microsoft.com/office/drawing/2014/main" id="{09910A8F-9B5B-453E-8687-1C2A68990474}"/>
                </a:ext>
              </a:extLst>
            </p:cNvPr>
            <p:cNvSpPr txBox="1"/>
            <p:nvPr/>
          </p:nvSpPr>
          <p:spPr>
            <a:xfrm>
              <a:off x="5874381" y="3880683"/>
              <a:ext cx="1064562" cy="370197"/>
            </a:xfrm>
            <a:prstGeom prst="rect">
              <a:avLst/>
            </a:prstGeom>
            <a:noFill/>
          </p:spPr>
          <p:txBody>
            <a:bodyPr wrap="square" rtlCol="0">
              <a:spAutoFit/>
            </a:bodyPr>
            <a:lstStyle/>
            <a:p>
              <a:pPr defTabSz="914049">
                <a:lnSpc>
                  <a:spcPct val="80000"/>
                </a:lnSpc>
                <a:defRPr/>
              </a:pPr>
              <a:r>
                <a:rPr lang="en-US" sz="1077">
                  <a:solidFill>
                    <a:srgbClr val="282828"/>
                  </a:solidFill>
                  <a:latin typeface="Segoe UI"/>
                </a:rPr>
                <a:t>Workplace Analytics</a:t>
              </a:r>
            </a:p>
          </p:txBody>
        </p:sp>
        <p:pic>
          <p:nvPicPr>
            <p:cNvPr id="50" name="Picture 49" descr="A close up of a logo&#10;&#10;Description generated with very high confidence">
              <a:extLst>
                <a:ext uri="{FF2B5EF4-FFF2-40B4-BE49-F238E27FC236}">
                  <a16:creationId xmlns:a16="http://schemas.microsoft.com/office/drawing/2014/main" id="{7A79DDDE-3F17-4CAB-9E79-A56ECB43B11F}"/>
                </a:ext>
              </a:extLst>
            </p:cNvPr>
            <p:cNvPicPr>
              <a:picLocks noChangeAspect="1"/>
            </p:cNvPicPr>
            <p:nvPr/>
          </p:nvPicPr>
          <p:blipFill>
            <a:blip r:embed="rId10">
              <a:duotone>
                <a:prstClr val="black"/>
                <a:schemeClr val="accent1">
                  <a:tint val="45000"/>
                  <a:satMod val="400000"/>
                </a:schemeClr>
              </a:duotone>
            </a:blip>
            <a:stretch>
              <a:fillRect/>
            </a:stretch>
          </p:blipFill>
          <p:spPr>
            <a:xfrm>
              <a:off x="5654425" y="3909806"/>
              <a:ext cx="250952" cy="250952"/>
            </a:xfrm>
            <a:prstGeom prst="rect">
              <a:avLst/>
            </a:prstGeom>
          </p:spPr>
        </p:pic>
      </p:grpSp>
    </p:spTree>
    <p:extLst>
      <p:ext uri="{BB962C8B-B14F-4D97-AF65-F5344CB8AC3E}">
        <p14:creationId xmlns:p14="http://schemas.microsoft.com/office/powerpoint/2010/main" val="4278938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par>
                                <p:cTn id="12" presetID="2" presetClass="entr" presetSubtype="4" decel="10000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750" fill="hold"/>
                                        <p:tgtEl>
                                          <p:spTgt spid="13"/>
                                        </p:tgtEl>
                                        <p:attrNameLst>
                                          <p:attrName>ppt_x</p:attrName>
                                        </p:attrNameLst>
                                      </p:cBhvr>
                                      <p:tavLst>
                                        <p:tav tm="0">
                                          <p:val>
                                            <p:strVal val="#ppt_x"/>
                                          </p:val>
                                        </p:tav>
                                        <p:tav tm="100000">
                                          <p:val>
                                            <p:strVal val="#ppt_x"/>
                                          </p:val>
                                        </p:tav>
                                      </p:tavLst>
                                    </p:anim>
                                    <p:anim calcmode="lin" valueType="num">
                                      <p:cBhvr additive="base">
                                        <p:cTn id="15" dur="750" fill="hold"/>
                                        <p:tgtEl>
                                          <p:spTgt spid="13"/>
                                        </p:tgtEl>
                                        <p:attrNameLst>
                                          <p:attrName>ppt_y</p:attrName>
                                        </p:attrNameLst>
                                      </p:cBhvr>
                                      <p:tavLst>
                                        <p:tav tm="0">
                                          <p:val>
                                            <p:strVal val="1+#ppt_h/2"/>
                                          </p:val>
                                        </p:tav>
                                        <p:tav tm="100000">
                                          <p:val>
                                            <p:strVal val="#ppt_y"/>
                                          </p:val>
                                        </p:tav>
                                      </p:tavLst>
                                    </p:anim>
                                  </p:childTnLst>
                                </p:cTn>
                              </p:par>
                            </p:childTnLst>
                          </p:cTn>
                        </p:par>
                        <p:par>
                          <p:cTn id="16" fill="hold">
                            <p:stCondLst>
                              <p:cond delay="125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par>
                                <p:cTn id="20" presetID="2" presetClass="entr" presetSubtype="4" decel="10000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750" fill="hold"/>
                                        <p:tgtEl>
                                          <p:spTgt spid="12"/>
                                        </p:tgtEl>
                                        <p:attrNameLst>
                                          <p:attrName>ppt_x</p:attrName>
                                        </p:attrNameLst>
                                      </p:cBhvr>
                                      <p:tavLst>
                                        <p:tav tm="0">
                                          <p:val>
                                            <p:strVal val="#ppt_x"/>
                                          </p:val>
                                        </p:tav>
                                        <p:tav tm="100000">
                                          <p:val>
                                            <p:strVal val="#ppt_x"/>
                                          </p:val>
                                        </p:tav>
                                      </p:tavLst>
                                    </p:anim>
                                    <p:anim calcmode="lin" valueType="num">
                                      <p:cBhvr additive="base">
                                        <p:cTn id="23"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353" dirty="0"/>
              <a:t>Configuring Your Office 365 Environment</a:t>
            </a:r>
            <a:br>
              <a:rPr lang="en-US" sz="2353" dirty="0"/>
            </a:br>
            <a:r>
              <a:rPr lang="en-US" sz="2353" dirty="0"/>
              <a:t>Extract the Data</a:t>
            </a:r>
            <a:br>
              <a:rPr lang="en-US" sz="2353" dirty="0"/>
            </a:br>
            <a:br>
              <a:rPr lang="en-US" sz="2353" dirty="0"/>
            </a:br>
            <a:r>
              <a:rPr lang="en-US" sz="2353" dirty="0"/>
              <a:t>https://portal.office.com/adminportal/home#/Settings/PrivilegedAccess</a:t>
            </a:r>
            <a:endParaRPr lang="en-US" dirty="0"/>
          </a:p>
        </p:txBody>
      </p:sp>
    </p:spTree>
    <p:extLst>
      <p:ext uri="{BB962C8B-B14F-4D97-AF65-F5344CB8AC3E}">
        <p14:creationId xmlns:p14="http://schemas.microsoft.com/office/powerpoint/2010/main" val="101298625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6DC1DD7-AB14-4DCF-855A-358C7CE4B7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771364" y="487"/>
            <a:ext cx="6420637" cy="6857027"/>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5995" y="1807319"/>
            <a:ext cx="11306469" cy="403079"/>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55996" y="2570851"/>
            <a:ext cx="4150949" cy="3149708"/>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1765"/>
              </a:spcBef>
            </a:pPr>
            <a:r>
              <a:rPr lang="en-US" sz="1568" b="0" dirty="0">
                <a:solidFill>
                  <a:srgbClr val="2F2F2F"/>
                </a:solidFill>
                <a:latin typeface="Segoe UI Semibold"/>
              </a:rPr>
              <a:t>What is Microsoft Graph data connect?</a:t>
            </a:r>
          </a:p>
          <a:p>
            <a:pPr>
              <a:lnSpc>
                <a:spcPct val="90000"/>
              </a:lnSpc>
              <a:spcBef>
                <a:spcPts val="1765"/>
              </a:spcBef>
            </a:pPr>
            <a:r>
              <a:rPr lang="en-US" sz="1568" b="0" dirty="0">
                <a:solidFill>
                  <a:srgbClr val="2F2F2F"/>
                </a:solidFill>
                <a:latin typeface="Segoe UI Semibold"/>
              </a:rPr>
              <a:t>What types of scenarios does Microsoft Graph data connect enable?</a:t>
            </a:r>
          </a:p>
          <a:p>
            <a:pPr>
              <a:lnSpc>
                <a:spcPct val="90000"/>
              </a:lnSpc>
              <a:spcBef>
                <a:spcPts val="1765"/>
              </a:spcBef>
            </a:pPr>
            <a:r>
              <a:rPr lang="en-US" sz="1568" b="0" dirty="0">
                <a:solidFill>
                  <a:srgbClr val="2F2F2F"/>
                </a:solidFill>
                <a:latin typeface="Segoe UI Semibold"/>
              </a:rPr>
              <a:t>Configuring your Office 365 tenant to enable Microsoft Graph data connect</a:t>
            </a:r>
          </a:p>
          <a:p>
            <a:pPr>
              <a:spcBef>
                <a:spcPts val="1200"/>
              </a:spcBef>
            </a:pPr>
            <a:r>
              <a:rPr lang="en-US" sz="1600" dirty="0"/>
              <a:t>Create a data sink where extracted data will go</a:t>
            </a:r>
          </a:p>
          <a:p>
            <a:pPr>
              <a:spcBef>
                <a:spcPts val="1200"/>
              </a:spcBef>
            </a:pPr>
            <a:r>
              <a:rPr lang="en-US" sz="1600" dirty="0"/>
              <a:t>Create Azure Data Factory pipeline</a:t>
            </a:r>
          </a:p>
          <a:p>
            <a:pPr>
              <a:spcBef>
                <a:spcPts val="1200"/>
              </a:spcBef>
            </a:pPr>
            <a:r>
              <a:rPr lang="en-US" sz="1600" dirty="0"/>
              <a:t>Approve data request</a:t>
            </a:r>
          </a:p>
          <a:p>
            <a:pPr>
              <a:lnSpc>
                <a:spcPct val="90000"/>
              </a:lnSpc>
              <a:spcBef>
                <a:spcPts val="1765"/>
              </a:spcBef>
            </a:pPr>
            <a:endParaRPr lang="en-US" sz="1568" b="0" dirty="0">
              <a:solidFill>
                <a:srgbClr val="2F2F2F"/>
              </a:solidFill>
              <a:latin typeface="Segoe UI Semibold"/>
            </a:endParaRPr>
          </a:p>
        </p:txBody>
      </p:sp>
    </p:spTree>
    <p:extLst>
      <p:ext uri="{BB962C8B-B14F-4D97-AF65-F5344CB8AC3E}">
        <p14:creationId xmlns:p14="http://schemas.microsoft.com/office/powerpoint/2010/main" val="339405049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32" y="190937"/>
            <a:ext cx="11306469" cy="403137"/>
          </a:xfrm>
        </p:spPr>
        <p:txBody>
          <a:bodyPr/>
          <a:lstStyle/>
          <a:p>
            <a:r>
              <a:rPr lang="en-US" dirty="0"/>
              <a:t>Reading further</a:t>
            </a:r>
          </a:p>
        </p:txBody>
      </p:sp>
      <p:sp>
        <p:nvSpPr>
          <p:cNvPr id="3" name="Text Placeholder 2"/>
          <p:cNvSpPr>
            <a:spLocks noGrp="1"/>
          </p:cNvSpPr>
          <p:nvPr>
            <p:ph type="body" sz="quarter" idx="10"/>
          </p:nvPr>
        </p:nvSpPr>
        <p:spPr>
          <a:xfrm>
            <a:off x="262031" y="594074"/>
            <a:ext cx="6956187" cy="5609677"/>
          </a:xfrm>
        </p:spPr>
        <p:txBody>
          <a:bodyPr/>
          <a:lstStyle/>
          <a:p>
            <a:pPr marL="336145" indent="-336145" defTabSz="896386">
              <a:lnSpc>
                <a:spcPct val="100000"/>
              </a:lnSpc>
              <a:spcBef>
                <a:spcPts val="588"/>
              </a:spcBef>
              <a:defRPr/>
            </a:pPr>
            <a:r>
              <a:rPr lang="en-US" sz="1765" dirty="0">
                <a:latin typeface="+mj-lt"/>
              </a:rPr>
              <a:t>Microsoft Graph</a:t>
            </a:r>
          </a:p>
          <a:p>
            <a:pPr marL="336145" indent="-336145" defTabSz="896386">
              <a:lnSpc>
                <a:spcPct val="100000"/>
              </a:lnSpc>
              <a:spcBef>
                <a:spcPts val="588"/>
              </a:spcBef>
              <a:defRPr/>
            </a:pPr>
            <a:r>
              <a:rPr lang="en-US" sz="1765" dirty="0">
                <a:latin typeface="+mj-lt"/>
                <a:hlinkClick r:id="rId3"/>
              </a:rPr>
              <a:t>https://developer.microsoft.com/graph</a:t>
            </a:r>
            <a:endParaRPr lang="en-US" sz="1765" dirty="0">
              <a:latin typeface="+mj-lt"/>
            </a:endParaRPr>
          </a:p>
          <a:p>
            <a:pPr marL="336145" indent="-336145" defTabSz="896386">
              <a:lnSpc>
                <a:spcPct val="100000"/>
              </a:lnSpc>
              <a:spcBef>
                <a:spcPts val="588"/>
              </a:spcBef>
              <a:defRPr/>
            </a:pPr>
            <a:endParaRPr lang="en-US" sz="1765" dirty="0">
              <a:latin typeface="+mj-lt"/>
            </a:endParaRPr>
          </a:p>
          <a:p>
            <a:pPr marL="336145" indent="-336145" defTabSz="896386">
              <a:lnSpc>
                <a:spcPct val="100000"/>
              </a:lnSpc>
              <a:spcBef>
                <a:spcPts val="588"/>
              </a:spcBef>
              <a:defRPr/>
            </a:pPr>
            <a:r>
              <a:rPr lang="en-US" sz="1765" dirty="0">
                <a:latin typeface="+mj-lt"/>
              </a:rPr>
              <a:t>Graph Explorer</a:t>
            </a:r>
          </a:p>
          <a:p>
            <a:pPr marL="336145" indent="-336145" defTabSz="896386">
              <a:lnSpc>
                <a:spcPct val="100000"/>
              </a:lnSpc>
              <a:spcBef>
                <a:spcPts val="588"/>
              </a:spcBef>
              <a:defRPr/>
            </a:pPr>
            <a:r>
              <a:rPr lang="en-US" sz="1765" dirty="0">
                <a:latin typeface="+mj-lt"/>
                <a:hlinkClick r:id="rId4"/>
              </a:rPr>
              <a:t>https://developer.microsoft.com/graph/graph-explorer</a:t>
            </a:r>
            <a:endParaRPr lang="en-US" sz="1765" dirty="0">
              <a:latin typeface="+mj-lt"/>
            </a:endParaRPr>
          </a:p>
          <a:p>
            <a:pPr marL="336145" indent="-336145" defTabSz="896386">
              <a:lnSpc>
                <a:spcPct val="100000"/>
              </a:lnSpc>
              <a:spcBef>
                <a:spcPts val="588"/>
              </a:spcBef>
              <a:defRPr/>
            </a:pPr>
            <a:endParaRPr lang="en-US" sz="1568" dirty="0"/>
          </a:p>
          <a:p>
            <a:pPr marL="336145" indent="-336145" defTabSz="896386">
              <a:lnSpc>
                <a:spcPct val="100000"/>
              </a:lnSpc>
              <a:spcBef>
                <a:spcPts val="588"/>
              </a:spcBef>
            </a:pPr>
            <a:r>
              <a:rPr lang="en-US" sz="1765" b="1" dirty="0">
                <a:latin typeface="+mj-lt"/>
              </a:rPr>
              <a:t>Microsoft Graph JavaScript SDK</a:t>
            </a:r>
          </a:p>
          <a:p>
            <a:pPr marL="336145" indent="-336145" defTabSz="896386">
              <a:lnSpc>
                <a:spcPct val="100000"/>
              </a:lnSpc>
              <a:spcBef>
                <a:spcPts val="588"/>
              </a:spcBef>
            </a:pPr>
            <a:r>
              <a:rPr lang="en-US" sz="1765" b="1" dirty="0">
                <a:latin typeface="+mj-lt"/>
                <a:hlinkClick r:id="rId5"/>
              </a:rPr>
              <a:t>https://github.com/microsoftgraph/msgraph-sdk-javascript</a:t>
            </a:r>
            <a:endParaRPr lang="en-US" sz="1765" b="1" dirty="0">
              <a:latin typeface="+mj-lt"/>
            </a:endParaRPr>
          </a:p>
          <a:p>
            <a:pPr marL="336145" indent="-336145" defTabSz="896386">
              <a:lnSpc>
                <a:spcPct val="100000"/>
              </a:lnSpc>
              <a:spcBef>
                <a:spcPts val="588"/>
              </a:spcBef>
            </a:pPr>
            <a:endParaRPr lang="en-US" sz="1765" b="1" dirty="0">
              <a:latin typeface="+mj-lt"/>
            </a:endParaRPr>
          </a:p>
          <a:p>
            <a:pPr marL="342900" lvl="0" indent="-342900">
              <a:lnSpc>
                <a:spcPct val="100000"/>
              </a:lnSpc>
              <a:spcBef>
                <a:spcPts val="600"/>
              </a:spcBef>
              <a:defRPr/>
            </a:pPr>
            <a:r>
              <a:rPr lang="en-US" sz="1600" dirty="0"/>
              <a:t>SharePoint Framework Documentation</a:t>
            </a:r>
          </a:p>
          <a:p>
            <a:pPr marL="342900" lvl="0" indent="-342900">
              <a:lnSpc>
                <a:spcPct val="100000"/>
              </a:lnSpc>
              <a:spcBef>
                <a:spcPts val="600"/>
              </a:spcBef>
              <a:defRPr/>
            </a:pPr>
            <a:r>
              <a:rPr lang="en-US" sz="1600" dirty="0">
                <a:hlinkClick r:id="rId6"/>
              </a:rPr>
              <a:t>https://docs.microsoft.com/sharepoint/dev/spfx/sharepoint-framework-overview</a:t>
            </a:r>
            <a:endParaRPr lang="en-US" sz="1600" dirty="0"/>
          </a:p>
          <a:p>
            <a:pPr marL="342900" lvl="0" indent="-342900">
              <a:lnSpc>
                <a:spcPct val="100000"/>
              </a:lnSpc>
              <a:spcBef>
                <a:spcPts val="600"/>
              </a:spcBef>
              <a:defRPr/>
            </a:pPr>
            <a:endParaRPr lang="en-US" sz="1600" dirty="0"/>
          </a:p>
          <a:p>
            <a:pPr marL="342900" lvl="0" indent="-342900">
              <a:lnSpc>
                <a:spcPct val="100000"/>
              </a:lnSpc>
              <a:spcBef>
                <a:spcPts val="600"/>
              </a:spcBef>
              <a:defRPr/>
            </a:pPr>
            <a:r>
              <a:rPr lang="en-US" sz="1600" dirty="0"/>
              <a:t>Use the </a:t>
            </a:r>
            <a:r>
              <a:rPr lang="en-US" sz="1600" dirty="0" err="1"/>
              <a:t>MSGraphClient</a:t>
            </a:r>
            <a:r>
              <a:rPr lang="en-US" sz="1600" dirty="0"/>
              <a:t> to Connect to Microsoft Graph</a:t>
            </a:r>
          </a:p>
          <a:p>
            <a:pPr marL="342900" lvl="0" indent="-342900">
              <a:lnSpc>
                <a:spcPct val="100000"/>
              </a:lnSpc>
              <a:spcBef>
                <a:spcPts val="600"/>
              </a:spcBef>
              <a:defRPr/>
            </a:pPr>
            <a:r>
              <a:rPr lang="en-US" sz="1600" dirty="0">
                <a:hlinkClick r:id="rId7"/>
              </a:rPr>
              <a:t>https://docs.microsoft.com/sharepoint/dev/spfx/use-msgraph</a:t>
            </a:r>
            <a:r>
              <a:rPr lang="en-US" sz="1600" dirty="0"/>
              <a:t> </a:t>
            </a:r>
          </a:p>
          <a:p>
            <a:pPr marL="342900" lvl="0" indent="-342900">
              <a:lnSpc>
                <a:spcPct val="100000"/>
              </a:lnSpc>
              <a:spcBef>
                <a:spcPts val="600"/>
              </a:spcBef>
              <a:defRPr/>
            </a:pPr>
            <a:endParaRPr lang="en-US" sz="1400" dirty="0"/>
          </a:p>
          <a:p>
            <a:pPr marL="342900" indent="-342900">
              <a:lnSpc>
                <a:spcPct val="100000"/>
              </a:lnSpc>
              <a:spcBef>
                <a:spcPts val="600"/>
              </a:spcBef>
            </a:pPr>
            <a:endParaRPr lang="en-US" sz="1600" b="1" dirty="0"/>
          </a:p>
          <a:p>
            <a:pPr marL="336145" indent="-336145" defTabSz="896386">
              <a:lnSpc>
                <a:spcPct val="100000"/>
              </a:lnSpc>
              <a:spcBef>
                <a:spcPts val="588"/>
              </a:spcBef>
            </a:pPr>
            <a:r>
              <a:rPr lang="en-US" sz="1765" b="1" dirty="0">
                <a:latin typeface="+mj-lt"/>
              </a:rPr>
              <a:t> </a:t>
            </a:r>
          </a:p>
        </p:txBody>
      </p:sp>
      <p:sp>
        <p:nvSpPr>
          <p:cNvPr id="5" name="Rectangle 4">
            <a:extLst>
              <a:ext uri="{FF2B5EF4-FFF2-40B4-BE49-F238E27FC236}">
                <a16:creationId xmlns:a16="http://schemas.microsoft.com/office/drawing/2014/main" id="{5A741528-DFE0-4C40-99C4-1DB89D2FB1C8}"/>
              </a:ext>
            </a:extLst>
          </p:cNvPr>
          <p:cNvSpPr/>
          <p:nvPr/>
        </p:nvSpPr>
        <p:spPr>
          <a:xfrm>
            <a:off x="7286241" y="295520"/>
            <a:ext cx="4711751" cy="6355586"/>
          </a:xfrm>
          <a:prstGeom prst="rect">
            <a:avLst/>
          </a:prstGeom>
        </p:spPr>
        <p:txBody>
          <a:bodyPr wrap="square">
            <a:spAutoFit/>
          </a:bodyPr>
          <a:lstStyle/>
          <a:p>
            <a:pPr marL="342900" indent="-342900">
              <a:lnSpc>
                <a:spcPct val="100000"/>
              </a:lnSpc>
              <a:spcBef>
                <a:spcPts val="600"/>
              </a:spcBef>
            </a:pPr>
            <a:r>
              <a:rPr lang="en-US" b="1" dirty="0"/>
              <a:t>Consume Microsoft Graph (tutorial)</a:t>
            </a:r>
          </a:p>
          <a:p>
            <a:pPr marL="342900" indent="-342900">
              <a:lnSpc>
                <a:spcPct val="100000"/>
              </a:lnSpc>
              <a:spcBef>
                <a:spcPts val="600"/>
              </a:spcBef>
            </a:pPr>
            <a:r>
              <a:rPr lang="en-US" b="1" dirty="0">
                <a:hlinkClick r:id="rId8"/>
              </a:rPr>
              <a:t>https://docs.microsoft.com/sharepoint/dev/spfx/use-aad-tutorial</a:t>
            </a:r>
            <a:r>
              <a:rPr lang="en-US" b="1" dirty="0"/>
              <a:t> </a:t>
            </a:r>
          </a:p>
          <a:p>
            <a:pPr marL="342900" indent="-342900">
              <a:lnSpc>
                <a:spcPct val="100000"/>
              </a:lnSpc>
              <a:spcBef>
                <a:spcPts val="600"/>
              </a:spcBef>
            </a:pPr>
            <a:endParaRPr lang="en-US" b="1" dirty="0"/>
          </a:p>
          <a:p>
            <a:pPr marL="342900" lvl="0" indent="-342900">
              <a:lnSpc>
                <a:spcPct val="100000"/>
              </a:lnSpc>
              <a:spcBef>
                <a:spcPts val="600"/>
              </a:spcBef>
              <a:defRPr/>
            </a:pPr>
            <a:r>
              <a:rPr lang="en-US" dirty="0"/>
              <a:t>Microsoft Graph</a:t>
            </a:r>
          </a:p>
          <a:p>
            <a:pPr marL="342900" lvl="0" indent="-342900">
              <a:lnSpc>
                <a:spcPct val="100000"/>
              </a:lnSpc>
              <a:spcBef>
                <a:spcPts val="600"/>
              </a:spcBef>
              <a:defRPr/>
            </a:pPr>
            <a:r>
              <a:rPr lang="en-US" dirty="0">
                <a:hlinkClick r:id="rId3"/>
              </a:rPr>
              <a:t>https://developer.microsoft.com/graph</a:t>
            </a:r>
            <a:endParaRPr lang="en-US" dirty="0"/>
          </a:p>
          <a:p>
            <a:pPr marL="342900" lvl="0" indent="-342900">
              <a:lnSpc>
                <a:spcPct val="100000"/>
              </a:lnSpc>
              <a:spcBef>
                <a:spcPts val="600"/>
              </a:spcBef>
              <a:defRPr/>
            </a:pPr>
            <a:endParaRPr lang="en-US" dirty="0"/>
          </a:p>
          <a:p>
            <a:pPr marL="342900" indent="-342900">
              <a:lnSpc>
                <a:spcPct val="100000"/>
              </a:lnSpc>
              <a:spcBef>
                <a:spcPts val="600"/>
              </a:spcBef>
            </a:pPr>
            <a:r>
              <a:rPr lang="en-US" b="1" dirty="0"/>
              <a:t>Microsoft Graph JavaScript SDK</a:t>
            </a:r>
          </a:p>
          <a:p>
            <a:pPr marL="342900" indent="-342900">
              <a:lnSpc>
                <a:spcPct val="100000"/>
              </a:lnSpc>
              <a:spcBef>
                <a:spcPts val="600"/>
              </a:spcBef>
            </a:pPr>
            <a:r>
              <a:rPr lang="en-US" b="1" dirty="0">
                <a:hlinkClick r:id="rId5"/>
              </a:rPr>
              <a:t>https://github.com/microsoftgraph/msgraph-sdk-javascript</a:t>
            </a:r>
            <a:r>
              <a:rPr lang="en-US" b="1" dirty="0"/>
              <a:t> </a:t>
            </a:r>
          </a:p>
          <a:p>
            <a:pPr marL="342900" lvl="0" indent="-342900">
              <a:lnSpc>
                <a:spcPct val="100000"/>
              </a:lnSpc>
              <a:spcBef>
                <a:spcPts val="600"/>
              </a:spcBef>
              <a:defRPr/>
            </a:pPr>
            <a:endParaRPr lang="en-US" dirty="0"/>
          </a:p>
          <a:p>
            <a:pPr marL="342900" lvl="0" indent="-342900">
              <a:lnSpc>
                <a:spcPct val="100000"/>
              </a:lnSpc>
              <a:spcBef>
                <a:spcPts val="600"/>
              </a:spcBef>
              <a:defRPr/>
            </a:pPr>
            <a:r>
              <a:rPr lang="en-US" dirty="0"/>
              <a:t>SharePoint Framework Documentation</a:t>
            </a:r>
          </a:p>
          <a:p>
            <a:pPr marL="342900" lvl="0" indent="-342900">
              <a:lnSpc>
                <a:spcPct val="100000"/>
              </a:lnSpc>
              <a:spcBef>
                <a:spcPts val="600"/>
              </a:spcBef>
              <a:defRPr/>
            </a:pPr>
            <a:r>
              <a:rPr lang="en-US" dirty="0">
                <a:hlinkClick r:id="rId6"/>
              </a:rPr>
              <a:t>https://docs.microsoft.com/sharepoint/dev/spfx/sharepoint-framework-overview</a:t>
            </a:r>
            <a:endParaRPr lang="en-US" dirty="0"/>
          </a:p>
          <a:p>
            <a:pPr marL="342900" lvl="0" indent="-342900">
              <a:lnSpc>
                <a:spcPct val="100000"/>
              </a:lnSpc>
              <a:spcBef>
                <a:spcPts val="600"/>
              </a:spcBef>
              <a:defRPr/>
            </a:pPr>
            <a:endParaRPr lang="en-US" dirty="0"/>
          </a:p>
          <a:p>
            <a:pPr marL="342900" lvl="0" indent="-342900">
              <a:lnSpc>
                <a:spcPct val="100000"/>
              </a:lnSpc>
              <a:spcBef>
                <a:spcPts val="600"/>
              </a:spcBef>
              <a:defRPr/>
            </a:pPr>
            <a:r>
              <a:rPr lang="en-US" dirty="0"/>
              <a:t>Use the </a:t>
            </a:r>
            <a:r>
              <a:rPr lang="en-US" dirty="0" err="1"/>
              <a:t>MSGraphClient</a:t>
            </a:r>
            <a:r>
              <a:rPr lang="en-US" dirty="0"/>
              <a:t> to Connect to Microsoft Graph</a:t>
            </a:r>
          </a:p>
          <a:p>
            <a:pPr marL="342900" lvl="0" indent="-342900">
              <a:lnSpc>
                <a:spcPct val="100000"/>
              </a:lnSpc>
              <a:spcBef>
                <a:spcPts val="600"/>
              </a:spcBef>
              <a:defRPr/>
            </a:pPr>
            <a:r>
              <a:rPr lang="en-US" dirty="0">
                <a:hlinkClick r:id="rId7"/>
              </a:rPr>
              <a:t>https://docs.microsoft.com/sharepoint/dev/spfx/use-msgraph</a:t>
            </a:r>
            <a:r>
              <a:rPr lang="en-US" dirty="0"/>
              <a:t> </a:t>
            </a:r>
          </a:p>
        </p:txBody>
      </p:sp>
    </p:spTree>
    <p:extLst>
      <p:ext uri="{BB962C8B-B14F-4D97-AF65-F5344CB8AC3E}">
        <p14:creationId xmlns:p14="http://schemas.microsoft.com/office/powerpoint/2010/main" val="26378146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718363" y="4986903"/>
            <a:ext cx="2355775" cy="12168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03519" y="5009499"/>
            <a:ext cx="2355775" cy="12168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862300" y="4993566"/>
            <a:ext cx="2393964" cy="12168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035805" y="5000240"/>
            <a:ext cx="2483580" cy="12168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8939772" y="1252645"/>
            <a:ext cx="2579613" cy="3517289"/>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89642" rtlCol="0" anchor="t"/>
          <a:lstStyle/>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endParaRPr lang="en-US" sz="1568">
              <a:solidFill>
                <a:srgbClr val="1A1A1A"/>
              </a:solidFill>
              <a:latin typeface="Segoe UI Semibold" panose="020B0702040204020203" pitchFamily="34" charset="0"/>
              <a:cs typeface="Segoe UI Semibold" panose="020B0702040204020203" pitchFamily="34" charset="0"/>
            </a:endParaRPr>
          </a:p>
          <a:p>
            <a:pPr algn="ctr" defTabSz="896215">
              <a:defRPr/>
            </a:pPr>
            <a:r>
              <a:rPr lang="en-US" sz="1568">
                <a:solidFill>
                  <a:srgbClr val="1A1A1A"/>
                </a:solidFill>
                <a:latin typeface="Segoe UI Semibold" panose="020B0702040204020203" pitchFamily="34" charset="0"/>
                <a:cs typeface="Segoe UI Semibold" panose="020B0702040204020203" pitchFamily="34" charset="0"/>
              </a:rPr>
              <a:t>web, device, </a:t>
            </a:r>
            <a:br>
              <a:rPr lang="en-US" sz="1568">
                <a:solidFill>
                  <a:srgbClr val="1A1A1A"/>
                </a:solidFill>
                <a:latin typeface="Segoe UI Semibold" panose="020B0702040204020203" pitchFamily="34" charset="0"/>
                <a:cs typeface="Segoe UI Semibold" panose="020B0702040204020203" pitchFamily="34" charset="0"/>
              </a:rPr>
            </a:br>
            <a:r>
              <a:rPr lang="en-US" sz="1568">
                <a:solidFill>
                  <a:srgbClr val="1A1A1A"/>
                </a:solidFill>
                <a:latin typeface="Segoe UI Semibold" panose="020B0702040204020203" pitchFamily="34" charset="0"/>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18302" y="1252967"/>
            <a:ext cx="8346602" cy="351728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defTabSz="896215">
              <a:defRPr/>
            </a:pPr>
            <a:endParaRPr lang="en-US" sz="1730">
              <a:solidFill>
                <a:srgbClr val="0D0D0D"/>
              </a:solidFill>
              <a:latin typeface="Segoe UI Semibold" panose="020B0702040204020203" pitchFamily="34" charset="0"/>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18301" y="1258195"/>
            <a:ext cx="8346602"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495618" y="1264135"/>
            <a:ext cx="1595179" cy="449449"/>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896215">
              <a:defRPr/>
            </a:pPr>
            <a:endParaRPr lang="en-US" sz="1730">
              <a:solidFill>
                <a:srgbClr val="E6E6E6"/>
              </a:solidFill>
              <a:latin typeface="Segoe UI Semibold" panose="020B0702040204020203" pitchFamily="34" charset="0"/>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18303" y="4987278"/>
            <a:ext cx="11115728" cy="123338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215">
              <a:defRPr/>
            </a:pPr>
            <a:r>
              <a:rPr lang="en-US" sz="1730">
                <a:solidFill>
                  <a:prstClr val="white"/>
                </a:solidFill>
                <a:latin typeface="Calibri" panose="020F0502020204030204"/>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8856180" y="4208018"/>
            <a:ext cx="2596157" cy="479745"/>
          </a:xfrm>
          <a:prstGeom prst="rect">
            <a:avLst/>
          </a:prstGeom>
          <a:noFill/>
        </p:spPr>
        <p:txBody>
          <a:bodyPr wrap="square" lIns="179285" tIns="143428" rIns="179285" bIns="143428" rtlCol="0">
            <a:spAutoFit/>
          </a:bodyPr>
          <a:lstStyle/>
          <a:p>
            <a:pPr algn="ctr" defTabSz="896354">
              <a:lnSpc>
                <a:spcPct val="90000"/>
              </a:lnSpc>
              <a:spcAft>
                <a:spcPts val="588"/>
              </a:spcAft>
              <a:defRPr/>
            </a:pPr>
            <a:r>
              <a:rPr lang="en-US" sz="1372">
                <a:solidFill>
                  <a:srgbClr val="1A1A1A"/>
                </a:solidFill>
                <a:latin typeface="Segoe UI Semibold"/>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43293" y="2186166"/>
            <a:ext cx="1477252" cy="2370116"/>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53420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080942" y="2760411"/>
            <a:ext cx="2460314" cy="1792502"/>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50737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7" tIns="89617" rIns="33611" bIns="33611" rtlCol="0" anchor="b" anchorCtr="0"/>
              <a:lstStyle/>
              <a:p>
                <a:pPr algn="ctr" defTabSz="913687">
                  <a:defRPr/>
                </a:pPr>
                <a:endParaRPr lang="en-US" sz="784">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896354">
                <a:defRPr/>
              </a:pPr>
              <a:endParaRPr lang="en-US" sz="1730">
                <a:solidFill>
                  <a:srgbClr val="1A1A1A"/>
                </a:solidFill>
                <a:latin typeface="Segoe UI"/>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629868" y="2197793"/>
            <a:ext cx="1472267" cy="2355120"/>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53678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dirty="0">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a:extLst/>
            </p:spPr>
            <p:txBody>
              <a:bodyPr vert="horz" wrap="square" lIns="87868" tIns="43933" rIns="87868" bIns="43933" numCol="1" anchor="t" anchorCtr="0" compatLnSpc="1">
                <a:prstTxWarp prst="textNoShape">
                  <a:avLst/>
                </a:prstTxWarp>
              </a:bodyPr>
              <a:lstStyle/>
              <a:p>
                <a:pPr defTabSz="896130">
                  <a:defRPr/>
                </a:pPr>
                <a:endParaRPr lang="en-US" sz="1730">
                  <a:solidFill>
                    <a:srgbClr val="1A1A1A"/>
                  </a:solidFill>
                  <a:latin typeface="Segoe UI"/>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54">
                  <a:defRPr/>
                </a:pPr>
                <a:endParaRPr lang="en-US" sz="1730">
                  <a:ln>
                    <a:solidFill>
                      <a:sysClr val="windowText" lastClr="000000"/>
                    </a:solidFill>
                  </a:ln>
                  <a:solidFill>
                    <a:srgbClr val="FFFFFF"/>
                  </a:solidFill>
                  <a:latin typeface="Segoe UI"/>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9876623" y="2828559"/>
            <a:ext cx="574017" cy="1069077"/>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7868" tIns="43933" rIns="87868" bIns="43933" numCol="1" spcCol="0" rtlCol="0" fromWordArt="0" anchor="t" anchorCtr="0" forceAA="0" compatLnSpc="1">
                <a:prstTxWarp prst="textNoShape">
                  <a:avLst/>
                </a:prstTxWarp>
                <a:noAutofit/>
              </a:bodyPr>
              <a:lstStyle/>
              <a:p>
                <a:pPr algn="ctr" defTabSz="896130">
                  <a:defRPr/>
                </a:pPr>
                <a:endParaRPr lang="en-US" sz="1730" err="1">
                  <a:solidFill>
                    <a:srgbClr val="1A1A1A"/>
                  </a:solidFill>
                  <a:latin typeface="Segoe UI"/>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7868" tIns="43933" rIns="87868" bIns="43933" numCol="1" anchor="t" anchorCtr="0" compatLnSpc="1">
              <a:prstTxWarp prst="textNoShape">
                <a:avLst/>
              </a:prstTxWarp>
            </a:bodyPr>
            <a:lstStyle/>
            <a:p>
              <a:pPr algn="ctr" defTabSz="896130">
                <a:defRPr/>
              </a:pPr>
              <a:endParaRPr lang="en-US" sz="1730" err="1">
                <a:solidFill>
                  <a:srgbClr val="1A1A1A"/>
                </a:solidFill>
                <a:latin typeface="Segoe UI"/>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8939773" y="1258195"/>
            <a:ext cx="2579613" cy="44781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8" rIns="179259" bIns="143408" numCol="1" spcCol="0" rtlCol="0" fromWordArt="0" anchor="ctr" anchorCtr="0" forceAA="0" compatLnSpc="1">
            <a:prstTxWarp prst="textNoShape">
              <a:avLst/>
            </a:prstTxWarp>
            <a:noAutofit/>
          </a:bodyPr>
          <a:lstStyle/>
          <a:p>
            <a:pPr algn="ctr" defTabSz="896354">
              <a:defRPr/>
            </a:pPr>
            <a:r>
              <a:rPr lang="en-US" sz="1730">
                <a:solidFill>
                  <a:srgbClr val="FFFFFF"/>
                </a:solidFill>
                <a:latin typeface="Segoe UI Semibold" panose="020B0702040204020203" pitchFamily="34" charset="0"/>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178323" y="2744087"/>
            <a:ext cx="2460314" cy="1792502"/>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79259" tIns="143408" rIns="179259" bIns="143408" rtlCol="0">
              <a:spAutoFit/>
            </a:bodyPr>
            <a:lstStyle/>
            <a:p>
              <a:pPr algn="ctr" defTabSz="896354">
                <a:lnSpc>
                  <a:spcPct val="90000"/>
                </a:lnSpc>
                <a:spcAft>
                  <a:spcPts val="588"/>
                </a:spcAft>
                <a:defRPr/>
              </a:pPr>
              <a:r>
                <a:rPr lang="en-US" sz="1372">
                  <a:gradFill>
                    <a:gsLst>
                      <a:gs pos="2917">
                        <a:srgbClr val="1A1A1A"/>
                      </a:gs>
                      <a:gs pos="30000">
                        <a:srgbClr val="1A1A1A"/>
                      </a:gs>
                    </a:gsLst>
                    <a:lin ang="5400000" scaled="0"/>
                  </a:gradFill>
                  <a:latin typeface="Segoe UI Semibold" panose="020B0702040204020203" pitchFamily="34" charset="0"/>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138615"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663164" y="337145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620263"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144812" y="3782086"/>
            <a:ext cx="417569" cy="301801"/>
          </a:xfrm>
          <a:prstGeom prst="rect">
            <a:avLst/>
          </a:prstGeom>
          <a:noFill/>
          <a:ln w="15875">
            <a:solidFill>
              <a:srgbClr val="000000"/>
            </a:solidFill>
            <a:miter lim="800000"/>
            <a:headEnd/>
            <a:tailEnd/>
          </a:ln>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562240" y="4996295"/>
            <a:ext cx="2355775" cy="12168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340755" y="5373992"/>
            <a:ext cx="3270824" cy="476968"/>
          </a:xfrm>
          <a:prstGeom prst="rect">
            <a:avLst/>
          </a:prstGeom>
        </p:spPr>
        <p:txBody>
          <a:bodyPr vert="horz" wrap="square" lIns="143408" tIns="89630" rIns="143408" bIns="89630"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defTabSz="878563">
              <a:defRPr/>
            </a:pPr>
            <a:r>
              <a:rPr lang="en-US" sz="3137" kern="0" spc="-49" dirty="0">
                <a:solidFill>
                  <a:srgbClr val="FF0000"/>
                </a:solidFill>
                <a:latin typeface="Segoe UI Semibold" panose="020B0702040204020203" pitchFamily="34" charset="0"/>
                <a:cs typeface="Segoe UI Semibold" panose="020B0702040204020203" pitchFamily="34" charset="0"/>
              </a:rPr>
              <a:t>Microsoft </a:t>
            </a:r>
            <a:r>
              <a:rPr lang="en-US" sz="3137" kern="0" spc="-49" dirty="0">
                <a:ln>
                  <a:noFill/>
                </a:ln>
                <a:solidFill>
                  <a:srgbClr val="FF0000"/>
                </a:solidFill>
                <a:latin typeface="Segoe UI Semibold" panose="020B0702040204020203" pitchFamily="34" charset="0"/>
                <a:cs typeface="Segoe UI Semibold" panose="020B0702040204020203" pitchFamily="34" charset="0"/>
              </a:rPr>
              <a:t>Graph</a:t>
            </a:r>
            <a:endParaRPr lang="en-US" sz="3137" spc="-144" dirty="0">
              <a:solidFill>
                <a:srgbClr val="FF0000"/>
              </a:solidFill>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178788" y="3278587"/>
            <a:ext cx="42674" cy="4255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5" tIns="43927" rIns="87855" bIns="43927" numCol="1" anchor="t" anchorCtr="0" compatLnSpc="1">
            <a:prstTxWarp prst="textNoShape">
              <a:avLst/>
            </a:prstTxWarp>
          </a:bodyPr>
          <a:lstStyle/>
          <a:p>
            <a:pPr defTabSz="896010">
              <a:defRPr/>
            </a:pPr>
            <a:endParaRPr lang="en-US" sz="1730">
              <a:solidFill>
                <a:srgbClr val="404040"/>
              </a:solidFill>
              <a:latin typeface="Segoe UI"/>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6948571" y="4208017"/>
            <a:ext cx="121505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493017" y="4764257"/>
            <a:ext cx="523788" cy="635776"/>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732477" y="4753022"/>
            <a:ext cx="523788" cy="635776"/>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14" tIns="45706" rIns="91414" bIns="45706" numCol="1" anchor="t" anchorCtr="0" compatLnSpc="1">
              <a:prstTxWarp prst="textNoShape">
                <a:avLst/>
              </a:prstTxWarp>
            </a:bodyPr>
            <a:lstStyle/>
            <a:p>
              <a:pPr defTabSz="914192">
                <a:defRPr/>
              </a:pPr>
              <a:endParaRPr lang="en-US" kern="0">
                <a:solidFill>
                  <a:srgbClr val="404040"/>
                </a:solidFill>
                <a:latin typeface="Segoe UI"/>
              </a:endParaRPr>
            </a:p>
          </p:txBody>
        </p:sp>
      </p:grpSp>
    </p:spTree>
    <p:extLst>
      <p:ext uri="{BB962C8B-B14F-4D97-AF65-F5344CB8AC3E}">
        <p14:creationId xmlns:p14="http://schemas.microsoft.com/office/powerpoint/2010/main" val="318341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55995" y="620827"/>
            <a:ext cx="11306469" cy="1206905"/>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4"/>
          <a:stretch>
            <a:fillRect/>
          </a:stretch>
        </p:blipFill>
        <p:spPr>
          <a:xfrm>
            <a:off x="325212" y="1860696"/>
            <a:ext cx="11301908" cy="286880"/>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0920" y="1650648"/>
            <a:ext cx="11910492" cy="5052107"/>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custData r:id="rId1"/>
              <p:tags r:id="rId2"/>
            </p:custDataLst>
          </p:nvPr>
        </p:nvPicPr>
        <p:blipFill>
          <a:blip r:embed="rId5">
            <a:extLst>
              <a:ext uri="{28A0092B-C50C-407E-A947-70E740481C1C}">
                <a14:useLocalDpi xmlns:a14="http://schemas.microsoft.com/office/drawing/2010/main" val="0"/>
              </a:ext>
            </a:extLst>
          </a:blip>
          <a:stretch>
            <a:fillRect/>
          </a:stretch>
        </p:blipFill>
        <p:spPr>
          <a:xfrm>
            <a:off x="7757860" y="485606"/>
            <a:ext cx="20920" cy="20920"/>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76700" y="2644235"/>
            <a:ext cx="3031892" cy="2190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a:solidFill>
                  <a:srgbClr val="1A1A1A"/>
                </a:solidFill>
                <a:latin typeface="Segoe UI"/>
                <a:ea typeface="Segoe UI" pitchFamily="34" charset="0"/>
                <a:cs typeface="Segoe UI" pitchFamily="34" charset="0"/>
              </a:rPr>
              <a:t>Users, Groups, Organizations</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Outlook</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SharePoint</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OneDrive</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Teams</a:t>
            </a:r>
            <a:endParaRPr lang="en-US" sz="1568">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Planner</a:t>
            </a:r>
            <a:endParaRPr lang="en-US" sz="1568">
              <a:solidFill>
                <a:srgbClr val="1A1A1A"/>
              </a:solidFill>
              <a:latin typeface="Segoe UI"/>
              <a:ea typeface="Segoe UI" pitchFamily="34" charset="0"/>
              <a:cs typeface="Segoe UI" pitchFamily="34" charset="0"/>
            </a:endParaRP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Excel</a:t>
            </a:r>
          </a:p>
          <a:p>
            <a:pPr defTabSz="914102" fontAlgn="base">
              <a:spcBef>
                <a:spcPct val="0"/>
              </a:spcBef>
              <a:spcAft>
                <a:spcPct val="0"/>
              </a:spcAft>
              <a:defRPr/>
            </a:pPr>
            <a:r>
              <a:rPr lang="en-US" sz="1568" b="1">
                <a:solidFill>
                  <a:srgbClr val="1A1A1A"/>
                </a:solidFill>
                <a:latin typeface="Segoe UI"/>
                <a:ea typeface="Segoe UI" pitchFamily="34" charset="0"/>
                <a:cs typeface="Segoe UI" pitchFamily="34" charset="0"/>
              </a:rPr>
              <a:t>OneNote</a:t>
            </a:r>
            <a:endParaRPr lang="en-US" sz="1765">
              <a:solidFill>
                <a:srgbClr val="1A1A1A"/>
              </a:soli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06955" y="2697818"/>
            <a:ext cx="1928845" cy="18141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lnSpc>
                <a:spcPct val="90000"/>
              </a:lnSpc>
              <a:spcBef>
                <a:spcPts val="588"/>
              </a:spcBef>
              <a:spcAft>
                <a:spcPct val="0"/>
              </a:spcAft>
              <a:defRPr/>
            </a:pPr>
            <a:r>
              <a:rPr lang="en-US" sz="1568">
                <a:solidFill>
                  <a:srgbClr val="1A1A1A"/>
                </a:solidFill>
                <a:latin typeface="Segoe UI"/>
                <a:cs typeface="Segoe UI" pitchFamily="34" charset="0"/>
              </a:rPr>
              <a:t>Activities</a:t>
            </a:r>
          </a:p>
          <a:p>
            <a:pPr defTabSz="914102" fontAlgn="base">
              <a:lnSpc>
                <a:spcPct val="90000"/>
              </a:lnSpc>
              <a:spcBef>
                <a:spcPts val="588"/>
              </a:spcBef>
              <a:spcAft>
                <a:spcPct val="0"/>
              </a:spcAft>
              <a:defRPr/>
            </a:pPr>
            <a:r>
              <a:rPr lang="en-US" sz="1568">
                <a:solidFill>
                  <a:srgbClr val="1A1A1A"/>
                </a:solidFill>
                <a:latin typeface="Segoe UI"/>
                <a:cs typeface="Segoe UI" pitchFamily="34" charset="0"/>
              </a:rPr>
              <a:t>Device Relay </a:t>
            </a:r>
          </a:p>
          <a:p>
            <a:pPr defTabSz="914102" fontAlgn="base">
              <a:lnSpc>
                <a:spcPct val="90000"/>
              </a:lnSpc>
              <a:spcBef>
                <a:spcPts val="588"/>
              </a:spcBef>
              <a:spcAft>
                <a:spcPct val="0"/>
              </a:spcAft>
              <a:defRPr/>
            </a:pPr>
            <a:r>
              <a:rPr lang="en-US" sz="1568">
                <a:solidFill>
                  <a:srgbClr val="1A1A1A"/>
                </a:solidFill>
                <a:latin typeface="Segoe UI"/>
                <a:cs typeface="Segoe UI" pitchFamily="34" charset="0"/>
              </a:rPr>
              <a:t>Commands</a:t>
            </a:r>
          </a:p>
          <a:p>
            <a:pPr defTabSz="914102" fontAlgn="base">
              <a:lnSpc>
                <a:spcPct val="90000"/>
              </a:lnSpc>
              <a:spcBef>
                <a:spcPts val="588"/>
              </a:spcBef>
              <a:spcAft>
                <a:spcPct val="0"/>
              </a:spcAft>
              <a:defRPr/>
            </a:pPr>
            <a:r>
              <a:rPr lang="en-US" sz="1568">
                <a:solidFill>
                  <a:srgbClr val="1A1A1A"/>
                </a:solidFill>
                <a:latin typeface="Segoe UI"/>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757859" y="2697816"/>
            <a:ext cx="3122884" cy="16069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r>
              <a:rPr lang="en-US" sz="1568" b="1">
                <a:solidFill>
                  <a:srgbClr val="1A1A1A"/>
                </a:solidFill>
                <a:latin typeface="Segoe UI"/>
                <a:cs typeface="Segoe UI" pitchFamily="34" charset="0"/>
              </a:rPr>
              <a:t>Azure AD</a:t>
            </a:r>
          </a:p>
          <a:p>
            <a:pPr defTabSz="914102" fontAlgn="base">
              <a:spcBef>
                <a:spcPct val="0"/>
              </a:spcBef>
              <a:spcAft>
                <a:spcPct val="0"/>
              </a:spcAft>
              <a:defRPr/>
            </a:pPr>
            <a:r>
              <a:rPr lang="en-US" sz="1568" b="1">
                <a:solidFill>
                  <a:srgbClr val="1A1A1A"/>
                </a:solidFill>
                <a:latin typeface="Segoe UI"/>
                <a:cs typeface="Segoe UI" pitchFamily="34" charset="0"/>
              </a:rPr>
              <a:t>Intune</a:t>
            </a:r>
          </a:p>
          <a:p>
            <a:pPr defTabSz="914102" fontAlgn="base">
              <a:spcBef>
                <a:spcPct val="0"/>
              </a:spcBef>
              <a:spcAft>
                <a:spcPct val="0"/>
              </a:spcAft>
              <a:defRPr/>
            </a:pPr>
            <a:r>
              <a:rPr lang="en-US" sz="1568" b="1">
                <a:solidFill>
                  <a:srgbClr val="1A1A1A"/>
                </a:solidFill>
                <a:latin typeface="Segoe UI"/>
                <a:cs typeface="Segoe UI" pitchFamily="34" charset="0"/>
              </a:rPr>
              <a:t>Identity Manager</a:t>
            </a:r>
          </a:p>
          <a:p>
            <a:pPr defTabSz="914102" fontAlgn="base">
              <a:spcBef>
                <a:spcPct val="0"/>
              </a:spcBef>
              <a:spcAft>
                <a:spcPct val="0"/>
              </a:spcAft>
              <a:defRPr/>
            </a:pPr>
            <a:r>
              <a:rPr lang="en-US" sz="1568" b="1">
                <a:solidFill>
                  <a:srgbClr val="1A1A1A"/>
                </a:solidFill>
                <a:latin typeface="Segoe UI"/>
                <a:cs typeface="Segoe UI" pitchFamily="34" charset="0"/>
              </a:rPr>
              <a:t>Advanced Threat Analytics</a:t>
            </a:r>
          </a:p>
          <a:p>
            <a:pPr defTabSz="914102" fontAlgn="base">
              <a:spcBef>
                <a:spcPct val="0"/>
              </a:spcBef>
              <a:spcAft>
                <a:spcPct val="0"/>
              </a:spcAft>
              <a:defRPr/>
            </a:pPr>
            <a:r>
              <a:rPr lang="en-US" sz="1568" b="1">
                <a:solidFill>
                  <a:srgbClr val="1A1A1A"/>
                </a:solidFill>
                <a:latin typeface="Segoe UI"/>
                <a:cs typeface="Segoe UI" pitchFamily="34" charset="0"/>
              </a:rPr>
              <a:t>Advanced Threat Protection</a:t>
            </a:r>
          </a:p>
          <a:p>
            <a:pPr defTabSz="914102" fontAlgn="base">
              <a:spcBef>
                <a:spcPct val="0"/>
              </a:spcBef>
              <a:spcAft>
                <a:spcPct val="0"/>
              </a:spcAft>
              <a:defRPr/>
            </a:pPr>
            <a:endParaRPr lang="en-US" sz="1568" b="1">
              <a:solidFill>
                <a:srgbClr val="1A1A1A"/>
              </a:solidFill>
              <a:latin typeface="Segoe UI"/>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69895" y="5015771"/>
            <a:ext cx="2219580" cy="1387941"/>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cs typeface="Segoe UI" pitchFamily="34" charset="0"/>
              </a:rPr>
              <a:t>Mail, Calendar,  </a:t>
            </a:r>
          </a:p>
          <a:p>
            <a:pPr defTabSz="914102" fontAlgn="base">
              <a:spcBef>
                <a:spcPts val="1176"/>
              </a:spcBef>
              <a:spcAft>
                <a:spcPct val="0"/>
              </a:spcAft>
              <a:defRPr/>
            </a:pPr>
            <a:r>
              <a:rPr lang="en-US" sz="1372">
                <a:solidFill>
                  <a:srgbClr val="1A1A1A"/>
                </a:solidFill>
                <a:latin typeface="Segoe UI"/>
                <a:cs typeface="Segoe UI" pitchFamily="34" charset="0"/>
              </a:rPr>
              <a:t>Contacts and Tasks</a:t>
            </a:r>
          </a:p>
          <a:p>
            <a:pPr defTabSz="914102" fontAlgn="base">
              <a:spcBef>
                <a:spcPts val="1176"/>
              </a:spcBef>
              <a:spcAft>
                <a:spcPct val="0"/>
              </a:spcAft>
              <a:defRPr/>
            </a:pPr>
            <a:r>
              <a:rPr lang="en-US" sz="1372">
                <a:solidFill>
                  <a:srgbClr val="1A1A1A"/>
                </a:solidFill>
                <a:latin typeface="Segoe UI"/>
                <a:cs typeface="Segoe UI" pitchFamily="34" charset="0"/>
              </a:rPr>
              <a:t>Sites and Lists</a:t>
            </a:r>
          </a:p>
          <a:p>
            <a:pPr defTabSz="914102" fontAlgn="base">
              <a:spcBef>
                <a:spcPts val="1176"/>
              </a:spcBef>
              <a:spcAft>
                <a:spcPct val="0"/>
              </a:spcAft>
              <a:defRPr/>
            </a:pPr>
            <a:r>
              <a:rPr lang="en-US" sz="1372">
                <a:solidFill>
                  <a:srgbClr val="1A1A1A"/>
                </a:solidFill>
                <a:latin typeface="Segoe UI"/>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051601" y="5015771"/>
            <a:ext cx="1928845" cy="1387941"/>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Channels, Messages</a:t>
            </a:r>
            <a:endParaRPr lang="en-US" sz="1372" b="1">
              <a:solidFill>
                <a:srgbClr val="1A1A1A"/>
              </a:solidFill>
              <a:latin typeface="Segoe UI"/>
              <a:ea typeface="Segoe UI" pitchFamily="34" charset="0"/>
              <a:cs typeface="Segoe UI" pitchFamily="34" charset="0"/>
            </a:endParaRPr>
          </a:p>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Tasks and Plans</a:t>
            </a:r>
            <a:endParaRPr lang="en-US" sz="1372" b="1">
              <a:solidFill>
                <a:srgbClr val="1A1A1A"/>
              </a:solidFill>
              <a:latin typeface="Segoe UI"/>
              <a:ea typeface="Segoe UI" pitchFamily="34" charset="0"/>
              <a:cs typeface="Segoe UI" pitchFamily="34" charset="0"/>
            </a:endParaRPr>
          </a:p>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Spreadsheets</a:t>
            </a:r>
          </a:p>
          <a:p>
            <a:pPr defTabSz="914102" fontAlgn="base">
              <a:spcBef>
                <a:spcPts val="1176"/>
              </a:spcBef>
              <a:spcAft>
                <a:spcPct val="0"/>
              </a:spcAft>
              <a:defRPr/>
            </a:pPr>
            <a:r>
              <a:rPr lang="en-US" sz="1372">
                <a:solidFill>
                  <a:srgbClr val="1A1A1A"/>
                </a:solidFill>
                <a:latin typeface="Segoe UI"/>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342574" y="5015771"/>
            <a:ext cx="2028325" cy="1387941"/>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Identity Management</a:t>
            </a:r>
          </a:p>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Access Control</a:t>
            </a:r>
          </a:p>
          <a:p>
            <a:pPr defTabSz="914102" fontAlgn="base">
              <a:spcBef>
                <a:spcPts val="1176"/>
              </a:spcBef>
              <a:spcAft>
                <a:spcPct val="0"/>
              </a:spcAft>
              <a:defRPr/>
            </a:pPr>
            <a:r>
              <a:rPr lang="en-US" sz="1372">
                <a:solidFill>
                  <a:srgbClr val="1A1A1A"/>
                </a:solidFill>
                <a:latin typeface="Segoe UI"/>
                <a:ea typeface="Segoe UI" pitchFamily="34" charset="0"/>
                <a:cs typeface="Segoe UI" pitchFamily="34" charset="0"/>
              </a:rPr>
              <a:t>Synchronization</a:t>
            </a:r>
          </a:p>
          <a:p>
            <a:pPr defTabSz="914102" fontAlgn="base">
              <a:spcBef>
                <a:spcPts val="1176"/>
              </a:spcBef>
              <a:spcAft>
                <a:spcPct val="0"/>
              </a:spcAft>
              <a:defRPr/>
            </a:pPr>
            <a:r>
              <a:rPr lang="en-US" sz="1372">
                <a:solidFill>
                  <a:srgbClr val="1A1A1A"/>
                </a:solidFill>
                <a:latin typeface="Segoe UI"/>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733027" y="5015771"/>
            <a:ext cx="2390742" cy="1418114"/>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cs typeface="Segoe UI" pitchFamily="34" charset="0"/>
              </a:rPr>
              <a:t>Administrative Units</a:t>
            </a:r>
          </a:p>
          <a:p>
            <a:pPr defTabSz="914102" fontAlgn="base">
              <a:spcBef>
                <a:spcPts val="1176"/>
              </a:spcBef>
              <a:spcAft>
                <a:spcPct val="0"/>
              </a:spcAft>
              <a:defRPr/>
            </a:pPr>
            <a:r>
              <a:rPr lang="en-US" sz="1372">
                <a:solidFill>
                  <a:srgbClr val="1A1A1A"/>
                </a:solidFill>
                <a:latin typeface="Segoe UI"/>
                <a:cs typeface="Segoe UI" pitchFamily="34" charset="0"/>
              </a:rPr>
              <a:t>Applications and Devices</a:t>
            </a:r>
          </a:p>
          <a:p>
            <a:pPr defTabSz="914102" fontAlgn="base">
              <a:spcBef>
                <a:spcPts val="1176"/>
              </a:spcBef>
              <a:spcAft>
                <a:spcPct val="0"/>
              </a:spcAft>
              <a:defRPr/>
            </a:pPr>
            <a:r>
              <a:rPr lang="en-US" sz="1372">
                <a:solidFill>
                  <a:srgbClr val="1A1A1A"/>
                </a:solidFill>
                <a:latin typeface="Segoe UI"/>
                <a:cs typeface="Segoe UI" pitchFamily="34" charset="0"/>
              </a:rPr>
              <a:t>Advanced Threat Analytics</a:t>
            </a:r>
          </a:p>
          <a:p>
            <a:pPr defTabSz="914102" fontAlgn="base">
              <a:spcBef>
                <a:spcPts val="1176"/>
              </a:spcBef>
              <a:spcAft>
                <a:spcPct val="0"/>
              </a:spcAft>
              <a:defRPr/>
            </a:pPr>
            <a:r>
              <a:rPr lang="en-US" sz="1372">
                <a:solidFill>
                  <a:srgbClr val="1A1A1A"/>
                </a:solidFill>
                <a:latin typeface="Segoe UI"/>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485897" y="5015771"/>
            <a:ext cx="1298662" cy="1033553"/>
          </a:xfrm>
          <a:prstGeom prst="rect">
            <a:avLst/>
          </a:prstGeom>
        </p:spPr>
        <p:txBody>
          <a:bodyPr wrap="square">
            <a:spAutoFit/>
          </a:bodyPr>
          <a:lstStyle/>
          <a:p>
            <a:pPr defTabSz="914102" fontAlgn="base">
              <a:spcBef>
                <a:spcPts val="1176"/>
              </a:spcBef>
              <a:spcAft>
                <a:spcPct val="0"/>
              </a:spcAft>
              <a:defRPr/>
            </a:pPr>
            <a:r>
              <a:rPr lang="en-US" sz="1372">
                <a:solidFill>
                  <a:srgbClr val="1A1A1A"/>
                </a:solidFill>
                <a:latin typeface="Segoe UI"/>
                <a:cs typeface="Segoe UI" pitchFamily="34" charset="0"/>
              </a:rPr>
              <a:t>Alerts</a:t>
            </a:r>
          </a:p>
          <a:p>
            <a:pPr defTabSz="914102" fontAlgn="base">
              <a:spcBef>
                <a:spcPts val="1176"/>
              </a:spcBef>
              <a:spcAft>
                <a:spcPct val="0"/>
              </a:spcAft>
              <a:defRPr/>
            </a:pPr>
            <a:r>
              <a:rPr lang="en-US" sz="1372">
                <a:solidFill>
                  <a:srgbClr val="1A1A1A"/>
                </a:solidFill>
                <a:latin typeface="Segoe UI"/>
                <a:cs typeface="Segoe UI" pitchFamily="34" charset="0"/>
              </a:rPr>
              <a:t>Policies</a:t>
            </a:r>
          </a:p>
          <a:p>
            <a:pPr defTabSz="914102" fontAlgn="base">
              <a:spcBef>
                <a:spcPts val="1176"/>
              </a:spcBef>
              <a:spcAft>
                <a:spcPct val="0"/>
              </a:spcAft>
              <a:defRPr/>
            </a:pPr>
            <a:r>
              <a:rPr lang="en-US" sz="1372">
                <a:solidFill>
                  <a:srgbClr val="1A1A1A"/>
                </a:solidFill>
                <a:latin typeface="Segoe UI"/>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72945" y="2305572"/>
            <a:ext cx="1259707" cy="392245"/>
          </a:xfrm>
          <a:prstGeom prst="rect">
            <a:avLst/>
          </a:prstGeom>
        </p:spPr>
        <p:txBody>
          <a:bodyPr wrap="none" lIns="0">
            <a:spAutoFit/>
          </a:bodyPr>
          <a:lstStyle/>
          <a:p>
            <a:pPr defTabSz="914102" fontAlgn="base">
              <a:spcBef>
                <a:spcPct val="0"/>
              </a:spcBef>
              <a:spcAft>
                <a:spcPct val="0"/>
              </a:spcAft>
              <a:defRPr/>
            </a:pPr>
            <a:r>
              <a:rPr lang="en-US" sz="1961" b="1" dirty="0">
                <a:solidFill>
                  <a:srgbClr val="FF0000"/>
                </a:solidFill>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06956" y="2307672"/>
            <a:ext cx="1456144" cy="392245"/>
          </a:xfrm>
          <a:prstGeom prst="rect">
            <a:avLst/>
          </a:prstGeom>
        </p:spPr>
        <p:txBody>
          <a:bodyPr wrap="none" lIns="0">
            <a:spAutoFit/>
          </a:bodyPr>
          <a:lstStyle/>
          <a:p>
            <a:pPr defTabSz="914102" fontAlgn="base">
              <a:spcBef>
                <a:spcPct val="0"/>
              </a:spcBef>
              <a:spcAft>
                <a:spcPct val="0"/>
              </a:spcAft>
              <a:defRPr/>
            </a:pPr>
            <a:r>
              <a:rPr lang="en-US" sz="1961" b="1" dirty="0">
                <a:solidFill>
                  <a:srgbClr val="FF0000"/>
                </a:solidFill>
                <a:latin typeface="Segoe UI Semibold"/>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757860" y="2322248"/>
            <a:ext cx="3486019" cy="394082"/>
          </a:xfrm>
          <a:prstGeom prst="rect">
            <a:avLst/>
          </a:prstGeom>
        </p:spPr>
        <p:txBody>
          <a:bodyPr wrap="none" lIns="0">
            <a:spAutoFit/>
          </a:bodyPr>
          <a:lstStyle/>
          <a:p>
            <a:pPr defTabSz="914102" fontAlgn="base">
              <a:spcBef>
                <a:spcPct val="0"/>
              </a:spcBef>
              <a:spcAft>
                <a:spcPct val="0"/>
              </a:spcAft>
              <a:defRPr/>
            </a:pPr>
            <a:r>
              <a:rPr lang="en-US" sz="1961" b="1" dirty="0">
                <a:solidFill>
                  <a:srgbClr val="FF0000"/>
                </a:solidFill>
                <a:latin typeface="Segoe UI Semibold"/>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3928157" y="1734489"/>
            <a:ext cx="4148840" cy="4525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algn="ctr" defTabSz="896215">
              <a:defRPr/>
            </a:pPr>
            <a:r>
              <a:rPr lang="en-US" sz="2353">
                <a:solidFill>
                  <a:srgbClr val="1A1A1A"/>
                </a:solidFill>
                <a:latin typeface="Segoe UI"/>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25212" y="4944685"/>
            <a:ext cx="11217413"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689826" y="200865"/>
            <a:ext cx="2241587" cy="997949"/>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6"/>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4802" rIns="0" bIns="44802"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5579" fontAlgn="base">
                  <a:spcBef>
                    <a:spcPct val="0"/>
                  </a:spcBef>
                  <a:spcAft>
                    <a:spcPct val="0"/>
                  </a:spcAft>
                  <a:defRPr/>
                </a:pPr>
                <a:endParaRPr lang="en-US" sz="1765" kern="0" dirty="0">
                  <a:solidFill>
                    <a:srgbClr val="FF0000"/>
                  </a:solidFill>
                  <a:latin typeface="Segoe UI Semilight"/>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a:extLst/>
            </p:spPr>
            <p:txBody>
              <a:bodyPr vert="horz" wrap="square" lIns="87843" tIns="43921" rIns="87843" bIns="439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95838">
                  <a:defRPr/>
                </a:pPr>
                <a:endParaRPr lang="en-US" sz="1568" kern="0" dirty="0">
                  <a:solidFill>
                    <a:srgbClr val="FF0000"/>
                  </a:solidFill>
                  <a:latin typeface="Segoe UI Semilight"/>
                </a:endParaRPr>
              </a:p>
            </p:txBody>
          </p:sp>
        </p:grpSp>
      </p:grpSp>
    </p:spTree>
    <p:extLst>
      <p:ext uri="{BB962C8B-B14F-4D97-AF65-F5344CB8AC3E}">
        <p14:creationId xmlns:p14="http://schemas.microsoft.com/office/powerpoint/2010/main" val="1358433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Microsoft Graph, gateway to Office 365</a:t>
            </a:r>
            <a:endParaRPr lang="en-US" dirty="0"/>
          </a:p>
        </p:txBody>
      </p:sp>
      <p:sp>
        <p:nvSpPr>
          <p:cNvPr id="3" name="Text Placeholder 2"/>
          <p:cNvSpPr>
            <a:spLocks noGrp="1"/>
          </p:cNvSpPr>
          <p:nvPr>
            <p:ph type="body" sz="quarter" idx="10"/>
          </p:nvPr>
        </p:nvSpPr>
        <p:spPr>
          <a:xfrm>
            <a:off x="455995" y="1882552"/>
            <a:ext cx="11306469" cy="2923877"/>
          </a:xfrm>
        </p:spPr>
        <p:txBody>
          <a:bodyPr/>
          <a:lstStyle/>
          <a:p>
            <a:r>
              <a:rPr lang="en-US" sz="2353" dirty="0"/>
              <a:t>Single resource that proxies multiple Microsoft services</a:t>
            </a:r>
          </a:p>
          <a:p>
            <a:endParaRPr lang="en-US" sz="2353" dirty="0"/>
          </a:p>
          <a:p>
            <a:r>
              <a:rPr lang="en-US" sz="2353" dirty="0"/>
              <a:t>Allows for easy traversal of objects and relationships</a:t>
            </a:r>
          </a:p>
          <a:p>
            <a:endParaRPr lang="en-US" sz="2353" dirty="0"/>
          </a:p>
          <a:p>
            <a:r>
              <a:rPr lang="en-US" sz="2353" dirty="0"/>
              <a:t>Simplifies token acquisition and management</a:t>
            </a:r>
          </a:p>
          <a:p>
            <a:endParaRPr lang="en-US" sz="2353" dirty="0"/>
          </a:p>
          <a:p>
            <a:r>
              <a:rPr lang="en-US" sz="2353" dirty="0"/>
              <a:t>Eliminates the need to traditional discovery (using “me” and “</a:t>
            </a:r>
            <a:r>
              <a:rPr lang="en-US" sz="2353" dirty="0" err="1"/>
              <a:t>myorganization</a:t>
            </a:r>
            <a:r>
              <a:rPr lang="en-US" sz="2353" dirty="0"/>
              <a:t>”)</a:t>
            </a:r>
          </a:p>
        </p:txBody>
      </p:sp>
    </p:spTree>
    <p:extLst>
      <p:ext uri="{BB962C8B-B14F-4D97-AF65-F5344CB8AC3E}">
        <p14:creationId xmlns:p14="http://schemas.microsoft.com/office/powerpoint/2010/main" val="27894825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51F5-D70C-754E-ACCB-772BDE432EF5}"/>
              </a:ext>
            </a:extLst>
          </p:cNvPr>
          <p:cNvSpPr>
            <a:spLocks noGrp="1"/>
          </p:cNvSpPr>
          <p:nvPr>
            <p:ph type="title"/>
          </p:nvPr>
        </p:nvSpPr>
        <p:spPr/>
        <p:txBody>
          <a:bodyPr/>
          <a:lstStyle/>
          <a:p>
            <a:r>
              <a:rPr lang="en-US" dirty="0"/>
              <a:t>Accessing the Microsoft Graph</a:t>
            </a:r>
          </a:p>
        </p:txBody>
      </p:sp>
      <p:sp>
        <p:nvSpPr>
          <p:cNvPr id="3" name="Text Placeholder 2">
            <a:extLst>
              <a:ext uri="{FF2B5EF4-FFF2-40B4-BE49-F238E27FC236}">
                <a16:creationId xmlns:a16="http://schemas.microsoft.com/office/drawing/2014/main" id="{4B28995D-DCC6-1F4A-8663-58807449DAFA}"/>
              </a:ext>
            </a:extLst>
          </p:cNvPr>
          <p:cNvSpPr>
            <a:spLocks noGrp="1"/>
          </p:cNvSpPr>
          <p:nvPr>
            <p:ph type="body" sz="quarter" idx="10"/>
          </p:nvPr>
        </p:nvSpPr>
        <p:spPr>
          <a:xfrm>
            <a:off x="455995" y="1882552"/>
            <a:ext cx="11306469" cy="4231928"/>
          </a:xfrm>
        </p:spPr>
        <p:txBody>
          <a:bodyPr/>
          <a:lstStyle/>
          <a:p>
            <a:r>
              <a:rPr lang="en-US" dirty="0"/>
              <a:t>Direct REST API</a:t>
            </a:r>
          </a:p>
          <a:p>
            <a:pPr marL="336145" indent="-336145">
              <a:buFont typeface="Arial" panose="020B0604020202020204" pitchFamily="34" charset="0"/>
              <a:buChar char="•"/>
            </a:pPr>
            <a:r>
              <a:rPr lang="en-US" dirty="0"/>
              <a:t>Any platform</a:t>
            </a:r>
          </a:p>
          <a:p>
            <a:pPr marL="336145" indent="-336145">
              <a:buFont typeface="Arial" panose="020B0604020202020204" pitchFamily="34" charset="0"/>
              <a:buChar char="•"/>
            </a:pPr>
            <a:r>
              <a:rPr lang="en-US" dirty="0"/>
              <a:t>Any language</a:t>
            </a:r>
          </a:p>
          <a:p>
            <a:pPr marL="336145" indent="-336145">
              <a:buFont typeface="Arial" panose="020B0604020202020204" pitchFamily="34" charset="0"/>
              <a:buChar char="•"/>
            </a:pPr>
            <a:r>
              <a:rPr lang="en-US" dirty="0"/>
              <a:t>Any framework</a:t>
            </a:r>
          </a:p>
          <a:p>
            <a:endParaRPr lang="en-US" dirty="0"/>
          </a:p>
          <a:p>
            <a:r>
              <a:rPr lang="en-US" dirty="0"/>
              <a:t>Native SDKs</a:t>
            </a:r>
          </a:p>
          <a:p>
            <a:pPr marL="336145" indent="-336145">
              <a:buFont typeface="Arial" panose="020B0604020202020204" pitchFamily="34" charset="0"/>
              <a:buChar char="•"/>
            </a:pPr>
            <a:r>
              <a:rPr lang="en-US" dirty="0"/>
              <a:t>Utilize framework &amp; platform specific implementations</a:t>
            </a:r>
          </a:p>
          <a:p>
            <a:pPr marL="336145" indent="-336145">
              <a:buFont typeface="Arial" panose="020B0604020202020204" pitchFamily="34" charset="0"/>
              <a:buChar char="•"/>
            </a:pPr>
            <a:r>
              <a:rPr lang="en-US" dirty="0"/>
              <a:t>Abstracts the details of constructing &amp; processing REST requests over HTTP</a:t>
            </a:r>
          </a:p>
          <a:p>
            <a:pPr marL="336145" indent="-336145">
              <a:buFont typeface="Arial" panose="020B0604020202020204" pitchFamily="34" charset="0"/>
              <a:buChar char="•"/>
            </a:pPr>
            <a:r>
              <a:rPr lang="en-US" dirty="0"/>
              <a:t>.NET, iOS, Android, </a:t>
            </a:r>
            <a:r>
              <a:rPr lang="en-US" dirty="0" err="1"/>
              <a:t>PhP</a:t>
            </a:r>
            <a:r>
              <a:rPr lang="en-US" dirty="0"/>
              <a:t>, Ruby, JavaScript, etc.</a:t>
            </a:r>
          </a:p>
          <a:p>
            <a:endParaRPr lang="en-US" dirty="0"/>
          </a:p>
        </p:txBody>
      </p:sp>
    </p:spTree>
    <p:extLst>
      <p:ext uri="{BB962C8B-B14F-4D97-AF65-F5344CB8AC3E}">
        <p14:creationId xmlns:p14="http://schemas.microsoft.com/office/powerpoint/2010/main" val="35967401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30FBA0-C4DA-41F9-A80A-1C89CAFC4992}"/>
              </a:ext>
            </a:extLst>
          </p:cNvPr>
          <p:cNvPicPr>
            <a:picLocks noChangeAspect="1"/>
          </p:cNvPicPr>
          <p:nvPr/>
        </p:nvPicPr>
        <p:blipFill>
          <a:blip r:embed="rId2"/>
          <a:stretch>
            <a:fillRect/>
          </a:stretch>
        </p:blipFill>
        <p:spPr>
          <a:xfrm>
            <a:off x="1147482" y="1443038"/>
            <a:ext cx="7871437" cy="4286250"/>
          </a:xfrm>
          <a:prstGeom prst="rect">
            <a:avLst/>
          </a:prstGeom>
        </p:spPr>
      </p:pic>
      <p:pic>
        <p:nvPicPr>
          <p:cNvPr id="7" name="Picture 6">
            <a:extLst>
              <a:ext uri="{FF2B5EF4-FFF2-40B4-BE49-F238E27FC236}">
                <a16:creationId xmlns:a16="http://schemas.microsoft.com/office/drawing/2014/main" id="{2F7738F2-C570-42C8-A319-35822DDB08D1}"/>
              </a:ext>
            </a:extLst>
          </p:cNvPr>
          <p:cNvPicPr>
            <a:picLocks noChangeAspect="1"/>
          </p:cNvPicPr>
          <p:nvPr/>
        </p:nvPicPr>
        <p:blipFill>
          <a:blip r:embed="rId3"/>
          <a:stretch>
            <a:fillRect/>
          </a:stretch>
        </p:blipFill>
        <p:spPr>
          <a:xfrm>
            <a:off x="9018919" y="909357"/>
            <a:ext cx="2867025" cy="4286250"/>
          </a:xfrm>
          <a:prstGeom prst="rect">
            <a:avLst/>
          </a:prstGeom>
        </p:spPr>
      </p:pic>
    </p:spTree>
    <p:extLst>
      <p:ext uri="{BB962C8B-B14F-4D97-AF65-F5344CB8AC3E}">
        <p14:creationId xmlns:p14="http://schemas.microsoft.com/office/powerpoint/2010/main" val="26076222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09FF6-AAC0-4762-8063-2FA1FC1940A6}"/>
              </a:ext>
            </a:extLst>
          </p:cNvPr>
          <p:cNvPicPr>
            <a:picLocks noChangeAspect="1"/>
          </p:cNvPicPr>
          <p:nvPr/>
        </p:nvPicPr>
        <p:blipFill>
          <a:blip r:embed="rId3"/>
          <a:stretch>
            <a:fillRect/>
          </a:stretch>
        </p:blipFill>
        <p:spPr>
          <a:xfrm>
            <a:off x="394447" y="374597"/>
            <a:ext cx="11215445" cy="6008274"/>
          </a:xfrm>
          <a:prstGeom prst="rect">
            <a:avLst/>
          </a:prstGeom>
        </p:spPr>
      </p:pic>
    </p:spTree>
    <p:extLst>
      <p:ext uri="{BB962C8B-B14F-4D97-AF65-F5344CB8AC3E}">
        <p14:creationId xmlns:p14="http://schemas.microsoft.com/office/powerpoint/2010/main" val="267815742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7DCE7C00-5494-4BED-9280-D374D55B9D3F}">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otalTime>290</TotalTime>
  <Words>2411</Words>
  <Application>Microsoft Office PowerPoint</Application>
  <PresentationFormat>Widescreen</PresentationFormat>
  <Paragraphs>392</Paragraphs>
  <Slides>38</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-apple-system</vt:lpstr>
      <vt:lpstr>Arial</vt:lpstr>
      <vt:lpstr>Calibri</vt:lpstr>
      <vt:lpstr>Calibri Light</vt:lpstr>
      <vt:lpstr>Consolas</vt:lpstr>
      <vt:lpstr>Segoe UI</vt:lpstr>
      <vt:lpstr>Segoe UI Light</vt:lpstr>
      <vt:lpstr>Segoe UI Semibold</vt:lpstr>
      <vt:lpstr>Segoe UI Semilight</vt:lpstr>
      <vt:lpstr>Wingdings</vt:lpstr>
      <vt:lpstr>Office Theme</vt:lpstr>
      <vt:lpstr>Power of Microsoft Graph</vt:lpstr>
      <vt:lpstr>Agenda</vt:lpstr>
      <vt:lpstr>Introduction to Graph</vt:lpstr>
      <vt:lpstr>Microsoft 365 Platform</vt:lpstr>
      <vt:lpstr>Microsoft Graph Gateway to your data in the Microsoft-cloud  </vt:lpstr>
      <vt:lpstr>Microsoft Graph, gateway to Office 365</vt:lpstr>
      <vt:lpstr>Accessing the Microsoft Graph</vt:lpstr>
      <vt:lpstr>PowerPoint Presentation</vt:lpstr>
      <vt:lpstr>PowerPoint Presentation</vt:lpstr>
      <vt:lpstr>Accessing the Microsoft Graph from the SharePoint Framework</vt:lpstr>
      <vt:lpstr>Office 365 and SharePoint Online Users Already Authenticated</vt:lpstr>
      <vt:lpstr>Calling Secured Services from Client-side Code is a Challenge</vt:lpstr>
      <vt:lpstr>Solution: Proxy Calls to Secured Services through Existing Application</vt:lpstr>
      <vt:lpstr>Granting Scopes to Azure AD Protected Resources in SharePoint Online</vt:lpstr>
      <vt:lpstr>SPFx Solutions Declare Permission Requests</vt:lpstr>
      <vt:lpstr>Add SharePoint Package to SharePoint App Catalog</vt:lpstr>
      <vt:lpstr>Approve / Reject with SharePoint Online API Management Page</vt:lpstr>
      <vt:lpstr>SharePoint Framework’s Microsoft Graph Client</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Demo Accessing User Details from the Microsoft Graph in a SharePoint Framework Client-Side Web Part</vt:lpstr>
      <vt:lpstr>Summary</vt:lpstr>
      <vt:lpstr>Microsoft Graph  Data Connect</vt:lpstr>
      <vt:lpstr>Microsoft Graph Data Connect</vt:lpstr>
      <vt:lpstr>What are customers trying to do?</vt:lpstr>
      <vt:lpstr>Challenging scenarios with the Microsoft Graph</vt:lpstr>
      <vt:lpstr>Microsoft Graph Data Connect </vt:lpstr>
      <vt:lpstr>What is Microsoft Graph Data Connect?</vt:lpstr>
      <vt:lpstr>PowerPoint Presentation</vt:lpstr>
      <vt:lpstr>Graph Data Connect - Enabling Scenarios</vt:lpstr>
      <vt:lpstr>Insight examples for organizations</vt:lpstr>
      <vt:lpstr>Create insight applications in the Enterprise</vt:lpstr>
      <vt:lpstr>Demo Configuring Your Office 365 Environment Extract the Data  https://portal.office.com/adminportal/home#/Settings/PrivilegedAccess</vt:lpstr>
      <vt:lpstr>Summary</vt:lpstr>
      <vt:lpstr>Reading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Machine Learning</dc:title>
  <dc:creator>sathish@SPPALSMVP.xyz</dc:creator>
  <cp:lastModifiedBy>sathish@SPPALSMVP.xyz</cp:lastModifiedBy>
  <cp:revision>12</cp:revision>
  <dcterms:created xsi:type="dcterms:W3CDTF">2018-01-31T07:19:01Z</dcterms:created>
  <dcterms:modified xsi:type="dcterms:W3CDTF">2018-10-26T14:46:07Z</dcterms:modified>
</cp:coreProperties>
</file>