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61" r:id="rId4"/>
    <p:sldId id="274" r:id="rId5"/>
    <p:sldId id="285" r:id="rId6"/>
    <p:sldId id="284" r:id="rId7"/>
    <p:sldId id="287" r:id="rId8"/>
    <p:sldId id="286" r:id="rId9"/>
    <p:sldId id="279" r:id="rId10"/>
    <p:sldId id="283" r:id="rId11"/>
    <p:sldId id="28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3447" autoAdjust="0"/>
  </p:normalViewPr>
  <p:slideViewPr>
    <p:cSldViewPr snapToGrid="0" snapToObjects="1" showGuides="1">
      <p:cViewPr>
        <p:scale>
          <a:sx n="58" d="100"/>
          <a:sy n="58" d="100"/>
        </p:scale>
        <p:origin x="6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4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Employees Age Range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70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Knowledge of Resources Availiable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1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001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8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2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  <p:sldLayoutId id="2147483668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10d4172-5575-4b40-ac8f-2ff711a1566c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hyperlink" Target="https://app.powerbi.com/groups/me/reports/befa963b-a33e-4110-81e0-61638eb83785/?pbi_source=PowerPoint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7d222ca-61c6-434a-8698-1f76c20604de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efa963b-a33e-4110-81e0-61638eb83785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859971"/>
            <a:ext cx="6638544" cy="2569029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EMPLOYEES MENTAL HEALTH PREDICTION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6250" y="3962401"/>
            <a:ext cx="6638544" cy="1611086"/>
          </a:xfrm>
        </p:spPr>
        <p:txBody>
          <a:bodyPr/>
          <a:lstStyle/>
          <a:p>
            <a:r>
              <a:rPr lang="en-US" sz="1400" dirty="0">
                <a:latin typeface="+mn-lt"/>
                <a:cs typeface="Times New Roman" panose="02020603050405020304" pitchFamily="18" charset="0"/>
              </a:rPr>
              <a:t>Group - 53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Rohan Venkatesh 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Sirigeri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Narasimha 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Gaonkar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+mn-lt"/>
                <a:cs typeface="Times New Roman" panose="02020603050405020304" pitchFamily="18" charset="0"/>
              </a:rPr>
              <a:t>Shreya Guru</a:t>
            </a:r>
          </a:p>
          <a:p>
            <a:r>
              <a:rPr lang="en-US" sz="1400" dirty="0">
                <a:latin typeface="+mn-lt"/>
                <a:cs typeface="Times New Roman" panose="02020603050405020304" pitchFamily="18" charset="0"/>
              </a:rPr>
              <a:t>Aishwarya 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Halvagal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Veeresh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5CB6-B28D-2CAD-027E-FE62E7D5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8246566" cy="1089529"/>
          </a:xfrm>
        </p:spPr>
        <p:txBody>
          <a:bodyPr/>
          <a:lstStyle/>
          <a:p>
            <a:r>
              <a:rPr lang="en-US" dirty="0"/>
              <a:t>Prediction using classification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BE258-46C5-A6C6-A95A-129F6420C4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A1BB5D6-4D63-D5DC-8BFF-E585BAE1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2" y="2506083"/>
            <a:ext cx="5312675" cy="417881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FDD0D44-CBC6-FC80-CAA1-7A0630A9E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49" y="2506083"/>
            <a:ext cx="5312675" cy="41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0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64" y="1364386"/>
            <a:ext cx="5436412" cy="740309"/>
          </a:xfrm>
        </p:spPr>
        <p:txBody>
          <a:bodyPr/>
          <a:lstStyle/>
          <a:p>
            <a:r>
              <a:rPr lang="en-US" dirty="0"/>
              <a:t>Results and Summary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1448A5A-88EC-F3B3-D3EA-83D9452CB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91615"/>
              </p:ext>
            </p:extLst>
          </p:nvPr>
        </p:nvGraphicFramePr>
        <p:xfrm>
          <a:off x="1971029" y="4109292"/>
          <a:ext cx="8461944" cy="138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084">
                  <a:extLst>
                    <a:ext uri="{9D8B030D-6E8A-4147-A177-3AD203B41FA5}">
                      <a16:colId xmlns:a16="http://schemas.microsoft.com/office/drawing/2014/main" val="2952617027"/>
                    </a:ext>
                  </a:extLst>
                </a:gridCol>
                <a:gridCol w="2633032">
                  <a:extLst>
                    <a:ext uri="{9D8B030D-6E8A-4147-A177-3AD203B41FA5}">
                      <a16:colId xmlns:a16="http://schemas.microsoft.com/office/drawing/2014/main" val="2251317946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80863698"/>
                    </a:ext>
                  </a:extLst>
                </a:gridCol>
              </a:tblGrid>
              <a:tr h="415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 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74302"/>
                  </a:ext>
                </a:extLst>
              </a:tr>
              <a:tr h="484162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4704"/>
                  </a:ext>
                </a:extLst>
              </a:tr>
              <a:tr h="484162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3532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D17A57-3163-25C0-FCA5-771858EA142F}"/>
              </a:ext>
            </a:extLst>
          </p:cNvPr>
          <p:cNvSpPr txBox="1"/>
          <p:nvPr/>
        </p:nvSpPr>
        <p:spPr>
          <a:xfrm>
            <a:off x="843213" y="2543490"/>
            <a:ext cx="10717576" cy="96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Conclusion:</a:t>
            </a:r>
          </a:p>
          <a:p>
            <a:pPr>
              <a:lnSpc>
                <a:spcPts val="3640"/>
              </a:lnSpc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Logistic Regression performs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efficiently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over other method based on the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Train accuracy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and False positive rate .</a:t>
            </a:r>
            <a:endParaRPr lang="en-US" sz="1000" dirty="0">
              <a:solidFill>
                <a:srgbClr val="000000"/>
              </a:solidFill>
              <a:latin typeface="Calibri"/>
              <a:ea typeface="Arim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08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65E229-119C-3959-267D-AD8647FF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931" y="1628450"/>
            <a:ext cx="9067799" cy="701731"/>
          </a:xfrm>
          <a:noFill/>
        </p:spPr>
        <p:txBody>
          <a:bodyPr/>
          <a:lstStyle/>
          <a:p>
            <a:pPr algn="ctr"/>
            <a:r>
              <a:rPr lang="en-US" sz="4400" dirty="0"/>
              <a:t>Thank you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65CEBAD-491A-A6B4-D3BF-25734EE3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2" y="2236424"/>
            <a:ext cx="3724882" cy="3530639"/>
          </a:xfrm>
          <a:prstGeom prst="rect">
            <a:avLst/>
          </a:prstGeom>
        </p:spPr>
      </p:pic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AC05ED1F-648A-A960-7091-F7F1CFBB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896" y="3040388"/>
            <a:ext cx="3524019" cy="23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529" y="1263588"/>
            <a:ext cx="2782751" cy="590931"/>
          </a:xfrm>
        </p:spPr>
        <p:txBody>
          <a:bodyPr/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C7F84-AD05-2319-F85F-048F035C5AFE}"/>
              </a:ext>
            </a:extLst>
          </p:cNvPr>
          <p:cNvSpPr/>
          <p:nvPr/>
        </p:nvSpPr>
        <p:spPr>
          <a:xfrm>
            <a:off x="4442049" y="2117305"/>
            <a:ext cx="3510533" cy="59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26483-F854-5996-2067-84CA85A809DF}"/>
              </a:ext>
            </a:extLst>
          </p:cNvPr>
          <p:cNvSpPr/>
          <p:nvPr/>
        </p:nvSpPr>
        <p:spPr>
          <a:xfrm>
            <a:off x="4454073" y="3070924"/>
            <a:ext cx="3498510" cy="59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B6763-7DE2-09B5-752F-B3BEEA0F21A7}"/>
              </a:ext>
            </a:extLst>
          </p:cNvPr>
          <p:cNvSpPr/>
          <p:nvPr/>
        </p:nvSpPr>
        <p:spPr>
          <a:xfrm>
            <a:off x="4454073" y="4021409"/>
            <a:ext cx="3498509" cy="59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cs typeface="Times New Roman" panose="02020603050405020304" pitchFamily="18" charset="0"/>
              </a:rPr>
              <a:t>Analysis and 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5CBB2-17A0-66D3-1FB9-B5DD079D7DDA}"/>
              </a:ext>
            </a:extLst>
          </p:cNvPr>
          <p:cNvSpPr/>
          <p:nvPr/>
        </p:nvSpPr>
        <p:spPr>
          <a:xfrm>
            <a:off x="4454073" y="4986198"/>
            <a:ext cx="3510533" cy="59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Result and Summary </a:t>
            </a:r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Title">
            <a:extLst>
              <a:ext uri="{FF2B5EF4-FFF2-40B4-BE49-F238E27FC236}">
                <a16:creationId xmlns:a16="http://schemas.microsoft.com/office/drawing/2014/main" id="{A5A6BD9C-352C-594C-84C3-B534C6BE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624010"/>
            <a:ext cx="10515600" cy="590931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92346D0-C19D-754C-B7FB-4EEAD59AF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612D8C-0CE2-8F48-B865-A1C7EEB2094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6161C-3468-8A3E-9D14-FE361CF8A9B2}"/>
              </a:ext>
            </a:extLst>
          </p:cNvPr>
          <p:cNvSpPr txBox="1"/>
          <p:nvPr/>
        </p:nvSpPr>
        <p:spPr>
          <a:xfrm>
            <a:off x="566928" y="2787113"/>
            <a:ext cx="594220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Our emotional, psychological, and social well-being all fall under the category of mental health.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It has an impact on our decisions, thoughts, emotions, and behavior.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It influences how we interact with people, manage stress and to have healthy work life balance.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D59C9B7F-FA99-29C0-5640-EE37300A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70" y="2583071"/>
            <a:ext cx="5328492" cy="30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Title">
            <a:extLst>
              <a:ext uri="{FF2B5EF4-FFF2-40B4-BE49-F238E27FC236}">
                <a16:creationId xmlns:a16="http://schemas.microsoft.com/office/drawing/2014/main" id="{A5A6BD9C-352C-594C-84C3-B534C6BE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1665272"/>
            <a:ext cx="10515600" cy="590931"/>
          </a:xfrm>
        </p:spPr>
        <p:txBody>
          <a:bodyPr/>
          <a:lstStyle/>
          <a:p>
            <a:r>
              <a:rPr lang="en-US" dirty="0">
                <a:latin typeface="+mn-lt"/>
              </a:rPr>
              <a:t>Data Description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92346D0-C19D-754C-B7FB-4EEAD59AF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612D8C-0CE2-8F48-B865-A1C7EEB2094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6161C-3468-8A3E-9D14-FE361CF8A9B2}"/>
              </a:ext>
            </a:extLst>
          </p:cNvPr>
          <p:cNvSpPr txBox="1"/>
          <p:nvPr/>
        </p:nvSpPr>
        <p:spPr>
          <a:xfrm>
            <a:off x="414528" y="2861573"/>
            <a:ext cx="1066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 obtained csv file which had about 1250 records.</a:t>
            </a:r>
          </a:p>
          <a:p>
            <a:pPr algn="just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file consists  of 27 attributes like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Timestamp,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Age,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Gender,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Country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state,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self_employed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family_history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treatment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work_interfere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no_employees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remote_work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tech_company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benefits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care_options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wellness_program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seek_help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anonymity,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leave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mental_health_consequence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phys_health_consequence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coworkers,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supervisor,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mental_health_interview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phys_health_interview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mental_vs_physical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0" i="0" u="none" strike="no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obs_consequence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</a:rPr>
              <a:t>comments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41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4BEAA51-3016-2EB1-94D4-777E23AF9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911" y="2057400"/>
            <a:ext cx="5518820" cy="4638238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43426ACB-90B8-BA8E-218B-A876065BD280}"/>
              </a:ext>
            </a:extLst>
          </p:cNvPr>
          <p:cNvSpPr txBox="1">
            <a:spLocks/>
          </p:cNvSpPr>
          <p:nvPr/>
        </p:nvSpPr>
        <p:spPr>
          <a:xfrm>
            <a:off x="413657" y="1339515"/>
            <a:ext cx="6758324" cy="5355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Entity-Relationship Diagram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Employees Age Ran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81" y="2150781"/>
            <a:ext cx="5663588" cy="3966596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B2FDDB2-C4FD-D2D6-EF0C-EE708D856479}"/>
              </a:ext>
            </a:extLst>
          </p:cNvPr>
          <p:cNvSpPr txBox="1">
            <a:spLocks/>
          </p:cNvSpPr>
          <p:nvPr/>
        </p:nvSpPr>
        <p:spPr>
          <a:xfrm>
            <a:off x="413657" y="1339515"/>
            <a:ext cx="5932059" cy="5355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Data Analysis and Visualization </a:t>
            </a:r>
          </a:p>
        </p:txBody>
      </p:sp>
      <p:pic>
        <p:nvPicPr>
          <p:cNvPr id="6" name="Picture" title="This slide contains the following visuals: Count of GenderType. Please refer to the notes on this slide for details">
            <a:hlinkClick r:id="rId5"/>
            <a:extLst>
              <a:ext uri="{FF2B5EF4-FFF2-40B4-BE49-F238E27FC236}">
                <a16:creationId xmlns:a16="http://schemas.microsoft.com/office/drawing/2014/main" id="{C00B9EF1-16D1-0391-4631-598B7567B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587997"/>
            <a:ext cx="5984062" cy="293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602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Knowledge of Resources Availiab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8" y="2026278"/>
            <a:ext cx="4987198" cy="3491523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pic>
        <p:nvPicPr>
          <p:cNvPr id="2" name="Picture" title="This slide contains the following visuals: Treatment Status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C611E702-B98E-5B00-7BBE-B3DBDA0D8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581" y="2026279"/>
            <a:ext cx="5839168" cy="3491523"/>
          </a:xfrm>
          <a:prstGeom prst="rect">
            <a:avLst/>
          </a:prstGeom>
          <a:noFill/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05A3D62E-1027-E7B1-D319-391BF895CADE}"/>
              </a:ext>
            </a:extLst>
          </p:cNvPr>
          <p:cNvSpPr txBox="1">
            <a:spLocks/>
          </p:cNvSpPr>
          <p:nvPr/>
        </p:nvSpPr>
        <p:spPr>
          <a:xfrm>
            <a:off x="413657" y="1339515"/>
            <a:ext cx="5932059" cy="5355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Data Analysis and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04265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843" y="1859096"/>
            <a:ext cx="6810146" cy="421946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EAA2C-9F3D-BBCB-882F-7B4D13C509BE}"/>
              </a:ext>
            </a:extLst>
          </p:cNvPr>
          <p:cNvSpPr txBox="1"/>
          <p:nvPr/>
        </p:nvSpPr>
        <p:spPr>
          <a:xfrm>
            <a:off x="517793" y="3429000"/>
            <a:ext cx="5100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78% of the Male employees sought treatment whereas 20% female employees sought treatment in case of mental illness.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A0325DDA-3D7E-4ACC-891D-A372E9EA1F73}"/>
              </a:ext>
            </a:extLst>
          </p:cNvPr>
          <p:cNvSpPr txBox="1">
            <a:spLocks/>
          </p:cNvSpPr>
          <p:nvPr/>
        </p:nvSpPr>
        <p:spPr>
          <a:xfrm>
            <a:off x="413657" y="1339515"/>
            <a:ext cx="5932059" cy="5355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Data Analysis and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90834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1284115"/>
            <a:ext cx="4122717" cy="590931"/>
          </a:xfrm>
        </p:spPr>
        <p:txBody>
          <a:bodyPr/>
          <a:lstStyle/>
          <a:p>
            <a:r>
              <a:rPr lang="en-US" dirty="0"/>
              <a:t>Correlation Matrix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A picture containing timeline">
            <a:extLst>
              <a:ext uri="{FF2B5EF4-FFF2-40B4-BE49-F238E27FC236}">
                <a16:creationId xmlns:a16="http://schemas.microsoft.com/office/drawing/2014/main" id="{9DA980E7-8FF9-E73B-9AE9-C8E5A915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191" y="2062180"/>
            <a:ext cx="6744775" cy="4795820"/>
          </a:xfrm>
          <a:prstGeom prst="rect">
            <a:avLst/>
          </a:prstGeom>
        </p:spPr>
      </p:pic>
      <p:pic>
        <p:nvPicPr>
          <p:cNvPr id="7" name="Picture 6" descr="A picture containing timeline">
            <a:extLst>
              <a:ext uri="{FF2B5EF4-FFF2-40B4-BE49-F238E27FC236}">
                <a16:creationId xmlns:a16="http://schemas.microsoft.com/office/drawing/2014/main" id="{10984A57-D745-8186-1860-00C837AD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015" y="1889079"/>
            <a:ext cx="6744775" cy="47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3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316</Words>
  <Application>Microsoft Office PowerPoint</Application>
  <PresentationFormat>Widescreen</PresentationFormat>
  <Paragraphs>62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Regular</vt:lpstr>
      <vt:lpstr>Calibri</vt:lpstr>
      <vt:lpstr>Georgia</vt:lpstr>
      <vt:lpstr>System Font Regular</vt:lpstr>
      <vt:lpstr>Wingdings</vt:lpstr>
      <vt:lpstr>Office Theme</vt:lpstr>
      <vt:lpstr>EMPLOYEES MENTAL HEALTH PREDICTION</vt:lpstr>
      <vt:lpstr>AGENDA</vt:lpstr>
      <vt:lpstr>Introduction</vt:lpstr>
      <vt:lpstr>Data Description</vt:lpstr>
      <vt:lpstr>Page 2</vt:lpstr>
      <vt:lpstr>Page 1</vt:lpstr>
      <vt:lpstr>Page 1</vt:lpstr>
      <vt:lpstr>Page 2</vt:lpstr>
      <vt:lpstr>Correlation Matrix </vt:lpstr>
      <vt:lpstr>Prediction using classification model</vt:lpstr>
      <vt:lpstr>Results and Summary</vt:lpstr>
      <vt:lpstr>Thank you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Aishwarya HV</cp:lastModifiedBy>
  <cp:revision>104</cp:revision>
  <dcterms:created xsi:type="dcterms:W3CDTF">2019-04-04T19:20:28Z</dcterms:created>
  <dcterms:modified xsi:type="dcterms:W3CDTF">2022-12-15T23:53:26Z</dcterms:modified>
  <cp:category/>
</cp:coreProperties>
</file>