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74" r:id="rId4"/>
    <p:sldId id="275" r:id="rId5"/>
    <p:sldId id="277" r:id="rId6"/>
    <p:sldId id="278" r:id="rId7"/>
    <p:sldId id="279" r:id="rId8"/>
    <p:sldId id="280" r:id="rId9"/>
    <p:sldId id="282" r:id="rId10"/>
    <p:sldId id="28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4602"/>
  </p:normalViewPr>
  <p:slideViewPr>
    <p:cSldViewPr snapToGrid="0" snapToObjects="1" showGuides="1">
      <p:cViewPr>
        <p:scale>
          <a:sx n="58" d="100"/>
          <a:sy n="58" d="100"/>
        </p:scale>
        <p:origin x="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8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1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7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3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0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6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8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69572"/>
            <a:ext cx="6638544" cy="2386584"/>
          </a:xfrm>
        </p:spPr>
        <p:txBody>
          <a:bodyPr/>
          <a:lstStyle/>
          <a:p>
            <a:r>
              <a:rPr lang="en-US" dirty="0"/>
              <a:t>PREDICTION OF SECONDARY INSURANCE PURCHASE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4007684"/>
            <a:ext cx="6268430" cy="1687286"/>
          </a:xfrm>
        </p:spPr>
        <p:txBody>
          <a:bodyPr/>
          <a:lstStyle/>
          <a:p>
            <a:r>
              <a:rPr lang="en-US" sz="1600" dirty="0"/>
              <a:t>Team 7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Rohan Venkatesh </a:t>
            </a:r>
            <a:r>
              <a:rPr lang="en-US" sz="1600" dirty="0" err="1"/>
              <a:t>Sirigeri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Narasimha </a:t>
            </a:r>
            <a:r>
              <a:rPr lang="en-US" sz="1600" dirty="0" err="1"/>
              <a:t>Gaonkar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Suryatej</a:t>
            </a:r>
            <a:r>
              <a:rPr lang="en-US" sz="1600" dirty="0"/>
              <a:t> </a:t>
            </a:r>
            <a:r>
              <a:rPr lang="en-US" sz="1600" dirty="0" err="1"/>
              <a:t>Hittala</a:t>
            </a:r>
            <a:r>
              <a:rPr lang="en-US" sz="1600" dirty="0"/>
              <a:t> </a:t>
            </a:r>
            <a:r>
              <a:rPr lang="en-US" sz="1600" dirty="0" err="1"/>
              <a:t>Mathada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Aishwarya </a:t>
            </a:r>
            <a:r>
              <a:rPr lang="en-US" sz="1600" dirty="0" err="1"/>
              <a:t>Halvagal</a:t>
            </a:r>
            <a:r>
              <a:rPr lang="en-US" sz="1600" dirty="0"/>
              <a:t> </a:t>
            </a:r>
            <a:r>
              <a:rPr lang="en-US" sz="1600" dirty="0" err="1"/>
              <a:t>Veeresh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64" y="1198209"/>
            <a:ext cx="5436412" cy="740309"/>
          </a:xfrm>
        </p:spPr>
        <p:txBody>
          <a:bodyPr/>
          <a:lstStyle/>
          <a:p>
            <a:r>
              <a:rPr lang="en-US" dirty="0"/>
              <a:t>Results and Summary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448A5A-88EC-F3B3-D3EA-83D9452CB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32409"/>
              </p:ext>
            </p:extLst>
          </p:nvPr>
        </p:nvGraphicFramePr>
        <p:xfrm>
          <a:off x="1971030" y="4109292"/>
          <a:ext cx="7657712" cy="186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416">
                  <a:extLst>
                    <a:ext uri="{9D8B030D-6E8A-4147-A177-3AD203B41FA5}">
                      <a16:colId xmlns:a16="http://schemas.microsoft.com/office/drawing/2014/main" val="2952617027"/>
                    </a:ext>
                  </a:extLst>
                </a:gridCol>
                <a:gridCol w="2091722">
                  <a:extLst>
                    <a:ext uri="{9D8B030D-6E8A-4147-A177-3AD203B41FA5}">
                      <a16:colId xmlns:a16="http://schemas.microsoft.com/office/drawing/2014/main" val="2251317946"/>
                    </a:ext>
                  </a:extLst>
                </a:gridCol>
                <a:gridCol w="1990574">
                  <a:extLst>
                    <a:ext uri="{9D8B030D-6E8A-4147-A177-3AD203B41FA5}">
                      <a16:colId xmlns:a16="http://schemas.microsoft.com/office/drawing/2014/main" val="380863698"/>
                    </a:ext>
                  </a:extLst>
                </a:gridCol>
              </a:tblGrid>
              <a:tr h="415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74302"/>
                  </a:ext>
                </a:extLst>
              </a:tr>
              <a:tr h="484162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4704"/>
                  </a:ext>
                </a:extLst>
              </a:tr>
              <a:tr h="484162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5328"/>
                  </a:ext>
                </a:extLst>
              </a:tr>
              <a:tr h="477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Classification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127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D17A57-3163-25C0-FCA5-771858EA142F}"/>
              </a:ext>
            </a:extLst>
          </p:cNvPr>
          <p:cNvSpPr txBox="1"/>
          <p:nvPr/>
        </p:nvSpPr>
        <p:spPr>
          <a:xfrm>
            <a:off x="989682" y="2467839"/>
            <a:ext cx="10212636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Conclusion:</a:t>
            </a:r>
          </a:p>
          <a:p>
            <a:pPr>
              <a:lnSpc>
                <a:spcPts val="3640"/>
              </a:lnSpc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Random Forest classification performs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efficiently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over other methods based on the F1 score and Accuracy.</a:t>
            </a:r>
            <a:endParaRPr lang="en-US" sz="1000" dirty="0">
              <a:solidFill>
                <a:srgbClr val="000000"/>
              </a:solidFill>
              <a:latin typeface="Calibri"/>
              <a:ea typeface="Arim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08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65E229-119C-3959-267D-AD8647FF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3078134"/>
            <a:ext cx="9067799" cy="701731"/>
          </a:xfrm>
          <a:noFill/>
        </p:spPr>
        <p:txBody>
          <a:bodyPr/>
          <a:lstStyle/>
          <a:p>
            <a:pPr algn="ctr"/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81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706" y="1211340"/>
            <a:ext cx="1743810" cy="59093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5D0A48-2FC1-0896-978D-9937ABCAB041}"/>
              </a:ext>
            </a:extLst>
          </p:cNvPr>
          <p:cNvSpPr/>
          <p:nvPr/>
        </p:nvSpPr>
        <p:spPr>
          <a:xfrm>
            <a:off x="4423229" y="2185416"/>
            <a:ext cx="3450771" cy="5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Clear Sans Regular Bold"/>
              </a:rPr>
              <a:t>Project Overview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2B671E-7F90-8D78-0C9E-BD5A7F7F9517}"/>
              </a:ext>
            </a:extLst>
          </p:cNvPr>
          <p:cNvSpPr/>
          <p:nvPr/>
        </p:nvSpPr>
        <p:spPr>
          <a:xfrm>
            <a:off x="4423229" y="3193662"/>
            <a:ext cx="3450771" cy="5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Clear Sans Regular Bold"/>
                <a:ea typeface="+mn-lt"/>
                <a:cs typeface="+mn-lt"/>
              </a:rPr>
              <a:t>Data Description &amp; Cleaning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144CE-E2E4-2F92-8BA7-F27A0AB87AA8}"/>
              </a:ext>
            </a:extLst>
          </p:cNvPr>
          <p:cNvSpPr/>
          <p:nvPr/>
        </p:nvSpPr>
        <p:spPr>
          <a:xfrm>
            <a:off x="4423226" y="4201908"/>
            <a:ext cx="3450771" cy="5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Clear Sans Regular Bold"/>
              </a:rPr>
              <a:t>Analysis &amp; Visualization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77893-1305-DED9-26C1-A302054F9C0F}"/>
              </a:ext>
            </a:extLst>
          </p:cNvPr>
          <p:cNvSpPr/>
          <p:nvPr/>
        </p:nvSpPr>
        <p:spPr>
          <a:xfrm>
            <a:off x="4423229" y="5210154"/>
            <a:ext cx="3450771" cy="5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Clear Sans Regular Bold"/>
              </a:rPr>
              <a:t>Results &amp; Summary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733597"/>
            <a:ext cx="11037244" cy="335151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Create a reliable framework for forecasting secondary insurance purchases using information from prior health insurance purchases.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/>
              <a:t>In this presentation we will go thorough Implementation of  different techniques for understanding the relationship between the previously available data and predicting the secondary purchase .Higher the accuracy , better the prediction of  purchase.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dirty="0"/>
              <a:t>The results will assist insurance providers in designing their marketing strategy.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7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284115"/>
            <a:ext cx="7104743" cy="590931"/>
          </a:xfrm>
        </p:spPr>
        <p:txBody>
          <a:bodyPr/>
          <a:lstStyle/>
          <a:p>
            <a:r>
              <a:rPr lang="en-US" dirty="0"/>
              <a:t>Data Description &amp; Cleaning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286491"/>
            <a:ext cx="11037244" cy="3483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Data Description:</a:t>
            </a:r>
          </a:p>
          <a:p>
            <a:pPr algn="just"/>
            <a:r>
              <a:rPr lang="en-US" dirty="0"/>
              <a:t>There are 12 columns which consist of Gender, Age, </a:t>
            </a:r>
            <a:r>
              <a:rPr lang="en-US" dirty="0" err="1"/>
              <a:t>Driving_Licence</a:t>
            </a:r>
            <a:r>
              <a:rPr lang="en-US" dirty="0"/>
              <a:t>, </a:t>
            </a:r>
            <a:r>
              <a:rPr lang="en-US" dirty="0" err="1"/>
              <a:t>Region_Code</a:t>
            </a:r>
            <a:r>
              <a:rPr lang="en-US" dirty="0"/>
              <a:t>, </a:t>
            </a:r>
            <a:r>
              <a:rPr lang="en-US" dirty="0" err="1"/>
              <a:t>Previously_Insured</a:t>
            </a:r>
            <a:r>
              <a:rPr lang="en-US" dirty="0"/>
              <a:t>, </a:t>
            </a:r>
            <a:r>
              <a:rPr lang="en-US" dirty="0" err="1"/>
              <a:t>Vehicle_Age</a:t>
            </a:r>
            <a:r>
              <a:rPr lang="en-US" dirty="0"/>
              <a:t>, </a:t>
            </a:r>
            <a:r>
              <a:rPr lang="en-US" dirty="0" err="1"/>
              <a:t>Vehicle_damage</a:t>
            </a:r>
            <a:r>
              <a:rPr lang="en-US" dirty="0"/>
              <a:t>, </a:t>
            </a:r>
            <a:r>
              <a:rPr lang="en-US" dirty="0" err="1"/>
              <a:t>Annual_Premium</a:t>
            </a:r>
            <a:r>
              <a:rPr lang="en-US" dirty="0"/>
              <a:t> , </a:t>
            </a:r>
            <a:r>
              <a:rPr lang="en-US" dirty="0" err="1"/>
              <a:t>Policy_Sales_Chanel</a:t>
            </a:r>
            <a:r>
              <a:rPr lang="en-US" dirty="0"/>
              <a:t>, Vintage and Response.</a:t>
            </a:r>
          </a:p>
          <a:p>
            <a:pPr marL="0" indent="0" algn="just">
              <a:buNone/>
            </a:pPr>
            <a:r>
              <a:rPr lang="en-US" sz="2000" b="1" dirty="0"/>
              <a:t>Data Cleaning: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Check for the null and NA values in the data and treat them.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Changing the data types of the attribute to make the prediction easier.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conversion of gender attribute from string to int.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284115"/>
            <a:ext cx="7104743" cy="590931"/>
          </a:xfrm>
        </p:spPr>
        <p:txBody>
          <a:bodyPr/>
          <a:lstStyle/>
          <a:p>
            <a:r>
              <a:rPr lang="en-US" dirty="0"/>
              <a:t>Analysis &amp; Visualization 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286491"/>
            <a:ext cx="11037244" cy="3483338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C770-21F3-2199-2DA8-88760490E109}"/>
              </a:ext>
            </a:extLst>
          </p:cNvPr>
          <p:cNvSpPr txBox="1"/>
          <p:nvPr/>
        </p:nvSpPr>
        <p:spPr>
          <a:xfrm>
            <a:off x="413657" y="2042556"/>
            <a:ext cx="5274624" cy="44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53C04-0D63-FCD5-3860-B80B0724D8E0}"/>
              </a:ext>
            </a:extLst>
          </p:cNvPr>
          <p:cNvSpPr txBox="1"/>
          <p:nvPr/>
        </p:nvSpPr>
        <p:spPr>
          <a:xfrm>
            <a:off x="6096000" y="2042556"/>
            <a:ext cx="5682343" cy="44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2E358870-CE94-F259-2DD5-6D488F40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0" y="1892680"/>
            <a:ext cx="7086103" cy="4965320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730C36-387D-54AA-EC92-FBE6FFC60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683" y="2125683"/>
            <a:ext cx="4818898" cy="43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8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284115"/>
            <a:ext cx="7104743" cy="590931"/>
          </a:xfrm>
        </p:spPr>
        <p:txBody>
          <a:bodyPr/>
          <a:lstStyle/>
          <a:p>
            <a:r>
              <a:rPr lang="en-US" dirty="0"/>
              <a:t>Analysis &amp; Visualization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53C04-0D63-FCD5-3860-B80B0724D8E0}"/>
              </a:ext>
            </a:extLst>
          </p:cNvPr>
          <p:cNvSpPr txBox="1"/>
          <p:nvPr/>
        </p:nvSpPr>
        <p:spPr>
          <a:xfrm>
            <a:off x="6096000" y="2042556"/>
            <a:ext cx="5682343" cy="44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E912C19-9068-6942-3BBB-F9D38D38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09" y="1579580"/>
            <a:ext cx="5666181" cy="4919482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F5F4E60-55A7-7FB2-6500-151027F5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9" y="2185416"/>
            <a:ext cx="5545234" cy="396824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major issue here is that we only have about 12% of the people who bought the insurance. Hence 2 classes are really imbalanced.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Therefore, any model would have a tough time making confident prediction. In general, we'd like to have evenly represented classes. Otherwise, we would need to up-sample the minority class, or down-sample the majority.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2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284115"/>
            <a:ext cx="4122717" cy="590931"/>
          </a:xfrm>
        </p:spPr>
        <p:txBody>
          <a:bodyPr/>
          <a:lstStyle/>
          <a:p>
            <a:r>
              <a:rPr lang="en-US"/>
              <a:t>Correlation Matrix 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36A041F4-1E38-8A86-DECC-2A7349C4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62" y="1959429"/>
            <a:ext cx="7701725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3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284115"/>
            <a:ext cx="4122717" cy="590931"/>
          </a:xfrm>
        </p:spPr>
        <p:txBody>
          <a:bodyPr/>
          <a:lstStyle/>
          <a:p>
            <a:r>
              <a:rPr lang="en-US" dirty="0"/>
              <a:t>SMOTE Technique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23C549E-CFF4-584E-B434-EC7D8F528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83" y="1938518"/>
            <a:ext cx="7602872" cy="491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2B824-2AC1-5A62-AFA6-B011A5B0F085}"/>
              </a:ext>
            </a:extLst>
          </p:cNvPr>
          <p:cNvSpPr txBox="1"/>
          <p:nvPr/>
        </p:nvSpPr>
        <p:spPr>
          <a:xfrm>
            <a:off x="413657" y="3557240"/>
            <a:ext cx="386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Minority Oversampling Technique is used to </a:t>
            </a:r>
            <a:r>
              <a:rPr lang="en-US" dirty="0" err="1"/>
              <a:t>upsample</a:t>
            </a:r>
            <a:r>
              <a:rPr lang="en-US" dirty="0"/>
              <a:t> the minority class. </a:t>
            </a:r>
          </a:p>
        </p:txBody>
      </p:sp>
    </p:spTree>
    <p:extLst>
      <p:ext uri="{BB962C8B-B14F-4D97-AF65-F5344CB8AC3E}">
        <p14:creationId xmlns:p14="http://schemas.microsoft.com/office/powerpoint/2010/main" val="106486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284115"/>
            <a:ext cx="4122717" cy="590931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B5BF592-3D27-246F-3043-EF24E5CB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88" y="1605534"/>
            <a:ext cx="7501838" cy="5079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5A33F-D407-3B86-0EFF-E94D7E57AAD9}"/>
              </a:ext>
            </a:extLst>
          </p:cNvPr>
          <p:cNvSpPr txBox="1"/>
          <p:nvPr/>
        </p:nvSpPr>
        <p:spPr>
          <a:xfrm>
            <a:off x="517793" y="3683551"/>
            <a:ext cx="329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depicts the trade-off between sensitivity and specificity of different classification methods.</a:t>
            </a:r>
          </a:p>
        </p:txBody>
      </p:sp>
    </p:spTree>
    <p:extLst>
      <p:ext uri="{BB962C8B-B14F-4D97-AF65-F5344CB8AC3E}">
        <p14:creationId xmlns:p14="http://schemas.microsoft.com/office/powerpoint/2010/main" val="335175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362</Words>
  <Application>Microsoft Office PowerPoint</Application>
  <PresentationFormat>Widescreen</PresentationFormat>
  <Paragraphs>69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Regular</vt:lpstr>
      <vt:lpstr>Calibri</vt:lpstr>
      <vt:lpstr>Clear Sans Regular Bold</vt:lpstr>
      <vt:lpstr>Georgia</vt:lpstr>
      <vt:lpstr>System Font Regular</vt:lpstr>
      <vt:lpstr>Wingdings</vt:lpstr>
      <vt:lpstr>Office Theme</vt:lpstr>
      <vt:lpstr>PREDICTION OF SECONDARY INSURANCE PURCHASE</vt:lpstr>
      <vt:lpstr>Agenda</vt:lpstr>
      <vt:lpstr>Project Overview</vt:lpstr>
      <vt:lpstr>Data Description &amp; Cleaning</vt:lpstr>
      <vt:lpstr>Analysis &amp; Visualization </vt:lpstr>
      <vt:lpstr>Analysis &amp; Visualization </vt:lpstr>
      <vt:lpstr>Correlation Matrix </vt:lpstr>
      <vt:lpstr>SMOTE Technique</vt:lpstr>
      <vt:lpstr>ROC Curve</vt:lpstr>
      <vt:lpstr>Results and Summary</vt:lpstr>
      <vt:lpstr>Thank you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Aishwarya HV</cp:lastModifiedBy>
  <cp:revision>99</cp:revision>
  <dcterms:created xsi:type="dcterms:W3CDTF">2019-04-04T19:20:28Z</dcterms:created>
  <dcterms:modified xsi:type="dcterms:W3CDTF">2022-11-28T21:10:54Z</dcterms:modified>
  <cp:category/>
</cp:coreProperties>
</file>