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8" r:id="rId7"/>
    <p:sldId id="275" r:id="rId8"/>
    <p:sldId id="263" r:id="rId9"/>
    <p:sldId id="271" r:id="rId10"/>
    <p:sldId id="272" r:id="rId11"/>
    <p:sldId id="273" r:id="rId12"/>
    <p:sldId id="27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18CE3D-36BC-4298-B2A7-CBB0184B043C}" v="13" dt="2025-09-07T14:19:45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89" autoAdjust="0"/>
  </p:normalViewPr>
  <p:slideViewPr>
    <p:cSldViewPr snapToGrid="0">
      <p:cViewPr varScale="1">
        <p:scale>
          <a:sx n="77" d="100"/>
          <a:sy n="77" d="100"/>
        </p:scale>
        <p:origin x="77" y="35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01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rasimha kuruva" userId="8af031c10dd268f5" providerId="LiveId" clId="{27613EAC-8375-441C-9577-9AFCAEFDE73B}"/>
    <pc:docChg chg="modSld">
      <pc:chgData name="Narasimha kuruva" userId="8af031c10dd268f5" providerId="LiveId" clId="{27613EAC-8375-441C-9577-9AFCAEFDE73B}" dt="2025-09-08T03:22:29.048" v="34" actId="255"/>
      <pc:docMkLst>
        <pc:docMk/>
      </pc:docMkLst>
      <pc:sldChg chg="modSp mod">
        <pc:chgData name="Narasimha kuruva" userId="8af031c10dd268f5" providerId="LiveId" clId="{27613EAC-8375-441C-9577-9AFCAEFDE73B}" dt="2025-09-08T03:22:29.048" v="34" actId="255"/>
        <pc:sldMkLst>
          <pc:docMk/>
          <pc:sldMk cId="1132701441" sldId="263"/>
        </pc:sldMkLst>
        <pc:spChg chg="mod">
          <ac:chgData name="Narasimha kuruva" userId="8af031c10dd268f5" providerId="LiveId" clId="{27613EAC-8375-441C-9577-9AFCAEFDE73B}" dt="2025-09-08T03:22:29.048" v="34" actId="255"/>
          <ac:spMkLst>
            <pc:docMk/>
            <pc:sldMk cId="1132701441" sldId="263"/>
            <ac:spMk id="3" creationId="{5E629791-FEC9-CB33-DE78-C8110DF7E4CD}"/>
          </ac:spMkLst>
        </pc:spChg>
      </pc:sldChg>
      <pc:sldChg chg="modSp mod">
        <pc:chgData name="Narasimha kuruva" userId="8af031c10dd268f5" providerId="LiveId" clId="{27613EAC-8375-441C-9577-9AFCAEFDE73B}" dt="2025-09-08T03:20:12.548" v="31" actId="20577"/>
        <pc:sldMkLst>
          <pc:docMk/>
          <pc:sldMk cId="3219600928" sldId="273"/>
        </pc:sldMkLst>
        <pc:spChg chg="mod">
          <ac:chgData name="Narasimha kuruva" userId="8af031c10dd268f5" providerId="LiveId" clId="{27613EAC-8375-441C-9577-9AFCAEFDE73B}" dt="2025-09-08T03:20:12.548" v="31" actId="20577"/>
          <ac:spMkLst>
            <pc:docMk/>
            <pc:sldMk cId="3219600928" sldId="273"/>
            <ac:spMk id="5" creationId="{CBB217AF-AA56-81E2-CBB7-9E8157B2489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3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688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1961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716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14845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568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78369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132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580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466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6213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438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0801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748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011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53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240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290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516471" y="2110341"/>
            <a:ext cx="10447896" cy="2325756"/>
          </a:xfrm>
        </p:spPr>
        <p:txBody>
          <a:bodyPr>
            <a:normAutofit/>
          </a:bodyPr>
          <a:lstStyle/>
          <a:p>
            <a:r>
              <a:rPr lang="en-US" sz="4400" b="1" u="sng" kern="1400" dirty="0">
                <a:solidFill>
                  <a:srgbClr val="2F2F2F"/>
                </a:solidFill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OPENCART WEBSITE</a:t>
            </a:r>
            <a:br>
              <a:rPr lang="en-US" sz="4400" b="1" u="sng" kern="1400" dirty="0">
                <a:solidFill>
                  <a:srgbClr val="2F2F2F"/>
                </a:solidFill>
                <a:effectLst/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br>
              <a:rPr lang="en-IN" sz="18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90001" y="3429000"/>
            <a:ext cx="8172340" cy="1500809"/>
          </a:xfrm>
        </p:spPr>
        <p:txBody>
          <a:bodyPr>
            <a:normAutofit fontScale="25000" lnSpcReduction="20000"/>
          </a:bodyPr>
          <a:lstStyle/>
          <a:p>
            <a:r>
              <a:rPr lang="en-US" sz="7200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7200" kern="14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Guidance of</a:t>
            </a:r>
            <a:r>
              <a:rPr lang="en-US" sz="7200" kern="1400" dirty="0">
                <a:solidFill>
                  <a:srgbClr val="87E317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Mrs. Vaishali Sonali's Mam.</a:t>
            </a:r>
          </a:p>
          <a:p>
            <a:r>
              <a:rPr lang="en-US" sz="7200" kern="1400" dirty="0">
                <a:solidFill>
                  <a:srgbClr val="87E317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kern="1400" dirty="0">
              <a:solidFill>
                <a:srgbClr val="87E317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800" kern="1400" dirty="0">
              <a:solidFill>
                <a:srgbClr val="87E317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r>
              <a:rPr lang="en-IN" sz="5500" kern="1400" dirty="0">
                <a:solidFill>
                  <a:srgbClr val="87E317"/>
                </a:solidFill>
                <a:latin typeface="Arial Black" panose="020B0A04020102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  <a:t>Presented By:</a:t>
            </a:r>
            <a:endParaRPr lang="en-IN" sz="5500" kern="1400" dirty="0">
              <a:solidFill>
                <a:srgbClr val="87E317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r>
              <a:rPr lang="en-IN" sz="8000" b="1" dirty="0"/>
              <a:t>    -</a:t>
            </a:r>
            <a:r>
              <a:rPr lang="en-IN" sz="8000" b="1" dirty="0">
                <a:solidFill>
                  <a:schemeClr val="bg2">
                    <a:lumMod val="10000"/>
                  </a:schemeClr>
                </a:solidFill>
              </a:rPr>
              <a:t>Narasimha Kuruva</a:t>
            </a:r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F016FD-8881-A1E0-9E00-8714F5AD4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62" y="721361"/>
            <a:ext cx="10940917" cy="509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CBB217AF-AA56-81E2-CBB7-9E8157B24895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59605" y="287619"/>
            <a:ext cx="9855995" cy="6724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Defect Identifier :- B_004</a:t>
            </a:r>
          </a:p>
          <a:p>
            <a:r>
              <a:rPr lang="en-US" b="1" dirty="0"/>
              <a:t>Defect Summary: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While checkout the items it shows out of stock,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even if stock is available.</a:t>
            </a:r>
            <a:endParaRPr lang="en-US" dirty="0"/>
          </a:p>
          <a:p>
            <a:r>
              <a:rPr lang="en-US" b="1" dirty="0"/>
              <a:t>Test Id:</a:t>
            </a:r>
            <a:r>
              <a:rPr lang="en-US" dirty="0"/>
              <a:t> TC_040</a:t>
            </a:r>
          </a:p>
          <a:p>
            <a:r>
              <a:rPr lang="en-US" b="1" dirty="0"/>
              <a:t>Test Case Name:</a:t>
            </a:r>
            <a:r>
              <a:rPr lang="en-US" dirty="0"/>
              <a:t> TC_Checkout_Field_Validation</a:t>
            </a:r>
          </a:p>
          <a:p>
            <a:r>
              <a:rPr lang="en-US" b="1" dirty="0"/>
              <a:t>Module Name:</a:t>
            </a:r>
            <a:r>
              <a:rPr lang="en-US" dirty="0"/>
              <a:t> Checkout</a:t>
            </a:r>
          </a:p>
          <a:p>
            <a:r>
              <a:rPr lang="en-US" b="1" dirty="0"/>
              <a:t>Reproducible:</a:t>
            </a:r>
            <a:r>
              <a:rPr lang="en-US" dirty="0"/>
              <a:t> Yes</a:t>
            </a:r>
          </a:p>
          <a:p>
            <a:r>
              <a:rPr lang="en-US" b="1" dirty="0"/>
              <a:t>Severity:</a:t>
            </a:r>
            <a:r>
              <a:rPr lang="en-US" dirty="0"/>
              <a:t> High</a:t>
            </a:r>
          </a:p>
          <a:p>
            <a:r>
              <a:rPr lang="en-US" b="1" dirty="0"/>
              <a:t>Priority:</a:t>
            </a:r>
            <a:r>
              <a:rPr lang="en-US" dirty="0"/>
              <a:t> High</a:t>
            </a:r>
          </a:p>
          <a:p>
            <a:r>
              <a:rPr lang="en-US" b="1" dirty="0"/>
              <a:t>Raised by:</a:t>
            </a:r>
            <a:r>
              <a:rPr lang="en-US" dirty="0"/>
              <a:t> Narasimha</a:t>
            </a:r>
          </a:p>
          <a:p>
            <a:r>
              <a:rPr lang="en-US" b="1" dirty="0"/>
              <a:t>Assigned to:</a:t>
            </a:r>
            <a:r>
              <a:rPr lang="en-US" dirty="0"/>
              <a:t> Developer Team Lead</a:t>
            </a:r>
          </a:p>
          <a:p>
            <a:r>
              <a:rPr lang="en-US" b="1" dirty="0"/>
              <a:t>Date of Assignment:</a:t>
            </a:r>
            <a:r>
              <a:rPr lang="en-US" dirty="0"/>
              <a:t> — 6-09-2025</a:t>
            </a:r>
          </a:p>
          <a:p>
            <a:r>
              <a:rPr lang="en-US" b="1" dirty="0"/>
              <a:t>Status:</a:t>
            </a:r>
            <a:r>
              <a:rPr lang="en-US" dirty="0"/>
              <a:t> Pending</a:t>
            </a:r>
          </a:p>
          <a:p>
            <a:r>
              <a:rPr lang="en-US" b="1" dirty="0"/>
              <a:t>Snapshots:</a:t>
            </a:r>
            <a:r>
              <a:rPr lang="en-US" dirty="0"/>
              <a:t> — Available</a:t>
            </a:r>
          </a:p>
          <a:p>
            <a:r>
              <a:rPr lang="en-US" b="1" dirty="0"/>
              <a:t>Fixed by:</a:t>
            </a:r>
            <a:r>
              <a:rPr lang="en-US" dirty="0"/>
              <a:t> Developer</a:t>
            </a:r>
          </a:p>
          <a:p>
            <a:r>
              <a:rPr lang="en-US" b="1" dirty="0"/>
              <a:t>Date of Fixing:</a:t>
            </a:r>
            <a:r>
              <a:rPr lang="en-US" dirty="0"/>
              <a:t> —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60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6CE2C1-D5A7-FB51-C07C-80D0DFF9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199" y="477520"/>
            <a:ext cx="9469121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63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06" y="1527787"/>
            <a:ext cx="10364451" cy="1596177"/>
          </a:xfrm>
        </p:spPr>
        <p:txBody>
          <a:bodyPr/>
          <a:lstStyle/>
          <a:p>
            <a:pPr algn="l"/>
            <a:r>
              <a:rPr lang="en-US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A64633-4711-CAF8-C44C-26A82243252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707746" y="1527787"/>
            <a:ext cx="8497214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</a:rPr>
              <a:t>Starting in the Project </a:t>
            </a:r>
            <a:r>
              <a:rPr lang="en-US" altLang="en-US" sz="1600" i="1" dirty="0">
                <a:solidFill>
                  <a:schemeClr val="tx1"/>
                </a:solidFill>
              </a:rPr>
              <a:t>I getting confusions on Bug, UI related and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600" i="1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i="1" dirty="0">
                <a:solidFill>
                  <a:schemeClr val="tx1"/>
                </a:solidFill>
              </a:rPr>
              <a:t>   Improvement requests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Bugs are sometimes hard to reproduce consistently.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Complex workflows (login, cart, checkout) take more effort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418" y="1248166"/>
            <a:ext cx="10364451" cy="1596177"/>
          </a:xfrm>
        </p:spPr>
        <p:txBody>
          <a:bodyPr/>
          <a:lstStyle/>
          <a:p>
            <a:pPr algn="l"/>
            <a:r>
              <a:rPr lang="en-IN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E282B5-5687-0B90-1D53-E2A16886C4C3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99009" y="1911266"/>
            <a:ext cx="8394191" cy="2263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Gained hands-on practice in identifying and reporting bugs.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Learned how to classify defects by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severity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priority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Improved skills in writing clear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bug reports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test cases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Understood real-world challenges in testing large applications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600" dirty="0">
                <a:solidFill>
                  <a:schemeClr val="tx1"/>
                </a:solidFill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like OpenCart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knowledge of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QA processes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08" y="1100617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Introduction</a:t>
            </a:r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6878" y="1716946"/>
            <a:ext cx="10363826" cy="34241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/>
              <a:t>OpenCart is the one o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 the world’s largest e-commerce platforms, widely used for 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online shopping.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Like any large-scale web application, it must be tested to ensure accuracy, reliability,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and user satisfaction.</a:t>
            </a:r>
          </a:p>
          <a:p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objective of this report is to identify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functional bugs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with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severity and priority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</a:t>
            </a:r>
          </a:p>
          <a:p>
            <a:pPr marL="0" indent="0"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     OpenCart’s website.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212" y="982871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5783" y="1790622"/>
            <a:ext cx="10363826" cy="3424107"/>
          </a:xfrm>
        </p:spPr>
        <p:txBody>
          <a:bodyPr>
            <a:normAutofit/>
          </a:bodyPr>
          <a:lstStyle/>
          <a:p>
            <a:r>
              <a:rPr lang="en-US" dirty="0"/>
              <a:t>Identify and analyze functional bugs on the OpenCart website.</a:t>
            </a:r>
          </a:p>
          <a:p>
            <a:r>
              <a:rPr lang="en-US" dirty="0"/>
              <a:t>Test core features such as </a:t>
            </a:r>
            <a:r>
              <a:rPr lang="en-US" b="1" dirty="0"/>
              <a:t>Login, Address Update, Search, Add to Cart/Delete, and Product Display</a:t>
            </a:r>
            <a:r>
              <a:rPr lang="en-US" dirty="0"/>
              <a:t>.</a:t>
            </a:r>
          </a:p>
          <a:p>
            <a:r>
              <a:rPr lang="en-US" dirty="0"/>
              <a:t>Document each bug with </a:t>
            </a:r>
            <a:r>
              <a:rPr lang="en-US" b="1" dirty="0"/>
              <a:t>Title, Steps to Reproduce, Expected vs. Actual Result</a:t>
            </a:r>
            <a:r>
              <a:rPr lang="en-US" dirty="0"/>
              <a:t>.</a:t>
            </a:r>
          </a:p>
          <a:p>
            <a:r>
              <a:rPr lang="en-US" dirty="0"/>
              <a:t>Classify bugs based on </a:t>
            </a:r>
            <a:r>
              <a:rPr lang="en-US" b="1" dirty="0"/>
              <a:t>Severity</a:t>
            </a:r>
            <a:r>
              <a:rPr lang="en-US" dirty="0"/>
              <a:t> and </a:t>
            </a:r>
            <a:r>
              <a:rPr lang="en-US" b="1" dirty="0"/>
              <a:t>Priority</a:t>
            </a:r>
            <a:r>
              <a:rPr lang="en-US" dirty="0"/>
              <a:t>.</a:t>
            </a:r>
          </a:p>
          <a:p>
            <a:r>
              <a:rPr lang="en-US" dirty="0"/>
              <a:t>Ensure proper reporting format for better understanding by developers and QA team.</a:t>
            </a:r>
          </a:p>
          <a:p>
            <a:r>
              <a:rPr lang="en-US" dirty="0"/>
              <a:t>Provide suggestions for improvements to enhance user experience.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758" y="1132303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44814" y="1937207"/>
            <a:ext cx="10363826" cy="34241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OpenCart is a leading global e-commerce platform used by millions of users daily.</a:t>
            </a:r>
          </a:p>
          <a:p>
            <a:r>
              <a:rPr lang="en-US" dirty="0"/>
              <a:t>Ensuring flawless functionality is critical for maintaining </a:t>
            </a:r>
            <a:r>
              <a:rPr lang="en-US" b="1" dirty="0"/>
              <a:t>trust, usability, and sales performance</a:t>
            </a:r>
            <a:r>
              <a:rPr lang="en-US" dirty="0"/>
              <a:t>.</a:t>
            </a:r>
          </a:p>
          <a:p>
            <a:r>
              <a:rPr lang="en-US" dirty="0"/>
              <a:t>This study focuses on </a:t>
            </a:r>
            <a:r>
              <a:rPr lang="en-US" b="1" dirty="0"/>
              <a:t>bug detection and analysis</a:t>
            </a:r>
            <a:r>
              <a:rPr lang="en-US" dirty="0"/>
              <a:t> in core modules of the OpenCart website.</a:t>
            </a:r>
          </a:p>
          <a:p>
            <a:r>
              <a:rPr lang="en-US" dirty="0"/>
              <a:t>Key areas tested include:</a:t>
            </a:r>
          </a:p>
          <a:p>
            <a:pPr lvl="1"/>
            <a:r>
              <a:rPr lang="en-US" b="1" dirty="0"/>
              <a:t>Login &amp; Account Management</a:t>
            </a:r>
            <a:endParaRPr lang="en-US" dirty="0"/>
          </a:p>
          <a:p>
            <a:pPr lvl="1"/>
            <a:r>
              <a:rPr lang="en-US" b="1" dirty="0"/>
              <a:t>Address Update</a:t>
            </a:r>
            <a:endParaRPr lang="en-US" dirty="0"/>
          </a:p>
          <a:p>
            <a:pPr lvl="1"/>
            <a:r>
              <a:rPr lang="en-US" b="1" dirty="0"/>
              <a:t>Search &amp; Product Filtering</a:t>
            </a:r>
            <a:endParaRPr lang="en-US" dirty="0"/>
          </a:p>
          <a:p>
            <a:pPr lvl="1"/>
            <a:r>
              <a:rPr lang="en-US" b="1" dirty="0"/>
              <a:t>Add to Cart &amp; Delete</a:t>
            </a:r>
            <a:endParaRPr lang="en-US" dirty="0"/>
          </a:p>
          <a:p>
            <a:r>
              <a:rPr lang="en-US" dirty="0"/>
              <a:t>Identified bugs are classified by </a:t>
            </a:r>
            <a:r>
              <a:rPr lang="en-US" b="1" dirty="0"/>
              <a:t>Severity (impact)</a:t>
            </a:r>
            <a:r>
              <a:rPr lang="en-US" dirty="0"/>
              <a:t> and </a:t>
            </a:r>
            <a:r>
              <a:rPr lang="en-US" b="1" dirty="0"/>
              <a:t>Priority (fix urgency)</a:t>
            </a:r>
            <a:r>
              <a:rPr lang="en-US" dirty="0"/>
              <a:t> to aid better defect management.</a:t>
            </a: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934" y="985520"/>
            <a:ext cx="8596668" cy="1320800"/>
          </a:xfrm>
        </p:spPr>
        <p:txBody>
          <a:bodyPr/>
          <a:lstStyle/>
          <a:p>
            <a:r>
              <a:rPr lang="en-IN" sz="2400" u="sng" dirty="0"/>
              <a:t>Modules Covered</a:t>
            </a:r>
            <a:br>
              <a:rPr lang="en-IN" sz="1800" dirty="0">
                <a:effectLst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4314" y="1465030"/>
            <a:ext cx="10963372" cy="4515439"/>
          </a:xfrm>
        </p:spPr>
        <p:txBody>
          <a:bodyPr>
            <a:normAutofit fontScale="70000" lnSpcReduction="20000"/>
          </a:bodyPr>
          <a:lstStyle/>
          <a:p>
            <a:pPr marL="685800" indent="0" algn="just">
              <a:lnSpc>
                <a:spcPct val="107000"/>
              </a:lnSpc>
              <a:buNone/>
            </a:pPr>
            <a:endParaRPr lang="en-IN" sz="2300" dirty="0">
              <a:effectLst/>
              <a:latin typeface="Calibri" panose="020F05020202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1.</a:t>
            </a:r>
            <a:r>
              <a:rPr lang="en-US" sz="2400" b="1" dirty="0">
                <a:solidFill>
                  <a:schemeClr val="accent1"/>
                </a:solidFill>
              </a:rPr>
              <a:t> </a:t>
            </a:r>
            <a:r>
              <a:rPr lang="en-US" sz="2900" b="1" dirty="0">
                <a:solidFill>
                  <a:schemeClr val="accent1"/>
                </a:solidFill>
              </a:rPr>
              <a:t>Login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Tested login functionality with valid/invalid credentials.</a:t>
            </a:r>
          </a:p>
          <a:p>
            <a:r>
              <a:rPr lang="en-US" sz="2400" dirty="0"/>
              <a:t>Verified error messages, session handling, and account redirection.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2. Search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Checked product search accuracy for keywords and price-based queries.</a:t>
            </a:r>
          </a:p>
          <a:p>
            <a:r>
              <a:rPr lang="en-US" sz="2400" dirty="0"/>
              <a:t>Validated whether filters (price, category) return correct results.</a:t>
            </a:r>
          </a:p>
          <a:p>
            <a:pPr marL="0" indent="0">
              <a:buNone/>
            </a:pPr>
            <a:r>
              <a:rPr lang="en-US" sz="2900" b="1" dirty="0">
                <a:solidFill>
                  <a:schemeClr val="accent1"/>
                </a:solidFill>
              </a:rPr>
              <a:t>3. Change Password</a:t>
            </a:r>
            <a:endParaRPr lang="en-US" sz="2900" dirty="0">
              <a:solidFill>
                <a:schemeClr val="accent1"/>
              </a:solidFill>
            </a:endParaRPr>
          </a:p>
          <a:p>
            <a:r>
              <a:rPr lang="en-US" sz="2400" dirty="0"/>
              <a:t>Tested profile update features for name and delivery address.</a:t>
            </a:r>
          </a:p>
          <a:p>
            <a:r>
              <a:rPr lang="en-US" sz="2400" dirty="0"/>
              <a:t>Verified whether updates reflect across checkout and account sections.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21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2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76694" y="961534"/>
            <a:ext cx="10746556" cy="5231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4. Change Currency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Tested website language switch (e.g., US dollar, Euro, Pound Sterling).</a:t>
            </a:r>
          </a:p>
          <a:p>
            <a:r>
              <a:rPr lang="en-US" dirty="0"/>
              <a:t>Verified UI labels, navigation text, and product details display correctly.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5. Product Discrimination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Verified whether product listings match the search intent.</a:t>
            </a:r>
          </a:p>
          <a:p>
            <a:r>
              <a:rPr lang="en-US" dirty="0"/>
              <a:t>Checked if unrelated products (e.g., groceries in toy search) appear incorrectly.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6. Add to Cart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Tested adding items to the cart and removing them.</a:t>
            </a:r>
          </a:p>
          <a:p>
            <a:r>
              <a:rPr lang="en-US" dirty="0"/>
              <a:t>Verified cart updates (quantity, total price) after changes.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71B2-D741-518E-5C1D-5D6841512E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9454" y="640080"/>
            <a:ext cx="10363826" cy="591312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7. Search By category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Search by Category functionality working.</a:t>
            </a:r>
          </a:p>
          <a:p>
            <a:r>
              <a:rPr lang="en-US" dirty="0"/>
              <a:t>product search accuracy for keywords and price-based queries.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5. Add to WishList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Verified the functionality of WishList</a:t>
            </a:r>
          </a:p>
          <a:p>
            <a:r>
              <a:rPr lang="en-US" dirty="0"/>
              <a:t>Products able to add the products WishList by the Users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6. Product Compare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dirty="0"/>
              <a:t>Tested adding items to the Compare.</a:t>
            </a:r>
          </a:p>
          <a:p>
            <a:r>
              <a:rPr lang="en-US" dirty="0"/>
              <a:t>After adding the Products to compare, Check the details of the item.</a:t>
            </a:r>
          </a:p>
          <a:p>
            <a:pPr marL="0" indent="0">
              <a:buNone/>
            </a:pPr>
            <a:r>
              <a:rPr lang="en-IN" b="1" dirty="0">
                <a:solidFill>
                  <a:schemeClr val="accent1"/>
                </a:solidFill>
              </a:rPr>
              <a:t>10.</a:t>
            </a:r>
            <a:r>
              <a:rPr lang="en-IN" sz="2000" b="1" dirty="0">
                <a:solidFill>
                  <a:schemeClr val="accent1"/>
                </a:solidFill>
              </a:rPr>
              <a:t>Checkout</a:t>
            </a:r>
          </a:p>
          <a:p>
            <a:r>
              <a:rPr lang="en-US" sz="2000" dirty="0"/>
              <a:t>Tested Checkout user able to Checkout the Product</a:t>
            </a:r>
          </a:p>
          <a:p>
            <a:r>
              <a:rPr lang="en-US" sz="2000" dirty="0"/>
              <a:t>After adding the Products to Cart, Then Checkout the product.</a:t>
            </a:r>
          </a:p>
          <a:p>
            <a:pPr marL="0" indent="0">
              <a:buNone/>
            </a:pPr>
            <a:endParaRPr lang="en-IN" sz="20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IN" sz="20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7833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214" y="771972"/>
            <a:ext cx="8596668" cy="1320800"/>
          </a:xfrm>
        </p:spPr>
        <p:txBody>
          <a:bodyPr>
            <a:normAutofit/>
          </a:bodyPr>
          <a:lstStyle/>
          <a:p>
            <a:pPr algn="l"/>
            <a:r>
              <a:rPr lang="en-IN" sz="2800" dirty="0"/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1214" y="1432372"/>
            <a:ext cx="10363826" cy="4318188"/>
          </a:xfrm>
        </p:spPr>
        <p:txBody>
          <a:bodyPr>
            <a:normAutofit fontScale="25000" lnSpcReduction="20000"/>
          </a:bodyPr>
          <a:lstStyle/>
          <a:p>
            <a:pPr marL="0" lv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7200" b="1" dirty="0">
                <a:solidFill>
                  <a:schemeClr val="accent1"/>
                </a:solidFill>
              </a:rPr>
              <a:t>1. Search</a:t>
            </a:r>
            <a:endParaRPr lang="en-US" altLang="en-US" sz="7200" dirty="0">
              <a:solidFill>
                <a:schemeClr val="accent1"/>
              </a:solidFill>
            </a:endParaRPr>
          </a:p>
          <a:p>
            <a:pPr lvl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7200" dirty="0">
                <a:solidFill>
                  <a:schemeClr val="tx1"/>
                </a:solidFill>
              </a:rPr>
              <a:t> Search functionality Does not Working Properly, While search with under rate tags.</a:t>
            </a:r>
          </a:p>
          <a:p>
            <a:pPr lvl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7200" dirty="0">
                <a:solidFill>
                  <a:schemeClr val="tx1"/>
                </a:solidFill>
              </a:rPr>
              <a:t> Search with partial Name , it does  not shows any related products.</a:t>
            </a:r>
          </a:p>
          <a:p>
            <a:pPr lvl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7200" dirty="0">
                <a:solidFill>
                  <a:schemeClr val="tx1"/>
                </a:solidFill>
              </a:rPr>
              <a:t> Search by category functionality not working properly.</a:t>
            </a: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72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7200" b="1" dirty="0">
                <a:solidFill>
                  <a:schemeClr val="accent1"/>
                </a:solidFill>
              </a:rPr>
              <a:t>2. Checkout</a:t>
            </a:r>
            <a:endParaRPr lang="en-US" altLang="en-US" sz="7200" dirty="0">
              <a:solidFill>
                <a:schemeClr val="accent1"/>
              </a:solidFill>
            </a:endParaRPr>
          </a:p>
          <a:p>
            <a:pPr lvl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altLang="en-US" sz="7200" dirty="0">
                <a:solidFill>
                  <a:schemeClr val="tx1"/>
                </a:solidFill>
              </a:rPr>
              <a:t> Product Added in the  Wishlist or in Cart, while user want to checkout the product,</a:t>
            </a: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7200" dirty="0">
                <a:solidFill>
                  <a:schemeClr val="tx1"/>
                </a:solidFill>
              </a:rPr>
              <a:t>       it Shows product out of stock, even product shows availability count.</a:t>
            </a:r>
          </a:p>
          <a:p>
            <a:pPr marL="0" lvl="0" indent="0" defTabSz="91440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7200" dirty="0">
              <a:solidFill>
                <a:schemeClr val="tx1"/>
              </a:solidFill>
            </a:endParaRP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endParaRPr lang="en-IN" sz="55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55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335280"/>
            <a:ext cx="10363826" cy="6004560"/>
          </a:xfrm>
        </p:spPr>
        <p:txBody>
          <a:bodyPr>
            <a:normAutofit/>
          </a:bodyPr>
          <a:lstStyle/>
          <a:p>
            <a:r>
              <a:rPr lang="en-US" b="1" dirty="0"/>
              <a:t>Defect Identifier :- B_001</a:t>
            </a:r>
          </a:p>
          <a:p>
            <a:r>
              <a:rPr lang="en-US" b="1" dirty="0"/>
              <a:t>Defect Summary:</a:t>
            </a:r>
            <a:r>
              <a:rPr lang="en-US" dirty="0"/>
              <a:t> Search result “ phone under 2000” Does not displays any result.</a:t>
            </a:r>
          </a:p>
          <a:p>
            <a:r>
              <a:rPr lang="en-US" b="1" dirty="0"/>
              <a:t>Test Id:</a:t>
            </a:r>
            <a:r>
              <a:rPr lang="en-US" dirty="0"/>
              <a:t> TC_010</a:t>
            </a:r>
          </a:p>
          <a:p>
            <a:r>
              <a:rPr lang="en-US" b="1" dirty="0"/>
              <a:t>Test Case Name:</a:t>
            </a:r>
            <a:r>
              <a:rPr lang="en-US" dirty="0"/>
              <a:t> TC_Search_Price_Filter</a:t>
            </a:r>
          </a:p>
          <a:p>
            <a:r>
              <a:rPr lang="en-US" b="1" dirty="0"/>
              <a:t>Module Name:</a:t>
            </a:r>
            <a:r>
              <a:rPr lang="en-US" dirty="0"/>
              <a:t> Search</a:t>
            </a:r>
          </a:p>
          <a:p>
            <a:r>
              <a:rPr lang="en-US" b="1" dirty="0"/>
              <a:t>Reproducible:</a:t>
            </a:r>
            <a:r>
              <a:rPr lang="en-US" dirty="0"/>
              <a:t> Yes</a:t>
            </a:r>
          </a:p>
          <a:p>
            <a:r>
              <a:rPr lang="en-US" b="1" dirty="0"/>
              <a:t>Severity:</a:t>
            </a:r>
            <a:r>
              <a:rPr lang="en-US" dirty="0"/>
              <a:t> Medium</a:t>
            </a:r>
          </a:p>
          <a:p>
            <a:r>
              <a:rPr lang="en-US" b="1" dirty="0"/>
              <a:t>Priority:</a:t>
            </a:r>
            <a:r>
              <a:rPr lang="en-US" dirty="0"/>
              <a:t> Medium</a:t>
            </a:r>
          </a:p>
          <a:p>
            <a:r>
              <a:rPr lang="en-US" b="1" dirty="0"/>
              <a:t>Raised by:</a:t>
            </a:r>
            <a:r>
              <a:rPr lang="en-US" dirty="0"/>
              <a:t> Narasimha</a:t>
            </a:r>
          </a:p>
          <a:p>
            <a:r>
              <a:rPr lang="en-US" b="1" dirty="0"/>
              <a:t>Assigned to:</a:t>
            </a:r>
            <a:r>
              <a:rPr lang="en-US" dirty="0"/>
              <a:t> Developer Team Lead</a:t>
            </a:r>
          </a:p>
          <a:p>
            <a:r>
              <a:rPr lang="en-US" b="1" dirty="0"/>
              <a:t>Date of Assignment:</a:t>
            </a:r>
            <a:r>
              <a:rPr lang="en-US" dirty="0"/>
              <a:t> — 6-09-2025</a:t>
            </a:r>
          </a:p>
          <a:p>
            <a:r>
              <a:rPr lang="en-US" b="1" dirty="0"/>
              <a:t>Status:</a:t>
            </a:r>
            <a:r>
              <a:rPr lang="en-US" dirty="0"/>
              <a:t> Pending</a:t>
            </a:r>
          </a:p>
          <a:p>
            <a:r>
              <a:rPr lang="en-US" b="1" dirty="0"/>
              <a:t>Snapshots:</a:t>
            </a:r>
            <a:r>
              <a:rPr lang="en-US" dirty="0"/>
              <a:t> — Available</a:t>
            </a:r>
          </a:p>
          <a:p>
            <a:r>
              <a:rPr lang="en-US" b="1" dirty="0"/>
              <a:t>Fixed by:</a:t>
            </a:r>
            <a:r>
              <a:rPr lang="en-US" dirty="0"/>
              <a:t> Developer</a:t>
            </a:r>
          </a:p>
          <a:p>
            <a:r>
              <a:rPr lang="en-US" b="1" dirty="0"/>
              <a:t>Date of Fixing:</a:t>
            </a:r>
            <a:r>
              <a:rPr lang="en-US" dirty="0"/>
              <a:t> —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632</TotalTime>
  <Words>995</Words>
  <Application>Microsoft Office PowerPoint</Application>
  <PresentationFormat>Widescreen</PresentationFormat>
  <Paragraphs>143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Arial Rounded MT Bold</vt:lpstr>
      <vt:lpstr>Calibri</vt:lpstr>
      <vt:lpstr>Cooper Black</vt:lpstr>
      <vt:lpstr>Corbel</vt:lpstr>
      <vt:lpstr>Trebuchet MS</vt:lpstr>
      <vt:lpstr>Wingdings</vt:lpstr>
      <vt:lpstr>Wingdings 3</vt:lpstr>
      <vt:lpstr>Facet</vt:lpstr>
      <vt:lpstr>OPENCART WEBSITE  </vt:lpstr>
      <vt:lpstr>Introduction :  </vt:lpstr>
      <vt:lpstr>Responsibilities</vt:lpstr>
      <vt:lpstr>Overview </vt:lpstr>
      <vt:lpstr>Modules Covered 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 </dc:title>
  <dc:creator>samrudhi Sakoji</dc:creator>
  <cp:lastModifiedBy>Narasimha kuruva</cp:lastModifiedBy>
  <cp:revision>44</cp:revision>
  <dcterms:created xsi:type="dcterms:W3CDTF">2024-02-15T17:31:50Z</dcterms:created>
  <dcterms:modified xsi:type="dcterms:W3CDTF">2025-09-08T03:22:29Z</dcterms:modified>
</cp:coreProperties>
</file>