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72"/>
  </p:normalViewPr>
  <p:slideViewPr>
    <p:cSldViewPr snapToGrid="0">
      <p:cViewPr varScale="1">
        <p:scale>
          <a:sx n="113" d="100"/>
          <a:sy n="113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target.com/searchenterpriseai/definition/lemmatization" TargetMode="External"/><Relationship Id="rId2" Type="http://schemas.openxmlformats.org/officeDocument/2006/relationships/hyperlink" Target="https://towardsdatascience.com/architecture-overview-of-a-conversational-ai-chat-bot-4ef3dfefd52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analytics-vidhya/building-a-simple-chatbot-in-python-using-nltk-7c8c8215ac6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2FD7F-378E-35CE-E061-F88E90CBC3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6312" y="2009422"/>
            <a:ext cx="10521244" cy="2438400"/>
          </a:xfrm>
        </p:spPr>
        <p:txBody>
          <a:bodyPr>
            <a:normAutofit fontScale="90000"/>
          </a:bodyPr>
          <a:lstStyle/>
          <a:p>
            <a:br>
              <a:rPr lang="en-US" b="1" i="0" dirty="0">
                <a:effectLst/>
                <a:latin typeface="Söhne"/>
              </a:rPr>
            </a:br>
            <a:r>
              <a:rPr lang="en-US" b="1" i="0" dirty="0">
                <a:effectLst/>
                <a:latin typeface="Söhne"/>
              </a:rPr>
              <a:t>Implementing a Chatbot </a:t>
            </a:r>
            <a:r>
              <a:rPr lang="en-US" b="1" dirty="0">
                <a:latin typeface="Söhne"/>
              </a:rPr>
              <a:t>Using </a:t>
            </a:r>
            <a:r>
              <a:rPr lang="en-US" b="1" i="0" dirty="0">
                <a:effectLst/>
                <a:latin typeface="Söhne"/>
              </a:rPr>
              <a:t>Python</a:t>
            </a:r>
            <a:br>
              <a:rPr lang="en-US" b="0" i="0" dirty="0">
                <a:solidFill>
                  <a:srgbClr val="D1D5DB"/>
                </a:solidFill>
                <a:effectLst/>
                <a:latin typeface="Söhne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036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8E6A7-1B3F-2ADB-EE28-FA30E9724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553B5-48FD-2DBD-2620-8663FD293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tx1">
                    <a:lumMod val="85000"/>
                  </a:schemeClr>
                </a:solidFill>
                <a:effectLst/>
                <a:latin typeface="Söhne"/>
              </a:rPr>
              <a:t>Introduction</a:t>
            </a:r>
          </a:p>
          <a:p>
            <a:r>
              <a:rPr lang="en-US" b="1" i="0" dirty="0">
                <a:solidFill>
                  <a:schemeClr val="tx1">
                    <a:lumMod val="85000"/>
                  </a:schemeClr>
                </a:solidFill>
                <a:effectLst/>
                <a:latin typeface="Söhne"/>
              </a:rPr>
              <a:t>Model 1 Architecture</a:t>
            </a:r>
          </a:p>
          <a:p>
            <a:r>
              <a:rPr lang="en-US" b="1" i="0" dirty="0">
                <a:solidFill>
                  <a:schemeClr val="tx1">
                    <a:lumMod val="85000"/>
                  </a:schemeClr>
                </a:solidFill>
                <a:effectLst/>
                <a:latin typeface="Söhne"/>
              </a:rPr>
              <a:t>Model 2 Architecture</a:t>
            </a:r>
          </a:p>
          <a:p>
            <a:r>
              <a:rPr lang="en-US" b="1" i="0" dirty="0">
                <a:solidFill>
                  <a:schemeClr val="tx1">
                    <a:lumMod val="85000"/>
                  </a:schemeClr>
                </a:solidFill>
                <a:effectLst/>
                <a:latin typeface="Söhne"/>
              </a:rPr>
              <a:t>Comparison of Both Models</a:t>
            </a:r>
          </a:p>
          <a:p>
            <a:r>
              <a:rPr lang="en-US" b="1" i="0" dirty="0">
                <a:solidFill>
                  <a:schemeClr val="tx1">
                    <a:lumMod val="85000"/>
                  </a:schemeClr>
                </a:solidFill>
                <a:effectLst/>
                <a:latin typeface="Söhne"/>
              </a:rPr>
              <a:t>Results and Achievements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8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3F470-6C92-C1EF-C6D2-3DA16B091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effectLst/>
                <a:latin typeface="Söhne"/>
              </a:rPr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B910B-FA83-907F-195E-AD41F8556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Objective:</a:t>
            </a:r>
            <a:endParaRPr lang="en-US" dirty="0">
              <a:solidFill>
                <a:schemeClr val="tx1">
                  <a:lumMod val="95000"/>
                </a:schemeClr>
              </a:solidFill>
              <a:latin typeface="Söhne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Söhne"/>
              </a:rPr>
              <a:t>    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Develop and compare two chatbot models implemented in Python.</a:t>
            </a:r>
          </a:p>
          <a:p>
            <a:pPr algn="l"/>
            <a:r>
              <a:rPr lang="en-US" b="1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Motivation:</a:t>
            </a:r>
            <a:endParaRPr lang="en-US" dirty="0">
              <a:solidFill>
                <a:schemeClr val="tx1">
                  <a:lumMod val="95000"/>
                </a:schemeClr>
              </a:solidFill>
              <a:latin typeface="Söhne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   Increasing demand for conversational AI in various applications.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614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D23FC-E31F-67B9-6C14-E6F9407A7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Model 1 Architecture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5EE8F-580F-E09E-29E4-0E65B53B4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>
                    <a:lumMod val="85000"/>
                  </a:schemeClr>
                </a:solidFill>
                <a:effectLst/>
                <a:latin typeface="Söhne"/>
              </a:rPr>
              <a:t>Overview:</a:t>
            </a:r>
            <a:endParaRPr lang="en-US" b="0" i="0" dirty="0">
              <a:solidFill>
                <a:schemeClr val="tx1">
                  <a:lumMod val="85000"/>
                </a:schemeClr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Söhne"/>
              </a:rPr>
              <a:t>Utilizes deep learning with </a:t>
            </a:r>
            <a:r>
              <a:rPr lang="en-US" b="0" i="0" dirty="0" err="1">
                <a:solidFill>
                  <a:schemeClr val="tx1">
                    <a:lumMod val="85000"/>
                  </a:schemeClr>
                </a:solidFill>
                <a:effectLst/>
                <a:latin typeface="Söhne"/>
              </a:rPr>
              <a:t>Keras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Söhne"/>
              </a:rPr>
              <a:t>Features lemmatization for text normalization.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Söhne"/>
              </a:rPr>
              <a:t>Employs TF-IDF vectorization and cosine similarity.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029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E668A-70A9-1FA5-4355-8D87FC20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Model 2 Architecture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12119-4ED5-806E-E921-FAD431BC3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1" i="0" dirty="0">
                <a:solidFill>
                  <a:schemeClr val="tx1">
                    <a:lumMod val="85000"/>
                  </a:schemeClr>
                </a:solidFill>
                <a:effectLst/>
                <a:latin typeface="Söhne"/>
              </a:rPr>
              <a:t>Overview:</a:t>
            </a:r>
            <a:endParaRPr lang="en-US" b="0" i="0" dirty="0">
              <a:solidFill>
                <a:schemeClr val="tx1">
                  <a:lumMod val="85000"/>
                </a:schemeClr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Söhne"/>
              </a:rPr>
              <a:t>Simple chatbot using keyword matching.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Söhne"/>
              </a:rPr>
              <a:t>Implements TF-IDF vectorization and cosine similarity.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Söhne"/>
              </a:rPr>
              <a:t>Focuses on a lightweight design.</a:t>
            </a:r>
          </a:p>
          <a:p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330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EE72E-327F-FBF4-D813-9F3F24245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13" y="166963"/>
            <a:ext cx="9905998" cy="1478570"/>
          </a:xfrm>
        </p:spPr>
        <p:txBody>
          <a:bodyPr/>
          <a:lstStyle/>
          <a:p>
            <a:r>
              <a:rPr lang="en-US" b="1" i="0" dirty="0">
                <a:effectLst/>
                <a:latin typeface="Söhne"/>
              </a:rPr>
              <a:t>Comparison of Both 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8AF24-4546-F3FF-11DB-25281E7EF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813" y="1264355"/>
            <a:ext cx="10463565" cy="5080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500" b="1" dirty="0">
                <a:solidFill>
                  <a:schemeClr val="tx1">
                    <a:lumMod val="85000"/>
                  </a:schemeClr>
                </a:solidFill>
                <a:latin typeface="Söhne"/>
              </a:rPr>
              <a:t>Model Complexity:</a:t>
            </a:r>
          </a:p>
          <a:p>
            <a:pPr marL="0" indent="0">
              <a:buNone/>
            </a:pPr>
            <a:r>
              <a:rPr lang="en-US" sz="2500" b="1" dirty="0">
                <a:solidFill>
                  <a:schemeClr val="tx1">
                    <a:lumMod val="85000"/>
                  </a:schemeClr>
                </a:solidFill>
                <a:latin typeface="Söhne"/>
              </a:rPr>
              <a:t>	Model 1:  (Neural Network): More complex with multiple layers and hyperparameters.</a:t>
            </a:r>
          </a:p>
          <a:p>
            <a:pPr marL="0" indent="0">
              <a:buNone/>
            </a:pPr>
            <a:r>
              <a:rPr lang="en-US" sz="2500" b="1" dirty="0">
                <a:solidFill>
                  <a:schemeClr val="tx1">
                    <a:lumMod val="85000"/>
                  </a:schemeClr>
                </a:solidFill>
                <a:latin typeface="Söhne"/>
              </a:rPr>
              <a:t>	Model 2: (TF-IDF):  Relies on keyword matching and TF-IDF without explicit training.</a:t>
            </a:r>
          </a:p>
          <a:p>
            <a:pPr marL="0" marR="0" indent="0">
              <a:spcAft>
                <a:spcPts val="0"/>
              </a:spcAft>
              <a:buNone/>
            </a:pPr>
            <a:r>
              <a:rPr lang="en-US" b="1" dirty="0">
                <a:solidFill>
                  <a:schemeClr val="tx1">
                    <a:lumMod val="85000"/>
                  </a:schemeClr>
                </a:solidFill>
                <a:latin typeface="Söhne"/>
              </a:rPr>
              <a:t>Training Approach:</a:t>
            </a:r>
          </a:p>
          <a:p>
            <a:pPr marL="0" marR="0" indent="0">
              <a:spcAft>
                <a:spcPts val="0"/>
              </a:spcAft>
              <a:buNone/>
            </a:pPr>
            <a:r>
              <a:rPr lang="en-US" b="1" dirty="0">
                <a:solidFill>
                  <a:schemeClr val="tx1">
                    <a:lumMod val="85000"/>
                  </a:schemeClr>
                </a:solidFill>
                <a:latin typeface="Söhne"/>
              </a:rPr>
              <a:t>	Model 1: Supervised learning with labeled intent-response pairs.</a:t>
            </a:r>
          </a:p>
          <a:p>
            <a:pPr marL="0" marR="0" indent="0">
              <a:spcAft>
                <a:spcPts val="0"/>
              </a:spcAft>
              <a:buNone/>
            </a:pPr>
            <a:r>
              <a:rPr lang="en-US" b="1" dirty="0">
                <a:solidFill>
                  <a:schemeClr val="tx1">
                    <a:lumMod val="85000"/>
                  </a:schemeClr>
                </a:solidFill>
                <a:latin typeface="Söhne"/>
              </a:rPr>
              <a:t>	Model 2: Unsupervised learning based on TF-IDF and cosine similarity.</a:t>
            </a:r>
            <a:endParaRPr lang="en-US" b="0" i="0" dirty="0">
              <a:solidFill>
                <a:schemeClr val="tx1">
                  <a:lumMod val="85000"/>
                </a:schemeClr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85000"/>
                  </a:schemeClr>
                </a:solidFill>
                <a:latin typeface="Söhne"/>
              </a:rPr>
              <a:t>Performance Comparison: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2400" b="1" dirty="0">
                <a:solidFill>
                  <a:schemeClr val="tx1">
                    <a:lumMod val="85000"/>
                  </a:schemeClr>
                </a:solidFill>
                <a:latin typeface="Söhne"/>
              </a:rPr>
              <a:t>	Model 1 achieves high accuracy with machine learning.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2400" b="1" dirty="0">
                <a:solidFill>
                  <a:schemeClr val="tx1">
                    <a:lumMod val="85000"/>
                  </a:schemeClr>
                </a:solidFill>
                <a:latin typeface="Söhne"/>
              </a:rPr>
              <a:t>	Model 2 provides simplicity and efficiency in certain use cases.</a:t>
            </a:r>
          </a:p>
          <a:p>
            <a:pPr marL="0" marR="0" indent="0">
              <a:spcAft>
                <a:spcPts val="0"/>
              </a:spcAft>
              <a:buNone/>
            </a:pPr>
            <a:r>
              <a:rPr lang="en-US" b="1" dirty="0">
                <a:solidFill>
                  <a:schemeClr val="tx1">
                    <a:lumMod val="85000"/>
                  </a:schemeClr>
                </a:solidFill>
                <a:latin typeface="Söhne"/>
              </a:rPr>
              <a:t>User Interaction:</a:t>
            </a:r>
          </a:p>
          <a:p>
            <a:pPr marL="0" marR="0" indent="0">
              <a:spcAft>
                <a:spcPts val="0"/>
              </a:spcAft>
              <a:buNone/>
            </a:pPr>
            <a:r>
              <a:rPr lang="en-US" b="1" dirty="0">
                <a:solidFill>
                  <a:schemeClr val="tx1">
                    <a:lumMod val="85000"/>
                  </a:schemeClr>
                </a:solidFill>
                <a:latin typeface="Söhne"/>
              </a:rPr>
              <a:t>	Model 1: Provides a GUI for user-friendly interaction.</a:t>
            </a:r>
          </a:p>
          <a:p>
            <a:pPr marL="0" marR="0" indent="0">
              <a:spcAft>
                <a:spcPts val="0"/>
              </a:spcAft>
              <a:buNone/>
            </a:pPr>
            <a:r>
              <a:rPr lang="en-US" b="1" dirty="0">
                <a:solidFill>
                  <a:schemeClr val="tx1">
                    <a:lumMod val="85000"/>
                  </a:schemeClr>
                </a:solidFill>
                <a:latin typeface="Söhne"/>
              </a:rPr>
              <a:t>	Model 2: Takes input from the console in a loop.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D1D5DB"/>
              </a:solidFill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748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D8F37-3EF2-61D8-CE9F-D2E83E52B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Results and Achievements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5919A-60B0-0B43-4360-FDF8F691B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Accomplishments: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Model 1 achieves 95% accuracy through deep learning.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Model 2 successfully implements a lightweight chatbot.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Challenges Overcome: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Model 1 tackles data preprocessing complexities.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Model 2 focuses on simplicity and ease of use.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272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D7AF9-061E-FE41-93B4-FD414FEC1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D2E72-825C-5027-F090-6561F8E5D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10395832" cy="3823935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>
                <a:latin typeface="Söhne"/>
              </a:rPr>
              <a:t>Project contributors and team members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Söhne"/>
              </a:rPr>
              <a:t>Hema Sai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  <a:latin typeface="Söhne"/>
              </a:rPr>
              <a:t>Kaja</a:t>
            </a:r>
            <a:endParaRPr lang="en-US" dirty="0">
              <a:solidFill>
                <a:schemeClr val="tx1">
                  <a:lumMod val="85000"/>
                </a:schemeClr>
              </a:solidFill>
              <a:latin typeface="Söhne"/>
            </a:endParaRPr>
          </a:p>
          <a:p>
            <a:pPr marL="457200" lvl="1" indent="0">
              <a:buNone/>
            </a:pPr>
            <a:r>
              <a:rPr lang="en-US" sz="2100" dirty="0">
                <a:solidFill>
                  <a:schemeClr val="tx1">
                    <a:lumMod val="85000"/>
                  </a:schemeClr>
                </a:solidFill>
                <a:latin typeface="Söhne"/>
              </a:rPr>
              <a:t>Lakshmi Prasanna </a:t>
            </a:r>
            <a:r>
              <a:rPr lang="en-US" sz="2100" dirty="0" err="1">
                <a:solidFill>
                  <a:schemeClr val="tx1">
                    <a:lumMod val="85000"/>
                  </a:schemeClr>
                </a:solidFill>
                <a:latin typeface="Söhne"/>
              </a:rPr>
              <a:t>Doupati</a:t>
            </a:r>
            <a:endParaRPr lang="en-US" sz="2100" dirty="0">
              <a:solidFill>
                <a:schemeClr val="tx1">
                  <a:lumMod val="85000"/>
                </a:schemeClr>
              </a:solidFill>
              <a:latin typeface="Söhne"/>
            </a:endParaRPr>
          </a:p>
          <a:p>
            <a:pPr marL="457200" lvl="1" indent="0">
              <a:buNone/>
            </a:pPr>
            <a:r>
              <a:rPr lang="en-US" sz="2100" dirty="0">
                <a:solidFill>
                  <a:schemeClr val="tx1">
                    <a:lumMod val="85000"/>
                  </a:schemeClr>
                </a:solidFill>
                <a:latin typeface="Söhne"/>
              </a:rPr>
              <a:t>Narasimha </a:t>
            </a:r>
            <a:r>
              <a:rPr lang="en-US" sz="2100" dirty="0" err="1">
                <a:solidFill>
                  <a:schemeClr val="tx1">
                    <a:lumMod val="85000"/>
                  </a:schemeClr>
                </a:solidFill>
                <a:latin typeface="Söhne"/>
              </a:rPr>
              <a:t>Daddala</a:t>
            </a:r>
            <a:endParaRPr lang="en-US" sz="2100" dirty="0">
              <a:solidFill>
                <a:schemeClr val="tx1">
                  <a:lumMod val="85000"/>
                </a:schemeClr>
              </a:solidFill>
              <a:latin typeface="Söhne"/>
            </a:endParaRPr>
          </a:p>
          <a:p>
            <a:pPr marL="228600" lvl="1">
              <a:spcBef>
                <a:spcPts val="1000"/>
              </a:spcBef>
            </a:pPr>
            <a:r>
              <a:rPr lang="en-US" sz="2400" b="1" dirty="0">
                <a:latin typeface="Söhne"/>
              </a:rPr>
              <a:t>Mentors and advisors</a:t>
            </a:r>
          </a:p>
          <a:p>
            <a:pPr marL="457200" lvl="1" indent="0">
              <a:buNone/>
            </a:pPr>
            <a:r>
              <a:rPr lang="en-US" sz="2100" dirty="0" err="1">
                <a:solidFill>
                  <a:schemeClr val="tx1">
                    <a:lumMod val="85000"/>
                  </a:schemeClr>
                </a:solidFill>
                <a:latin typeface="Söhne"/>
              </a:rPr>
              <a:t>Shivanjali</a:t>
            </a:r>
            <a:r>
              <a:rPr lang="en-US" sz="2100" dirty="0">
                <a:solidFill>
                  <a:schemeClr val="tx1">
                    <a:lumMod val="85000"/>
                  </a:schemeClr>
                </a:solidFill>
                <a:latin typeface="Söhne"/>
              </a:rPr>
              <a:t> </a:t>
            </a:r>
            <a:r>
              <a:rPr lang="en-US" sz="2100" dirty="0" err="1">
                <a:solidFill>
                  <a:schemeClr val="tx1">
                    <a:lumMod val="85000"/>
                  </a:schemeClr>
                </a:solidFill>
                <a:latin typeface="Söhne"/>
              </a:rPr>
              <a:t>Khare</a:t>
            </a:r>
            <a:endParaRPr lang="en-US" sz="2100" dirty="0">
              <a:solidFill>
                <a:schemeClr val="tx1">
                  <a:lumMod val="85000"/>
                </a:schemeClr>
              </a:solidFill>
              <a:latin typeface="Söhne"/>
            </a:endParaRPr>
          </a:p>
          <a:p>
            <a:pPr marL="228600" lvl="1">
              <a:spcBef>
                <a:spcPts val="1000"/>
              </a:spcBef>
            </a:pPr>
            <a:r>
              <a:rPr lang="en-US" sz="2400" b="1" dirty="0">
                <a:latin typeface="Söhne"/>
              </a:rPr>
              <a:t>References</a:t>
            </a:r>
            <a:br>
              <a:rPr lang="en-US" sz="2400" b="1" dirty="0">
                <a:latin typeface="Söhne"/>
              </a:rPr>
            </a:br>
            <a:r>
              <a:rPr lang="en-US" sz="2000" u="sng" dirty="0">
                <a:solidFill>
                  <a:srgbClr val="000080"/>
                </a:solidFill>
                <a:latin typeface="Menlo" panose="020B060903080402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https://towardsdatascience.com/architecture-overview-of-a-conversational-ai-chat-bot-4ef3dfefd52e</a:t>
            </a:r>
            <a:endParaRPr lang="en-US" sz="2000" u="sng" dirty="0">
              <a:solidFill>
                <a:srgbClr val="000080"/>
              </a:solidFill>
              <a:latin typeface="Menlo" panose="020B0609030804020204" pitchFamily="49" charset="0"/>
            </a:endParaRPr>
          </a:p>
          <a:p>
            <a:pPr marL="457200" lvl="2" indent="0">
              <a:spcBef>
                <a:spcPts val="1000"/>
              </a:spcBef>
              <a:buNone/>
            </a:pPr>
            <a:r>
              <a:rPr lang="en-US" sz="2000" u="sng" dirty="0">
                <a:solidFill>
                  <a:srgbClr val="000080"/>
                </a:solidFill>
                <a:latin typeface="Menlo" panose="020B0609030804020204" pitchFamily="49" charset="0"/>
                <a:hlinkClick r:id="rId3" tooltip="https://www.techtarget.com/searchenterpriseai/definition/lemmatiza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https://www.techtarget.com/searchenterpriseai/definition/lemmatization</a:t>
            </a:r>
            <a:endParaRPr lang="en-US" sz="2000" u="sng" dirty="0">
              <a:solidFill>
                <a:srgbClr val="000080"/>
              </a:solidFill>
              <a:latin typeface="Menlo" panose="020B0609030804020204" pitchFamily="49" charset="0"/>
            </a:endParaRPr>
          </a:p>
          <a:p>
            <a:pPr marL="457200" lvl="2" indent="0">
              <a:spcBef>
                <a:spcPts val="1000"/>
              </a:spcBef>
              <a:buNone/>
            </a:pPr>
            <a:r>
              <a:rPr lang="en-US" sz="2100" u="sng" dirty="0">
                <a:solidFill>
                  <a:srgbClr val="000080"/>
                </a:solidFill>
                <a:latin typeface="Menlo" panose="020B060903080402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https://medium.com/analytics-vidhya/building-a-simple-chatbot-in-python-using-nltk-7c8c8215ac6e</a:t>
            </a:r>
            <a:endParaRPr lang="en-US" sz="2100" u="sng" dirty="0">
              <a:solidFill>
                <a:srgbClr val="000080"/>
              </a:solidFill>
              <a:latin typeface="Menlo" panose="020B0609030804020204" pitchFamily="49" charset="0"/>
            </a:endParaRPr>
          </a:p>
          <a:p>
            <a:pPr marL="457200" lvl="2" indent="0">
              <a:spcBef>
                <a:spcPts val="1000"/>
              </a:spcBef>
              <a:buNone/>
            </a:pPr>
            <a:endParaRPr lang="en-US" sz="20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 marL="457200" lvl="2" indent="0">
              <a:spcBef>
                <a:spcPts val="1000"/>
              </a:spcBef>
              <a:buNone/>
            </a:pPr>
            <a:endParaRPr lang="en-US" sz="1900" dirty="0">
              <a:solidFill>
                <a:srgbClr val="D1D5DB"/>
              </a:solidFill>
              <a:latin typeface="Söhne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382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47</TotalTime>
  <Words>309</Words>
  <Application>Microsoft Macintosh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Menlo</vt:lpstr>
      <vt:lpstr>Söhne</vt:lpstr>
      <vt:lpstr>Tw Cen MT</vt:lpstr>
      <vt:lpstr>Circuit</vt:lpstr>
      <vt:lpstr> Implementing a Chatbot Using Python </vt:lpstr>
      <vt:lpstr>Contents</vt:lpstr>
      <vt:lpstr>Introduction</vt:lpstr>
      <vt:lpstr>Model 1 Architecture</vt:lpstr>
      <vt:lpstr>Model 2 Architecture</vt:lpstr>
      <vt:lpstr>Comparison of Both Models</vt:lpstr>
      <vt:lpstr>Results and Achievements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Implementing a Chatbot in Python </dc:title>
  <dc:creator>Kaja, Hema Sai</dc:creator>
  <cp:lastModifiedBy>Kaja, Hema Sai</cp:lastModifiedBy>
  <cp:revision>18</cp:revision>
  <dcterms:created xsi:type="dcterms:W3CDTF">2023-11-29T12:16:24Z</dcterms:created>
  <dcterms:modified xsi:type="dcterms:W3CDTF">2023-12-13T04:21:29Z</dcterms:modified>
</cp:coreProperties>
</file>