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9" r:id="rId4"/>
    <p:sldId id="263" r:id="rId5"/>
    <p:sldId id="260" r:id="rId6"/>
    <p:sldId id="264"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lineni Narasimha Naidu" userId="cdeb9c1ca73a9452" providerId="LiveId" clId="{CCCDBEFB-3B26-4125-BABB-3D36A54C4E97}"/>
    <pc:docChg chg="custSel modSld">
      <pc:chgData name="Bollineni Narasimha Naidu" userId="cdeb9c1ca73a9452" providerId="LiveId" clId="{CCCDBEFB-3B26-4125-BABB-3D36A54C4E97}" dt="2025-05-25T06:25:12.651" v="3" actId="27636"/>
      <pc:docMkLst>
        <pc:docMk/>
      </pc:docMkLst>
      <pc:sldChg chg="modSp mod">
        <pc:chgData name="Bollineni Narasimha Naidu" userId="cdeb9c1ca73a9452" providerId="LiveId" clId="{CCCDBEFB-3B26-4125-BABB-3D36A54C4E97}" dt="2025-05-25T06:25:12.651" v="3" actId="27636"/>
        <pc:sldMkLst>
          <pc:docMk/>
          <pc:sldMk cId="1546997212" sldId="264"/>
        </pc:sldMkLst>
        <pc:spChg chg="mod">
          <ac:chgData name="Bollineni Narasimha Naidu" userId="cdeb9c1ca73a9452" providerId="LiveId" clId="{CCCDBEFB-3B26-4125-BABB-3D36A54C4E97}" dt="2025-05-25T06:25:12.651" v="3" actId="27636"/>
          <ac:spMkLst>
            <pc:docMk/>
            <pc:sldMk cId="1546997212" sldId="264"/>
            <ac:spMk id="3" creationId="{92661B7D-7B80-F158-C5AC-59DD4847DC6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939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09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6627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214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96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5/25/2025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5521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5/25/2025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5867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452563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4692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3225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2237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51030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0681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5/25/2025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866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5/25/2025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9965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2A54C80-263E-416B-A8E0-580EDEADCBDC}" type="datetimeFigureOut">
              <a:rPr lang="en-US" smtClean="0"/>
              <a:t>5/25/2025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384963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7954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5/25/2025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8317659"/>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EBA3-4EDA-D642-6FB5-E3DAC00F1D1D}"/>
              </a:ext>
            </a:extLst>
          </p:cNvPr>
          <p:cNvSpPr>
            <a:spLocks noGrp="1"/>
          </p:cNvSpPr>
          <p:nvPr>
            <p:ph type="ctrTitle"/>
          </p:nvPr>
        </p:nvSpPr>
        <p:spPr>
          <a:xfrm>
            <a:off x="1154955" y="2612571"/>
            <a:ext cx="8825658" cy="1469572"/>
          </a:xfrm>
        </p:spPr>
        <p:txBody>
          <a:bodyPr/>
          <a:lstStyle/>
          <a:p>
            <a:r>
              <a:rPr lang="en-US" sz="4000" b="1" dirty="0">
                <a:solidFill>
                  <a:schemeClr val="tx1"/>
                </a:solidFill>
                <a:latin typeface="Times New Roman" panose="02020603050405020304" pitchFamily="18" charset="0"/>
                <a:cs typeface="Times New Roman" panose="02020603050405020304" pitchFamily="18" charset="0"/>
              </a:rPr>
              <a:t>E-Learning platform Management </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DDC4E1D-C87F-F62C-04AD-4C38298A9AC8}"/>
              </a:ext>
            </a:extLst>
          </p:cNvPr>
          <p:cNvSpPr>
            <a:spLocks noGrp="1"/>
          </p:cNvSpPr>
          <p:nvPr>
            <p:ph type="subTitle" idx="1"/>
          </p:nvPr>
        </p:nvSpPr>
        <p:spPr>
          <a:xfrm>
            <a:off x="1154955" y="4572000"/>
            <a:ext cx="8825658" cy="2079170"/>
          </a:xfrm>
        </p:spPr>
        <p:txBody>
          <a:bodyPr>
            <a:normAutofit lnSpcReduction="10000"/>
          </a:bodyPr>
          <a:lstStyle/>
          <a:p>
            <a:r>
              <a:rPr lang="en-US" dirty="0">
                <a:solidFill>
                  <a:schemeClr val="tx1">
                    <a:lumMod val="75000"/>
                  </a:schemeClr>
                </a:solidFill>
                <a:latin typeface="Times New Roman" panose="02020603050405020304" pitchFamily="18" charset="0"/>
                <a:cs typeface="Times New Roman" panose="02020603050405020304" pitchFamily="18" charset="0"/>
              </a:rPr>
              <a:t>Team members:</a:t>
            </a:r>
          </a:p>
          <a:p>
            <a:r>
              <a:rPr lang="en-US" dirty="0" err="1">
                <a:solidFill>
                  <a:schemeClr val="tx1">
                    <a:lumMod val="75000"/>
                  </a:schemeClr>
                </a:solidFill>
                <a:latin typeface="Times New Roman" panose="02020603050405020304" pitchFamily="18" charset="0"/>
                <a:cs typeface="Times New Roman" panose="02020603050405020304" pitchFamily="18" charset="0"/>
              </a:rPr>
              <a:t>T.Vamsi</a:t>
            </a:r>
            <a:r>
              <a:rPr lang="en-US" dirty="0">
                <a:solidFill>
                  <a:schemeClr val="tx1">
                    <a:lumMod val="75000"/>
                  </a:schemeClr>
                </a:solidFill>
                <a:latin typeface="Times New Roman" panose="02020603050405020304" pitchFamily="18" charset="0"/>
                <a:cs typeface="Times New Roman" panose="02020603050405020304" pitchFamily="18" charset="0"/>
              </a:rPr>
              <a:t> </a:t>
            </a:r>
            <a:r>
              <a:rPr lang="en-US" dirty="0" err="1">
                <a:solidFill>
                  <a:schemeClr val="tx1">
                    <a:lumMod val="75000"/>
                  </a:schemeClr>
                </a:solidFill>
                <a:latin typeface="Times New Roman" panose="02020603050405020304" pitchFamily="18" charset="0"/>
                <a:cs typeface="Times New Roman" panose="02020603050405020304" pitchFamily="18" charset="0"/>
              </a:rPr>
              <a:t>krishna</a:t>
            </a:r>
            <a:endParaRPr lang="en-US" dirty="0">
              <a:solidFill>
                <a:schemeClr val="tx1">
                  <a:lumMod val="75000"/>
                </a:schemeClr>
              </a:solidFill>
              <a:latin typeface="Times New Roman" panose="02020603050405020304" pitchFamily="18" charset="0"/>
              <a:cs typeface="Times New Roman" panose="02020603050405020304" pitchFamily="18" charset="0"/>
            </a:endParaRPr>
          </a:p>
          <a:p>
            <a:r>
              <a:rPr lang="en-US" dirty="0" err="1">
                <a:solidFill>
                  <a:schemeClr val="tx1">
                    <a:lumMod val="75000"/>
                  </a:schemeClr>
                </a:solidFill>
                <a:latin typeface="Times New Roman" panose="02020603050405020304" pitchFamily="18" charset="0"/>
                <a:cs typeface="Times New Roman" panose="02020603050405020304" pitchFamily="18" charset="0"/>
              </a:rPr>
              <a:t>s.Subburayudu</a:t>
            </a:r>
            <a:endParaRPr lang="en-US" dirty="0">
              <a:solidFill>
                <a:schemeClr val="tx1">
                  <a:lumMod val="75000"/>
                </a:schemeClr>
              </a:solidFill>
              <a:latin typeface="Times New Roman" panose="02020603050405020304" pitchFamily="18" charset="0"/>
              <a:cs typeface="Times New Roman" panose="02020603050405020304" pitchFamily="18" charset="0"/>
            </a:endParaRPr>
          </a:p>
          <a:p>
            <a:r>
              <a:rPr lang="en-US" dirty="0" err="1">
                <a:solidFill>
                  <a:schemeClr val="tx1">
                    <a:lumMod val="75000"/>
                  </a:schemeClr>
                </a:solidFill>
                <a:latin typeface="Times New Roman" panose="02020603050405020304" pitchFamily="18" charset="0"/>
                <a:cs typeface="Times New Roman" panose="02020603050405020304" pitchFamily="18" charset="0"/>
              </a:rPr>
              <a:t>k.Venkata</a:t>
            </a:r>
            <a:r>
              <a:rPr lang="en-US" dirty="0">
                <a:solidFill>
                  <a:schemeClr val="tx1">
                    <a:lumMod val="75000"/>
                  </a:schemeClr>
                </a:solidFill>
                <a:latin typeface="Times New Roman" panose="02020603050405020304" pitchFamily="18" charset="0"/>
                <a:cs typeface="Times New Roman" panose="02020603050405020304" pitchFamily="18" charset="0"/>
              </a:rPr>
              <a:t> </a:t>
            </a:r>
            <a:r>
              <a:rPr lang="en-US" dirty="0" err="1">
                <a:solidFill>
                  <a:schemeClr val="tx1">
                    <a:lumMod val="75000"/>
                  </a:schemeClr>
                </a:solidFill>
                <a:latin typeface="Times New Roman" panose="02020603050405020304" pitchFamily="18" charset="0"/>
                <a:cs typeface="Times New Roman" panose="02020603050405020304" pitchFamily="18" charset="0"/>
              </a:rPr>
              <a:t>ramana</a:t>
            </a:r>
            <a:r>
              <a:rPr lang="en-US" dirty="0">
                <a:solidFill>
                  <a:schemeClr val="tx1">
                    <a:lumMod val="75000"/>
                  </a:schemeClr>
                </a:solidFill>
                <a:latin typeface="Times New Roman" panose="02020603050405020304" pitchFamily="18" charset="0"/>
                <a:cs typeface="Times New Roman" panose="02020603050405020304" pitchFamily="18" charset="0"/>
              </a:rPr>
              <a:t> </a:t>
            </a:r>
            <a:r>
              <a:rPr lang="en-US" dirty="0" err="1">
                <a:solidFill>
                  <a:schemeClr val="tx1">
                    <a:lumMod val="75000"/>
                  </a:schemeClr>
                </a:solidFill>
                <a:latin typeface="Times New Roman" panose="02020603050405020304" pitchFamily="18" charset="0"/>
                <a:cs typeface="Times New Roman" panose="02020603050405020304" pitchFamily="18" charset="0"/>
              </a:rPr>
              <a:t>reddy</a:t>
            </a:r>
            <a:endParaRPr lang="en-US" dirty="0">
              <a:solidFill>
                <a:schemeClr val="tx1">
                  <a:lumMod val="75000"/>
                </a:schemeClr>
              </a:solidFill>
              <a:latin typeface="Times New Roman" panose="02020603050405020304" pitchFamily="18" charset="0"/>
              <a:cs typeface="Times New Roman" panose="02020603050405020304" pitchFamily="18" charset="0"/>
            </a:endParaRPr>
          </a:p>
          <a:p>
            <a:r>
              <a:rPr lang="en-US" dirty="0" err="1">
                <a:solidFill>
                  <a:schemeClr val="tx1">
                    <a:lumMod val="75000"/>
                  </a:schemeClr>
                </a:solidFill>
                <a:latin typeface="Times New Roman" panose="02020603050405020304" pitchFamily="18" charset="0"/>
                <a:cs typeface="Times New Roman" panose="02020603050405020304" pitchFamily="18" charset="0"/>
              </a:rPr>
              <a:t>b.narasimha</a:t>
            </a:r>
            <a:endParaRPr lang="en-IN" dirty="0">
              <a:solidFill>
                <a:schemeClr val="tx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518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9E9B1-FE28-1C4F-CA88-343B243FBA83}"/>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Abstract </a:t>
            </a:r>
          </a:p>
        </p:txBody>
      </p:sp>
      <p:sp>
        <p:nvSpPr>
          <p:cNvPr id="3" name="Content Placeholder 2">
            <a:extLst>
              <a:ext uri="{FF2B5EF4-FFF2-40B4-BE49-F238E27FC236}">
                <a16:creationId xmlns:a16="http://schemas.microsoft.com/office/drawing/2014/main" id="{42534C5C-9A21-28AE-44AA-0FF9FA8C746F}"/>
              </a:ext>
            </a:extLst>
          </p:cNvPr>
          <p:cNvSpPr>
            <a:spLocks noGrp="1"/>
          </p:cNvSpPr>
          <p:nvPr>
            <p:ph idx="1"/>
          </p:nvPr>
        </p:nvSpPr>
        <p:spPr>
          <a:xfrm>
            <a:off x="1103312" y="2052918"/>
            <a:ext cx="10729459" cy="4195481"/>
          </a:xfrm>
        </p:spPr>
        <p:txBody>
          <a:bodyPr>
            <a:normAutofit lnSpcReduction="10000"/>
          </a:bodyPr>
          <a:lstStyle/>
          <a:p>
            <a:pPr algn="just"/>
            <a:r>
              <a:rPr lang="en-US" sz="2400" b="0" i="0" dirty="0">
                <a:solidFill>
                  <a:srgbClr val="E8E8E8"/>
                </a:solidFill>
                <a:effectLst/>
                <a:latin typeface="Times New Roman" panose="02020603050405020304" pitchFamily="18" charset="0"/>
                <a:cs typeface="Times New Roman" panose="02020603050405020304" pitchFamily="18" charset="0"/>
              </a:rPr>
              <a:t>E-Learning Platform using Django and Python is a comprehensive web application designed to facilitate online education and provide a robust learning environment for students and educators. Built on Django's powerful framework, the platform offers a wide range of features to support interactive learning, course management, and student engagement. The application enables educators to create and manage courses, upload learning materials, and design interactive assignments and quizzes. Students can access course content, participate in discussions, and track their progress through a user-friendly interface. Django's backend handles user authentication, data management, and real-time updates, ensuring a seamless learning experience. The platform also incorporates features such as multimedia support, progress tracking, and personalized feedback, enhancing the educational experience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9447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2E14-CFD2-88EC-516B-2D80A7BEF343}"/>
              </a:ext>
            </a:extLst>
          </p:cNvPr>
          <p:cNvSpPr>
            <a:spLocks noGrp="1"/>
          </p:cNvSpPr>
          <p:nvPr>
            <p:ph type="title"/>
          </p:nvPr>
        </p:nvSpPr>
        <p:spPr/>
        <p:txBody>
          <a:bodyPr/>
          <a:lstStyle/>
          <a:p>
            <a:r>
              <a:rPr lang="en-IN" dirty="0"/>
              <a:t>                   </a:t>
            </a:r>
            <a:r>
              <a:rPr lang="en-IN" dirty="0">
                <a:latin typeface="Times New Roman" panose="02020603050405020304" pitchFamily="18" charset="0"/>
                <a:cs typeface="Times New Roman" panose="02020603050405020304" pitchFamily="18" charset="0"/>
              </a:rPr>
              <a:t>Existing system </a:t>
            </a:r>
          </a:p>
        </p:txBody>
      </p:sp>
      <p:sp>
        <p:nvSpPr>
          <p:cNvPr id="3" name="Content Placeholder 2">
            <a:extLst>
              <a:ext uri="{FF2B5EF4-FFF2-40B4-BE49-F238E27FC236}">
                <a16:creationId xmlns:a16="http://schemas.microsoft.com/office/drawing/2014/main" id="{9AAFF5B9-BC38-16A6-527F-EC7855FCACBB}"/>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current e-learning platforms often lack personalized learning experiences and seamless integration of multimedia content. Many traditional systems struggle with real-time updates, interactive learning modules, and user-friendly interfaces. Additionally, some platforms do not provide efficient course management, student progress tracking, or secure user authentication.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1445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88F06-85FD-0438-4E39-0CBAE934804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Front end and Back end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F2CB1F-70E7-4F5F-50B3-20FDED2E13EF}"/>
              </a:ext>
            </a:extLst>
          </p:cNvPr>
          <p:cNvSpPr>
            <a:spLocks noGrp="1"/>
          </p:cNvSpPr>
          <p:nvPr>
            <p:ph idx="1"/>
          </p:nvPr>
        </p:nvSpPr>
        <p:spPr>
          <a:xfrm>
            <a:off x="500743" y="1197430"/>
            <a:ext cx="11527971" cy="5050970"/>
          </a:xfrm>
        </p:spPr>
        <p:txBody>
          <a:bodyPr>
            <a:normAutofit fontScale="92500" lnSpcReduction="10000"/>
          </a:bodyPr>
          <a:lstStyle/>
          <a:p>
            <a:pPr>
              <a:buNone/>
            </a:pPr>
            <a:r>
              <a:rPr lang="en-IN" b="1" dirty="0"/>
              <a:t>Front-end (Client-Side)</a:t>
            </a:r>
          </a:p>
          <a:p>
            <a:pPr>
              <a:buFont typeface="+mj-lt"/>
              <a:buAutoNum type="arabicPeriod"/>
            </a:pPr>
            <a:r>
              <a:rPr lang="en-IN" b="1" dirty="0"/>
              <a:t>HTML, CSS, JavaScript</a:t>
            </a:r>
            <a:r>
              <a:rPr lang="en-IN" dirty="0"/>
              <a:t> – Basic structure, styling, and interactivity.</a:t>
            </a:r>
          </a:p>
          <a:p>
            <a:pPr>
              <a:buFont typeface="+mj-lt"/>
              <a:buAutoNum type="arabicPeriod"/>
            </a:pPr>
            <a:r>
              <a:rPr lang="en-IN" b="1" dirty="0"/>
              <a:t>Bootstrap or Tailwind CSS</a:t>
            </a:r>
            <a:r>
              <a:rPr lang="en-IN" dirty="0"/>
              <a:t> – For responsive design and styling.</a:t>
            </a:r>
          </a:p>
          <a:p>
            <a:pPr>
              <a:buFont typeface="+mj-lt"/>
              <a:buAutoNum type="arabicPeriod"/>
            </a:pPr>
            <a:r>
              <a:rPr lang="en-IN" b="1" dirty="0"/>
              <a:t>React.js or Vue.js (Optional)</a:t>
            </a:r>
            <a:r>
              <a:rPr lang="en-IN" dirty="0"/>
              <a:t> – For a more dynamic and interactive UI.</a:t>
            </a:r>
          </a:p>
          <a:p>
            <a:pPr>
              <a:buFont typeface="+mj-lt"/>
              <a:buAutoNum type="arabicPeriod"/>
            </a:pPr>
            <a:r>
              <a:rPr lang="en-IN" b="1" dirty="0"/>
              <a:t>AJAX &amp; jQuery (Optional)</a:t>
            </a:r>
            <a:r>
              <a:rPr lang="en-IN" dirty="0"/>
              <a:t> – To improve user experience with asynchronous requests.</a:t>
            </a:r>
          </a:p>
          <a:p>
            <a:pPr>
              <a:buFont typeface="+mj-lt"/>
              <a:buAutoNum type="arabicPeriod"/>
            </a:pPr>
            <a:r>
              <a:rPr lang="en-IN" b="1" dirty="0"/>
              <a:t>Templating Engine (Django Templates)</a:t>
            </a:r>
            <a:r>
              <a:rPr lang="en-IN" dirty="0"/>
              <a:t> – If using Django's built-in template system</a:t>
            </a:r>
          </a:p>
          <a:p>
            <a:pPr>
              <a:buNone/>
            </a:pPr>
            <a:r>
              <a:rPr lang="en-IN" b="1" dirty="0"/>
              <a:t>Back-end (Server-Side)</a:t>
            </a:r>
          </a:p>
          <a:p>
            <a:pPr>
              <a:buFont typeface="+mj-lt"/>
              <a:buAutoNum type="arabicPeriod"/>
            </a:pPr>
            <a:r>
              <a:rPr lang="en-IN" b="1" dirty="0"/>
              <a:t>Django (Python Framework)</a:t>
            </a:r>
            <a:r>
              <a:rPr lang="en-IN" dirty="0"/>
              <a:t> – Main backend framework.</a:t>
            </a:r>
          </a:p>
          <a:p>
            <a:pPr>
              <a:buFont typeface="+mj-lt"/>
              <a:buAutoNum type="arabicPeriod"/>
            </a:pPr>
            <a:r>
              <a:rPr lang="en-IN" b="1" dirty="0"/>
              <a:t>Django Rest Framework (DRF) (Optional)</a:t>
            </a:r>
            <a:r>
              <a:rPr lang="en-IN" dirty="0"/>
              <a:t> – If developing an API-based system.</a:t>
            </a:r>
          </a:p>
          <a:p>
            <a:pPr>
              <a:buFont typeface="+mj-lt"/>
              <a:buAutoNum type="arabicPeriod"/>
            </a:pPr>
            <a:r>
              <a:rPr lang="en-IN" b="1" dirty="0"/>
              <a:t>PostgreSQL or MySQL</a:t>
            </a:r>
            <a:r>
              <a:rPr lang="en-IN" dirty="0"/>
              <a:t> – Database management.</a:t>
            </a:r>
          </a:p>
          <a:p>
            <a:pPr>
              <a:buFont typeface="+mj-lt"/>
              <a:buAutoNum type="arabicPeriod"/>
            </a:pPr>
            <a:r>
              <a:rPr lang="en-IN" b="1" dirty="0"/>
              <a:t>Django Authentication System</a:t>
            </a:r>
            <a:r>
              <a:rPr lang="en-IN" dirty="0"/>
              <a:t> – For user authentication and authorization.</a:t>
            </a:r>
          </a:p>
          <a:p>
            <a:pPr>
              <a:buFont typeface="+mj-lt"/>
              <a:buAutoNum type="arabicPeriod"/>
            </a:pPr>
            <a:r>
              <a:rPr lang="en-IN" b="1" dirty="0"/>
              <a:t>Redis &amp; Celery (Optional)</a:t>
            </a:r>
            <a:r>
              <a:rPr lang="en-IN" dirty="0"/>
              <a:t> – For handling background tasks like sending emails or notifications.</a:t>
            </a:r>
          </a:p>
          <a:p>
            <a:pPr>
              <a:buFont typeface="+mj-lt"/>
              <a:buAutoNum type="arabicPeriod"/>
            </a:pPr>
            <a:r>
              <a:rPr lang="en-IN" b="1" dirty="0"/>
              <a:t>Media &amp; File Management</a:t>
            </a:r>
            <a:r>
              <a:rPr lang="en-IN" dirty="0"/>
              <a:t> – Using Django’s static and media file handling.</a:t>
            </a:r>
          </a:p>
          <a:p>
            <a:endParaRPr lang="en-IN" dirty="0"/>
          </a:p>
        </p:txBody>
      </p:sp>
    </p:spTree>
    <p:extLst>
      <p:ext uri="{BB962C8B-B14F-4D97-AF65-F5344CB8AC3E}">
        <p14:creationId xmlns:p14="http://schemas.microsoft.com/office/powerpoint/2010/main" val="1503691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64C1C-177B-C139-E2BA-C1717905F4F0}"/>
              </a:ext>
            </a:extLst>
          </p:cNvPr>
          <p:cNvSpPr>
            <a:spLocks noGrp="1"/>
          </p:cNvSpPr>
          <p:nvPr>
            <p:ph type="title"/>
          </p:nvPr>
        </p:nvSpPr>
        <p:spPr/>
        <p:txBody>
          <a:bodyPr/>
          <a:lstStyle/>
          <a:p>
            <a:r>
              <a:rPr lang="en-IN" dirty="0"/>
              <a:t>                </a:t>
            </a:r>
            <a:r>
              <a:rPr lang="en-IN" sz="4800" dirty="0">
                <a:latin typeface="Times New Roman" panose="02020603050405020304" pitchFamily="18" charset="0"/>
                <a:cs typeface="Times New Roman" panose="02020603050405020304" pitchFamily="18" charset="0"/>
              </a:rPr>
              <a:t>Proposed system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82E30A-063D-D506-3825-65467122DBD8}"/>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The proposed e-learning platform aims to overcome the limitations of existing systems by offering:</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User Authentication &amp; Role Management</a:t>
            </a:r>
            <a:r>
              <a:rPr lang="en-US" sz="2400" dirty="0">
                <a:latin typeface="Times New Roman" panose="02020603050405020304" pitchFamily="18" charset="0"/>
                <a:cs typeface="Times New Roman" panose="02020603050405020304" pitchFamily="18" charset="0"/>
              </a:rPr>
              <a:t> (Educators &amp; Students)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Course Management</a:t>
            </a:r>
            <a:r>
              <a:rPr lang="en-US" sz="2400" dirty="0">
                <a:latin typeface="Times New Roman" panose="02020603050405020304" pitchFamily="18" charset="0"/>
                <a:cs typeface="Times New Roman" panose="02020603050405020304" pitchFamily="18" charset="0"/>
              </a:rPr>
              <a:t> (Create, update, and organize courses)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Interactive Learning</a:t>
            </a:r>
            <a:r>
              <a:rPr lang="en-US" sz="2400" dirty="0">
                <a:latin typeface="Times New Roman" panose="02020603050405020304" pitchFamily="18" charset="0"/>
                <a:cs typeface="Times New Roman" panose="02020603050405020304" pitchFamily="18" charset="0"/>
              </a:rPr>
              <a:t> (Assignments, quizzes, discussion forums)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Real-time Data Updates</a:t>
            </a:r>
            <a:r>
              <a:rPr lang="en-US" sz="2400" dirty="0">
                <a:latin typeface="Times New Roman" panose="02020603050405020304" pitchFamily="18" charset="0"/>
                <a:cs typeface="Times New Roman" panose="02020603050405020304" pitchFamily="18" charset="0"/>
              </a:rPr>
              <a:t> for seamless access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Multimedia Support</a:t>
            </a:r>
            <a:r>
              <a:rPr lang="en-US" sz="2400" dirty="0">
                <a:latin typeface="Times New Roman" panose="02020603050405020304" pitchFamily="18" charset="0"/>
                <a:cs typeface="Times New Roman" panose="02020603050405020304" pitchFamily="18" charset="0"/>
              </a:rPr>
              <a:t> (Videos, PDFs, and other resources)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Progress Tracking &amp; Personalized Feedback</a:t>
            </a:r>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860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77AE8-18CE-D8B6-F161-D5BDD4FB356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Modules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661B7D-7B80-F158-C5AC-59DD4847DC6C}"/>
              </a:ext>
            </a:extLst>
          </p:cNvPr>
          <p:cNvSpPr>
            <a:spLocks noGrp="1"/>
          </p:cNvSpPr>
          <p:nvPr>
            <p:ph idx="1"/>
          </p:nvPr>
        </p:nvSpPr>
        <p:spPr>
          <a:xfrm>
            <a:off x="646111" y="1262742"/>
            <a:ext cx="11545889" cy="5595257"/>
          </a:xfrm>
        </p:spPr>
        <p:txBody>
          <a:bodyPr>
            <a:normAutofit fontScale="92500" lnSpcReduction="10000"/>
          </a:bodyPr>
          <a:lstStyle/>
          <a:p>
            <a:pPr>
              <a:buNone/>
            </a:pPr>
            <a:r>
              <a:rPr lang="en-IN" b="1" dirty="0"/>
              <a:t>1</a:t>
            </a:r>
            <a:r>
              <a:rPr lang="en-IN" sz="2800" b="1" dirty="0">
                <a:latin typeface="Times New Roman" panose="02020603050405020304" pitchFamily="18" charset="0"/>
                <a:cs typeface="Times New Roman" panose="02020603050405020304" pitchFamily="18" charset="0"/>
              </a:rPr>
              <a:t>. User Management </a:t>
            </a:r>
            <a:r>
              <a:rPr lang="en-IN" sz="2800" b="1" dirty="0" err="1">
                <a:latin typeface="Times New Roman" panose="02020603050405020304" pitchFamily="18" charset="0"/>
                <a:cs typeface="Times New Roman" panose="02020603050405020304" pitchFamily="18" charset="0"/>
              </a:rPr>
              <a:t>Module</a:t>
            </a:r>
            <a:r>
              <a:rPr lang="en-IN" sz="2400" dirty="0" err="1">
                <a:latin typeface="Times New Roman" panose="02020603050405020304" pitchFamily="18" charset="0"/>
                <a:cs typeface="Times New Roman" panose="02020603050405020304" pitchFamily="18" charset="0"/>
              </a:rPr>
              <a:t>User</a:t>
            </a:r>
            <a:r>
              <a:rPr lang="en-IN" sz="2400" dirty="0">
                <a:latin typeface="Times New Roman" panose="02020603050405020304" pitchFamily="18" charset="0"/>
                <a:cs typeface="Times New Roman" panose="02020603050405020304" pitchFamily="18" charset="0"/>
              </a:rPr>
              <a:t> authentication (login, logout, registration)</a:t>
            </a:r>
          </a:p>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Role-based access (Admin, Instructor, Student)</a:t>
            </a:r>
          </a:p>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Profile management</a:t>
            </a:r>
          </a:p>
          <a:p>
            <a:pPr>
              <a:buNone/>
            </a:pPr>
            <a:r>
              <a:rPr lang="en-IN" sz="2800" b="1" dirty="0">
                <a:latin typeface="Times New Roman" panose="02020603050405020304" pitchFamily="18" charset="0"/>
                <a:cs typeface="Times New Roman" panose="02020603050405020304" pitchFamily="18" charset="0"/>
              </a:rPr>
              <a:t>2. Course Management Module</a:t>
            </a:r>
          </a:p>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Create, update, delete courses</a:t>
            </a:r>
          </a:p>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Course categorization (subjects, topics)</a:t>
            </a:r>
          </a:p>
          <a:p>
            <a:pPr>
              <a:buFont typeface="Arial" panose="020B0604020202020204" pitchFamily="34" charset="0"/>
              <a:buChar char="•"/>
            </a:pPr>
            <a:r>
              <a:rPr lang="en-IN" sz="2800" dirty="0" err="1">
                <a:latin typeface="Times New Roman" panose="02020603050405020304" pitchFamily="18" charset="0"/>
                <a:cs typeface="Times New Roman" panose="02020603050405020304" pitchFamily="18" charset="0"/>
              </a:rPr>
              <a:t>Enrollments</a:t>
            </a:r>
            <a:r>
              <a:rPr lang="en-IN" sz="2800" dirty="0">
                <a:latin typeface="Times New Roman" panose="02020603050405020304" pitchFamily="18" charset="0"/>
                <a:cs typeface="Times New Roman" panose="02020603050405020304" pitchFamily="18" charset="0"/>
              </a:rPr>
              <a:t> and access control</a:t>
            </a:r>
          </a:p>
          <a:p>
            <a:pPr>
              <a:buNone/>
            </a:pPr>
            <a:r>
              <a:rPr lang="en-IN" sz="2800" b="1" dirty="0">
                <a:latin typeface="Times New Roman" panose="02020603050405020304" pitchFamily="18" charset="0"/>
                <a:cs typeface="Times New Roman" panose="02020603050405020304" pitchFamily="18" charset="0"/>
              </a:rPr>
              <a:t>3. Content Management Module</a:t>
            </a:r>
          </a:p>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Upload and manage learning materials (PDFs, videos, slides)</a:t>
            </a:r>
          </a:p>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Multimedia support (audio, video, images)</a:t>
            </a:r>
          </a:p>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Content scheduling</a:t>
            </a:r>
          </a:p>
          <a:p>
            <a:pPr marL="0" indent="0">
              <a:buNone/>
            </a:pPr>
            <a:endParaRPr lang="en-IN" dirty="0"/>
          </a:p>
        </p:txBody>
      </p:sp>
    </p:spTree>
    <p:extLst>
      <p:ext uri="{BB962C8B-B14F-4D97-AF65-F5344CB8AC3E}">
        <p14:creationId xmlns:p14="http://schemas.microsoft.com/office/powerpoint/2010/main" val="1546997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D5F6A9-66CC-8295-DB40-9B8AED9B4CB9}"/>
              </a:ext>
            </a:extLst>
          </p:cNvPr>
          <p:cNvSpPr txBox="1"/>
          <p:nvPr/>
        </p:nvSpPr>
        <p:spPr>
          <a:xfrm>
            <a:off x="1023257" y="740230"/>
            <a:ext cx="9633857" cy="2677656"/>
          </a:xfrm>
          <a:prstGeom prst="rect">
            <a:avLst/>
          </a:prstGeom>
          <a:noFill/>
        </p:spPr>
        <p:txBody>
          <a:bodyPr wrap="square">
            <a:spAutoFit/>
          </a:bodyPr>
          <a:lstStyle/>
          <a:p>
            <a:pPr>
              <a:buNone/>
            </a:pPr>
            <a:r>
              <a:rPr lang="en-IN" sz="2400" b="1" dirty="0">
                <a:latin typeface="Times New Roman" panose="02020603050405020304" pitchFamily="18" charset="0"/>
                <a:cs typeface="Times New Roman" panose="02020603050405020304" pitchFamily="18" charset="0"/>
              </a:rPr>
              <a:t>4. Discussion Forum Module</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Threaded discussions for courses</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Instructor and peer interactions</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Moderation and reporting system</a:t>
            </a:r>
          </a:p>
          <a:p>
            <a:pPr>
              <a:buNone/>
            </a:pPr>
            <a:r>
              <a:rPr lang="en-IN" sz="2400" b="1" dirty="0">
                <a:latin typeface="Times New Roman" panose="02020603050405020304" pitchFamily="18" charset="0"/>
                <a:cs typeface="Times New Roman" panose="02020603050405020304" pitchFamily="18" charset="0"/>
              </a:rPr>
              <a:t>5. Progress Tracking &amp; Reporting Module</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Student progress tracking (completion percentage, scores)</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mInstructor</a:t>
            </a:r>
            <a:r>
              <a:rPr lang="en-IN" sz="2400" dirty="0">
                <a:latin typeface="Times New Roman" panose="02020603050405020304" pitchFamily="18" charset="0"/>
                <a:cs typeface="Times New Roman" panose="02020603050405020304" pitchFamily="18" charset="0"/>
              </a:rPr>
              <a:t> dashboard with analytics</a:t>
            </a:r>
          </a:p>
        </p:txBody>
      </p:sp>
    </p:spTree>
    <p:extLst>
      <p:ext uri="{BB962C8B-B14F-4D97-AF65-F5344CB8AC3E}">
        <p14:creationId xmlns:p14="http://schemas.microsoft.com/office/powerpoint/2010/main" val="4289346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311</TotalTime>
  <Words>559</Words>
  <Application>Microsoft Office PowerPoint</Application>
  <PresentationFormat>Widescreen</PresentationFormat>
  <Paragraphs>51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Times New Roman</vt:lpstr>
      <vt:lpstr>Wingdings 3</vt:lpstr>
      <vt:lpstr>Ion</vt:lpstr>
      <vt:lpstr>E-Learning platform Management </vt:lpstr>
      <vt:lpstr>Abstract </vt:lpstr>
      <vt:lpstr>                   Existing system </vt:lpstr>
      <vt:lpstr>Front end and Back end :</vt:lpstr>
      <vt:lpstr>                Proposed system </vt:lpstr>
      <vt:lpstr>Modules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Bollineni Narasimha Naidu</dc:creator>
  <cp:lastModifiedBy>Bollineni Narasimha Naidu</cp:lastModifiedBy>
  <cp:revision>3</cp:revision>
  <dcterms:created xsi:type="dcterms:W3CDTF">2025-02-02T15:19:25Z</dcterms:created>
  <dcterms:modified xsi:type="dcterms:W3CDTF">2025-05-25T06:43:30Z</dcterms:modified>
</cp:coreProperties>
</file>