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855" r:id="rId3"/>
    <p:sldId id="257" r:id="rId4"/>
    <p:sldId id="848" r:id="rId5"/>
    <p:sldId id="850" r:id="rId6"/>
    <p:sldId id="856" r:id="rId7"/>
    <p:sldId id="847" r:id="rId8"/>
    <p:sldId id="849" r:id="rId9"/>
    <p:sldId id="857" r:id="rId10"/>
    <p:sldId id="851" r:id="rId11"/>
    <p:sldId id="852" r:id="rId12"/>
    <p:sldId id="853" r:id="rId13"/>
    <p:sldId id="854" r:id="rId14"/>
    <p:sldId id="271" r:id="rId15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569A0D-A72E-4C8F-8524-54D1296F1DF7}">
          <p14:sldIdLst>
            <p14:sldId id="256"/>
            <p14:sldId id="855"/>
            <p14:sldId id="257"/>
          </p14:sldIdLst>
        </p14:section>
        <p14:section name="Untitled Section" id="{D8B7553E-83BA-4A9E-AA27-3D0E9BE2C17F}">
          <p14:sldIdLst>
            <p14:sldId id="848"/>
            <p14:sldId id="850"/>
            <p14:sldId id="856"/>
            <p14:sldId id="847"/>
            <p14:sldId id="849"/>
            <p14:sldId id="857"/>
            <p14:sldId id="851"/>
            <p14:sldId id="852"/>
            <p14:sldId id="853"/>
            <p14:sldId id="854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garaju Gundala" initials="NG" lastIdx="1" clrIdx="0">
    <p:extLst>
      <p:ext uri="{19B8F6BF-5375-455C-9EA6-DF929625EA0E}">
        <p15:presenceInfo xmlns:p15="http://schemas.microsoft.com/office/powerpoint/2012/main" userId="6145b7a9fb8b39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BFFF"/>
    <a:srgbClr val="DBC9FF"/>
    <a:srgbClr val="BABABA"/>
    <a:srgbClr val="9966FF"/>
    <a:srgbClr val="DCDCDC"/>
    <a:srgbClr val="D9EFFF"/>
    <a:srgbClr val="FFE7E7"/>
    <a:srgbClr val="FFA7A7"/>
    <a:srgbClr val="EFE7FF"/>
    <a:srgbClr val="FFE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9644" autoAdjust="0"/>
  </p:normalViewPr>
  <p:slideViewPr>
    <p:cSldViewPr snapToObjects="1" showGuides="1">
      <p:cViewPr varScale="1">
        <p:scale>
          <a:sx n="61" d="100"/>
          <a:sy n="61" d="100"/>
        </p:scale>
        <p:origin x="648" y="78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DecisionTreeClassifier	</c:v>
                </c:pt>
                <c:pt idx="1">
                  <c:v>RandomForestClassifier</c:v>
                </c:pt>
                <c:pt idx="2">
                  <c:v>ExtraTreeClassifier</c:v>
                </c:pt>
                <c:pt idx="3">
                  <c:v>KNN Algorithm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0.996</c:v>
                </c:pt>
                <c:pt idx="1">
                  <c:v>1</c:v>
                </c:pt>
                <c:pt idx="2">
                  <c:v>1</c:v>
                </c:pt>
                <c:pt idx="3">
                  <c:v>0.999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99-47CC-9136-068C182326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F1 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DecisionTreeClassifier	</c:v>
                </c:pt>
                <c:pt idx="1">
                  <c:v>RandomForestClassifier</c:v>
                </c:pt>
                <c:pt idx="2">
                  <c:v>ExtraTreeClassifier</c:v>
                </c:pt>
                <c:pt idx="3">
                  <c:v>KNN Algorithm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0.98199999999999998</c:v>
                </c:pt>
                <c:pt idx="1">
                  <c:v>0.999</c:v>
                </c:pt>
                <c:pt idx="2">
                  <c:v>0.999</c:v>
                </c:pt>
                <c:pt idx="3">
                  <c:v>0.995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99-47CC-9136-068C182326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ROC_AUC_Score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DecisionTreeClassifier	</c:v>
                </c:pt>
                <c:pt idx="1">
                  <c:v>RandomForestClassifier</c:v>
                </c:pt>
                <c:pt idx="2">
                  <c:v>ExtraTreeClassifier</c:v>
                </c:pt>
                <c:pt idx="3">
                  <c:v>KNN Algorithm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0.99101499999999998</c:v>
                </c:pt>
                <c:pt idx="1">
                  <c:v>0.99985100000000005</c:v>
                </c:pt>
                <c:pt idx="2">
                  <c:v>0.99988100000000002</c:v>
                </c:pt>
                <c:pt idx="3">
                  <c:v>0.99931599999999998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99-47CC-9136-068C182326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13384895"/>
        <c:axId val="313385727"/>
      </c:barChart>
      <c:catAx>
        <c:axId val="313384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385727"/>
        <c:crosses val="autoZero"/>
        <c:auto val="1"/>
        <c:lblAlgn val="ctr"/>
        <c:lblOffset val="100"/>
        <c:noMultiLvlLbl val="0"/>
      </c:catAx>
      <c:valAx>
        <c:axId val="313385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3848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glow rad="139700">
        <a:schemeClr val="accent1">
          <a:satMod val="175000"/>
          <a:alpha val="40000"/>
        </a:schemeClr>
      </a:glo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7/31/2023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7/31/2023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Science Internship | Machine Learning Intership Program">
            <a:extLst>
              <a:ext uri="{FF2B5EF4-FFF2-40B4-BE49-F238E27FC236}">
                <a16:creationId xmlns:a16="http://schemas.microsoft.com/office/drawing/2014/main" id="{A8F1F680-78C6-69F2-9C04-1816AB01F8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6" y="799"/>
            <a:ext cx="14608954" cy="821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31, 2023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6" name="Flowchart: Stored Data 5">
            <a:extLst>
              <a:ext uri="{FF2B5EF4-FFF2-40B4-BE49-F238E27FC236}">
                <a16:creationId xmlns:a16="http://schemas.microsoft.com/office/drawing/2014/main" id="{82D80EB0-EA6E-6548-6865-C9D08FE5403E}"/>
              </a:ext>
            </a:extLst>
          </p:cNvPr>
          <p:cNvSpPr/>
          <p:nvPr userDrawn="1"/>
        </p:nvSpPr>
        <p:spPr>
          <a:xfrm>
            <a:off x="8597" y="-673"/>
            <a:ext cx="8990727" cy="8219248"/>
          </a:xfrm>
          <a:prstGeom prst="flowChartOnlineStorage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D0215-E234-7415-068E-FE78E2DF6197}"/>
              </a:ext>
            </a:extLst>
          </p:cNvPr>
          <p:cNvSpPr/>
          <p:nvPr userDrawn="1"/>
        </p:nvSpPr>
        <p:spPr>
          <a:xfrm>
            <a:off x="9341" y="-681"/>
            <a:ext cx="4501709" cy="8230273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01780D9-F529-5305-976F-FCCD58FE8295}"/>
              </a:ext>
            </a:extLst>
          </p:cNvPr>
          <p:cNvSpPr txBox="1">
            <a:spLocks/>
          </p:cNvSpPr>
          <p:nvPr userDrawn="1"/>
        </p:nvSpPr>
        <p:spPr>
          <a:xfrm>
            <a:off x="4878288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r3spAI Academy</a:t>
            </a: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21"/>
          <a:stretch/>
        </p:blipFill>
        <p:spPr>
          <a:xfrm>
            <a:off x="4812041" y="10344"/>
            <a:ext cx="10546844" cy="821925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31, 2023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5" name="Flowchart: Stored Data 4">
            <a:extLst>
              <a:ext uri="{FF2B5EF4-FFF2-40B4-BE49-F238E27FC236}">
                <a16:creationId xmlns:a16="http://schemas.microsoft.com/office/drawing/2014/main" id="{38E56F91-59E2-A247-DBAF-EA9A2C804733}"/>
              </a:ext>
            </a:extLst>
          </p:cNvPr>
          <p:cNvSpPr/>
          <p:nvPr userDrawn="1"/>
        </p:nvSpPr>
        <p:spPr>
          <a:xfrm>
            <a:off x="8597" y="-673"/>
            <a:ext cx="8990727" cy="8219248"/>
          </a:xfrm>
          <a:prstGeom prst="flowChartOnlineStorage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639BF3-16DD-DB1A-A1D6-86E08D0B3A2E}"/>
              </a:ext>
            </a:extLst>
          </p:cNvPr>
          <p:cNvSpPr/>
          <p:nvPr userDrawn="1"/>
        </p:nvSpPr>
        <p:spPr>
          <a:xfrm>
            <a:off x="9341" y="-681"/>
            <a:ext cx="4802700" cy="8230273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F16CD1EE-B0A8-0484-D867-7802DA091506}"/>
              </a:ext>
            </a:extLst>
          </p:cNvPr>
          <p:cNvSpPr txBox="1">
            <a:spLocks/>
          </p:cNvSpPr>
          <p:nvPr userDrawn="1"/>
        </p:nvSpPr>
        <p:spPr>
          <a:xfrm>
            <a:off x="4878288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r3spAI Academy</a:t>
            </a:r>
          </a:p>
        </p:txBody>
      </p:sp>
    </p:spTree>
    <p:extLst>
      <p:ext uri="{BB962C8B-B14F-4D97-AF65-F5344CB8AC3E}">
        <p14:creationId xmlns:p14="http://schemas.microsoft.com/office/powerpoint/2010/main" val="416003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18463" y="7580439"/>
            <a:ext cx="13537505" cy="2743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8" name="Group 17"/>
          <p:cNvGrpSpPr/>
          <p:nvPr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0" name="Text Box 115"/>
          <p:cNvSpPr txBox="1">
            <a:spLocks noChangeArrowheads="1"/>
          </p:cNvSpPr>
          <p:nvPr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July 31,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/>
        </p:nvSpPr>
        <p:spPr>
          <a:xfrm>
            <a:off x="4938936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r3spAI Academy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81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Clr>
          <a:srgbClr val="0070C0"/>
        </a:buClr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Clr>
          <a:srgbClr val="0070C0"/>
        </a:buClr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Clr>
          <a:srgbClr val="0070C0"/>
        </a:buClr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CFDD98-AF5D-56C5-6B57-1F83E2E69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6" y="6601627"/>
            <a:ext cx="4566025" cy="111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5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Data Visualization 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66A3B2-5477-FEA4-35B3-266AFD2EA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7154EAF-D7B8-4A3B-9EBC-AB2F8DCB8A96}"/>
              </a:ext>
            </a:extLst>
          </p:cNvPr>
          <p:cNvCxnSpPr>
            <a:cxnSpLocks/>
          </p:cNvCxnSpPr>
          <p:nvPr/>
        </p:nvCxnSpPr>
        <p:spPr>
          <a:xfrm>
            <a:off x="685800" y="1162472"/>
            <a:ext cx="13363952" cy="0"/>
          </a:xfrm>
          <a:prstGeom prst="line">
            <a:avLst/>
          </a:prstGeom>
          <a:ln>
            <a:solidFill>
              <a:schemeClr val="tx1">
                <a:alpha val="95000"/>
              </a:schemeClr>
            </a:solidFill>
          </a:ln>
          <a:effectLst>
            <a:glow>
              <a:schemeClr val="accent1"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533400" h="25400" prst="divot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7A7E0AD-C99C-49BF-BFD7-E9CD9E7ABF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44" t="23996" r="42502" b="16329"/>
          <a:stretch/>
        </p:blipFill>
        <p:spPr>
          <a:xfrm>
            <a:off x="685800" y="1715111"/>
            <a:ext cx="4356000" cy="3568533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648562-1758-451D-8FB6-416C378066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87" t="34250" r="40003" b="9641"/>
          <a:stretch/>
        </p:blipFill>
        <p:spPr>
          <a:xfrm>
            <a:off x="9585752" y="1716504"/>
            <a:ext cx="4464000" cy="317803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A42839-B42A-4F68-9C66-67AA2BF5B6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668" t="37203" r="44130" b="7672"/>
          <a:stretch/>
        </p:blipFill>
        <p:spPr>
          <a:xfrm>
            <a:off x="5451657" y="3898776"/>
            <a:ext cx="3816424" cy="3359994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1F593E-CF7D-4BBD-A575-F37867CB47CB}"/>
              </a:ext>
            </a:extLst>
          </p:cNvPr>
          <p:cNvSpPr txBox="1"/>
          <p:nvPr/>
        </p:nvSpPr>
        <p:spPr>
          <a:xfrm>
            <a:off x="5233153" y="3268546"/>
            <a:ext cx="396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Scatter Plot</a:t>
            </a:r>
            <a:endParaRPr lang="en-IN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002366-6175-40AB-BE39-A9B04FAB7213}"/>
              </a:ext>
            </a:extLst>
          </p:cNvPr>
          <p:cNvSpPr txBox="1"/>
          <p:nvPr/>
        </p:nvSpPr>
        <p:spPr>
          <a:xfrm>
            <a:off x="9647445" y="1197361"/>
            <a:ext cx="44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Bar Plot</a:t>
            </a:r>
            <a:endParaRPr lang="en-IN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759FA9-3636-4395-98FC-07ED6E9103C2}"/>
              </a:ext>
            </a:extLst>
          </p:cNvPr>
          <p:cNvSpPr txBox="1"/>
          <p:nvPr/>
        </p:nvSpPr>
        <p:spPr>
          <a:xfrm>
            <a:off x="656275" y="1197360"/>
            <a:ext cx="4176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Distribution Plot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4925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Algorithms Used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EB3873-8BB7-80A4-AF7F-A2D4C9016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01B2BC-9408-42F3-B7FD-222F6C752B34}"/>
              </a:ext>
            </a:extLst>
          </p:cNvPr>
          <p:cNvCxnSpPr>
            <a:cxnSpLocks/>
          </p:cNvCxnSpPr>
          <p:nvPr/>
        </p:nvCxnSpPr>
        <p:spPr>
          <a:xfrm>
            <a:off x="685800" y="1162472"/>
            <a:ext cx="13614176" cy="0"/>
          </a:xfrm>
          <a:prstGeom prst="line">
            <a:avLst/>
          </a:prstGeom>
          <a:ln>
            <a:solidFill>
              <a:schemeClr val="tx1">
                <a:alpha val="95000"/>
              </a:schemeClr>
            </a:solidFill>
          </a:ln>
          <a:effectLst>
            <a:glow>
              <a:schemeClr val="accent1"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533400" h="25400" prst="divot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3D23B9D-262E-408D-8539-23EFE5315914}"/>
              </a:ext>
            </a:extLst>
          </p:cNvPr>
          <p:cNvSpPr txBox="1"/>
          <p:nvPr/>
        </p:nvSpPr>
        <p:spPr>
          <a:xfrm>
            <a:off x="580648" y="1541798"/>
            <a:ext cx="13935352" cy="65248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b="0" i="0" dirty="0">
                <a:effectLst/>
              </a:rPr>
              <a:t>Data science machine learning algorithms are used to solve regression and classification problems. Machine </a:t>
            </a:r>
            <a:r>
              <a:rPr lang="en-US" sz="2200" dirty="0"/>
              <a:t>learning </a:t>
            </a:r>
            <a:r>
              <a:rPr lang="en-US" sz="2200" b="0" i="0" dirty="0">
                <a:effectLst/>
              </a:rPr>
              <a:t>algorithms treats an entire dataset as a training dataset. After training a model with the algorithm, data scientists aim to predict the result of a new data point.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/>
          </a:p>
          <a:p>
            <a:r>
              <a:rPr lang="en-US" sz="2200" dirty="0"/>
              <a:t>The Credit Card Fraud Detection Problem is a Classification problem. So I use Following Algorithms :</a:t>
            </a:r>
          </a:p>
          <a:p>
            <a:endParaRPr lang="en-US" sz="2200" u="sng" dirty="0"/>
          </a:p>
          <a:p>
            <a:pPr marL="457200" indent="-457200">
              <a:buAutoNum type="arabicPeriod"/>
            </a:pPr>
            <a:r>
              <a:rPr lang="en-US" sz="2200" i="0" dirty="0">
                <a:effectLst/>
              </a:rPr>
              <a:t>K-Nearest Neighbors (KNN) </a:t>
            </a:r>
          </a:p>
          <a:p>
            <a:pPr marL="457200" indent="-457200">
              <a:buFontTx/>
              <a:buAutoNum type="arabicPeriod"/>
            </a:pPr>
            <a:r>
              <a:rPr lang="en-US" sz="2200" i="0" dirty="0">
                <a:effectLst/>
              </a:rPr>
              <a:t>Support Vector Machine(SVM)</a:t>
            </a:r>
          </a:p>
          <a:p>
            <a:pPr marL="457200" indent="-457200">
              <a:buFontTx/>
              <a:buAutoNum type="arabicPeriod"/>
            </a:pPr>
            <a:r>
              <a:rPr lang="en-US" sz="2200" i="0" dirty="0">
                <a:effectLst/>
              </a:rPr>
              <a:t>Logistic Regression</a:t>
            </a:r>
          </a:p>
          <a:p>
            <a:pPr marL="457200" indent="-457200">
              <a:buFontTx/>
              <a:buAutoNum type="arabicPeriod"/>
            </a:pPr>
            <a:r>
              <a:rPr lang="en-US" sz="2200" i="0" dirty="0">
                <a:effectLst/>
              </a:rPr>
              <a:t>Decision Trees</a:t>
            </a:r>
          </a:p>
          <a:p>
            <a:pPr marL="457200" indent="-457200">
              <a:buFontTx/>
              <a:buAutoNum type="arabicPeriod"/>
            </a:pPr>
            <a:r>
              <a:rPr lang="en-US" sz="2200" i="0" dirty="0">
                <a:effectLst/>
              </a:rPr>
              <a:t>Random Forests</a:t>
            </a:r>
          </a:p>
          <a:p>
            <a:pPr marL="457200" indent="-457200">
              <a:buFontTx/>
              <a:buAutoNum type="arabicPeriod"/>
            </a:pPr>
            <a:r>
              <a:rPr lang="en-US" sz="2200" dirty="0"/>
              <a:t>Extra Trees</a:t>
            </a:r>
            <a:endParaRPr lang="en-US" sz="2200" i="0" dirty="0">
              <a:effectLst/>
            </a:endParaRPr>
          </a:p>
          <a:p>
            <a:pPr marL="457200" indent="-457200">
              <a:buFontTx/>
              <a:buAutoNum type="arabicPeriod"/>
            </a:pPr>
            <a:r>
              <a:rPr lang="en-US" sz="2200" i="0" dirty="0">
                <a:effectLst/>
              </a:rPr>
              <a:t>Naive Bayes</a:t>
            </a:r>
          </a:p>
          <a:p>
            <a:pPr marL="457200" indent="-457200">
              <a:buFontTx/>
              <a:buAutoNum type="arabicPeriod"/>
            </a:pPr>
            <a:endParaRPr lang="en-US" sz="2200" b="1" i="0" dirty="0">
              <a:solidFill>
                <a:srgbClr val="343434"/>
              </a:solidFill>
              <a:effectLst/>
            </a:endParaRPr>
          </a:p>
          <a:p>
            <a:endParaRPr lang="en-US" sz="2200" b="1" dirty="0">
              <a:solidFill>
                <a:srgbClr val="343434"/>
              </a:solidFill>
            </a:endParaRPr>
          </a:p>
          <a:p>
            <a:r>
              <a:rPr lang="en-US" sz="2200" b="1" i="0" dirty="0">
                <a:solidFill>
                  <a:srgbClr val="343434"/>
                </a:solidFill>
                <a:effectLst/>
              </a:rPr>
              <a:t>Note: </a:t>
            </a:r>
            <a:r>
              <a:rPr lang="en-US" sz="2200" b="1" dirty="0">
                <a:solidFill>
                  <a:srgbClr val="343434"/>
                </a:solidFill>
              </a:rPr>
              <a:t>The </a:t>
            </a:r>
            <a:r>
              <a:rPr lang="en-US" sz="2200" b="1" i="0" dirty="0">
                <a:solidFill>
                  <a:srgbClr val="343434"/>
                </a:solidFill>
                <a:effectLst/>
              </a:rPr>
              <a:t>Polynomial kernel,</a:t>
            </a:r>
            <a:r>
              <a:rPr lang="en-IN" sz="2200" b="1" i="0" dirty="0">
                <a:solidFill>
                  <a:srgbClr val="000000"/>
                </a:solidFill>
                <a:effectLst/>
              </a:rPr>
              <a:t> n_neighbors=1 given the better accuracy for SVM and KNN algorithms respectively , So I choose these to trai</a:t>
            </a:r>
            <a:r>
              <a:rPr lang="en-IN" sz="2200" b="1" dirty="0">
                <a:solidFill>
                  <a:srgbClr val="000000"/>
                </a:solidFill>
              </a:rPr>
              <a:t>n the model.</a:t>
            </a:r>
            <a:endParaRPr lang="en-US" sz="2200" b="1" i="0" dirty="0">
              <a:solidFill>
                <a:srgbClr val="343434"/>
              </a:solidFill>
              <a:effectLst/>
            </a:endParaRPr>
          </a:p>
          <a:p>
            <a:endParaRPr lang="en-US" sz="2200" b="1" i="0" dirty="0">
              <a:solidFill>
                <a:srgbClr val="343434"/>
              </a:solidFill>
              <a:effectLst/>
            </a:endParaRPr>
          </a:p>
          <a:p>
            <a:endParaRPr lang="en-IN" sz="2200" dirty="0"/>
          </a:p>
        </p:txBody>
      </p:sp>
      <p:pic>
        <p:nvPicPr>
          <p:cNvPr id="9" name="Picture 8" descr="Screenshot (57)">
            <a:extLst>
              <a:ext uri="{FF2B5EF4-FFF2-40B4-BE49-F238E27FC236}">
                <a16:creationId xmlns:a16="http://schemas.microsoft.com/office/drawing/2014/main" id="{810BFE05-605D-4AC2-A109-E5D5AA4AB7FB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2" t="12861" r="18264" b="26346"/>
          <a:stretch/>
        </p:blipFill>
        <p:spPr>
          <a:xfrm>
            <a:off x="10591976" y="3595106"/>
            <a:ext cx="3708000" cy="2710636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3F56E0-6A44-4230-A3A0-7480498F04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435" t="54922" r="17347" b="22438"/>
          <a:stretch/>
        </p:blipFill>
        <p:spPr>
          <a:xfrm>
            <a:off x="5167681" y="4742674"/>
            <a:ext cx="5184000" cy="111434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5626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IN" dirty="0"/>
              <a:t>Analysis of Results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77DE14-B189-13B7-3689-BA1AC6594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F1E172B-0259-4C33-B0E1-42569F1B1E06}"/>
              </a:ext>
            </a:extLst>
          </p:cNvPr>
          <p:cNvCxnSpPr>
            <a:cxnSpLocks/>
          </p:cNvCxnSpPr>
          <p:nvPr/>
        </p:nvCxnSpPr>
        <p:spPr>
          <a:xfrm>
            <a:off x="685800" y="1162472"/>
            <a:ext cx="13614176" cy="0"/>
          </a:xfrm>
          <a:prstGeom prst="line">
            <a:avLst/>
          </a:prstGeom>
          <a:ln>
            <a:solidFill>
              <a:schemeClr val="tx1">
                <a:alpha val="95000"/>
              </a:schemeClr>
            </a:solidFill>
          </a:ln>
          <a:effectLst>
            <a:glow>
              <a:schemeClr val="accent1"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533400" h="25400" prst="divot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A86F17E-27F3-4160-8594-EA5EE3A4045C}"/>
              </a:ext>
            </a:extLst>
          </p:cNvPr>
          <p:cNvSpPr txBox="1"/>
          <p:nvPr/>
        </p:nvSpPr>
        <p:spPr>
          <a:xfrm>
            <a:off x="700033" y="1349454"/>
            <a:ext cx="1361417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dirty="0"/>
              <a:t>The algorithm analysis is based on following factors.</a:t>
            </a:r>
            <a:endParaRPr lang="en-US" sz="2200" b="0" i="0" dirty="0">
              <a:effectLst/>
            </a:endParaRPr>
          </a:p>
          <a:p>
            <a:pPr marL="342900" indent="-342900" algn="l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b="1" i="0" dirty="0">
                <a:effectLst/>
              </a:rPr>
              <a:t>Accuracy</a:t>
            </a:r>
            <a:r>
              <a:rPr lang="en-US" sz="2200" i="0" dirty="0">
                <a:effectLst/>
              </a:rPr>
              <a:t> is the simplest metric and can be defined as the number of test cases correctly classified divided by the total number of test cases.</a:t>
            </a:r>
          </a:p>
          <a:p>
            <a:pPr algn="l">
              <a:buClr>
                <a:srgbClr val="C00000"/>
              </a:buClr>
            </a:pPr>
            <a:endParaRPr lang="en-US" sz="2200" i="0" dirty="0">
              <a:effectLst/>
            </a:endParaRPr>
          </a:p>
          <a:p>
            <a:pPr marL="342900" indent="-342900" algn="l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b="1" i="0" dirty="0">
                <a:effectLst/>
              </a:rPr>
              <a:t>F1 score </a:t>
            </a:r>
            <a:r>
              <a:rPr lang="en-US" sz="2200" i="0" dirty="0">
                <a:effectLst/>
              </a:rPr>
              <a:t>is the harmonic mean of Recall and Precision.Precision will be required to save on the company’s cost and recall will be required to ensure that the machinery is stable and not a threat to human lives.</a:t>
            </a:r>
          </a:p>
          <a:p>
            <a:pPr marL="342900" indent="-342900" algn="l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200" i="0" dirty="0">
              <a:effectLst/>
            </a:endParaRPr>
          </a:p>
          <a:p>
            <a:pPr marL="342900" indent="-342900" algn="l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b="1" i="0" dirty="0">
                <a:effectLst/>
              </a:rPr>
              <a:t>ROC(Receiver Operating Characteristics) curve </a:t>
            </a:r>
            <a:r>
              <a:rPr lang="en-US" sz="2200" i="0" dirty="0">
                <a:effectLst/>
              </a:rPr>
              <a:t>is a plot of true positive rate against false positive rate. </a:t>
            </a:r>
            <a:r>
              <a:rPr lang="en-US" sz="2200" dirty="0"/>
              <a:t>If ROC has </a:t>
            </a:r>
            <a:r>
              <a:rPr lang="en-US" sz="2200" i="0" dirty="0">
                <a:effectLst/>
              </a:rPr>
              <a:t>the higher the area, then it has better the model performance.</a:t>
            </a:r>
          </a:p>
          <a:p>
            <a:br>
              <a:rPr lang="en-US" sz="2200" dirty="0"/>
            </a:br>
            <a:endParaRPr lang="en-IN" sz="2200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IN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645564-9FF8-45D8-92AA-5FB4F96EE1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75" t="42459" r="12367" b="28345"/>
          <a:stretch/>
        </p:blipFill>
        <p:spPr>
          <a:xfrm>
            <a:off x="2756187" y="4950458"/>
            <a:ext cx="9648000" cy="2404702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18781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Conclusion and Future Work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98A705-717A-6BBE-8091-DF7093558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6A6745-7ABC-498B-9471-8FEF69EF86CB}"/>
              </a:ext>
            </a:extLst>
          </p:cNvPr>
          <p:cNvCxnSpPr>
            <a:cxnSpLocks/>
          </p:cNvCxnSpPr>
          <p:nvPr/>
        </p:nvCxnSpPr>
        <p:spPr>
          <a:xfrm>
            <a:off x="685800" y="1162472"/>
            <a:ext cx="13614176" cy="0"/>
          </a:xfrm>
          <a:prstGeom prst="line">
            <a:avLst/>
          </a:prstGeom>
          <a:ln>
            <a:solidFill>
              <a:schemeClr val="tx1">
                <a:alpha val="95000"/>
              </a:schemeClr>
            </a:solidFill>
          </a:ln>
          <a:effectLst>
            <a:glow>
              <a:schemeClr val="accent1"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533400" h="25400" prst="divot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D67CD65-D56A-486F-9D05-123FECC568C3}"/>
              </a:ext>
            </a:extLst>
          </p:cNvPr>
          <p:cNvSpPr txBox="1"/>
          <p:nvPr/>
        </p:nvSpPr>
        <p:spPr>
          <a:xfrm>
            <a:off x="685800" y="1594520"/>
            <a:ext cx="1217401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DF0EBBF-9ECD-4206-A10A-AA439CB5EF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9159021"/>
              </p:ext>
            </p:extLst>
          </p:nvPr>
        </p:nvGraphicFramePr>
        <p:xfrm>
          <a:off x="2725680" y="3538736"/>
          <a:ext cx="9001000" cy="3960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C6CD8D3-12BE-4E98-B478-E95A12A16204}"/>
              </a:ext>
            </a:extLst>
          </p:cNvPr>
          <p:cNvSpPr txBox="1"/>
          <p:nvPr/>
        </p:nvSpPr>
        <p:spPr>
          <a:xfrm>
            <a:off x="685800" y="1594520"/>
            <a:ext cx="1361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The Extra Tree Classification algorithm has better accuracy, F1 score and ROC accurate </a:t>
            </a:r>
            <a:r>
              <a:rPr lang="en-US" sz="2200" dirty="0" err="1"/>
              <a:t>score.It</a:t>
            </a:r>
            <a:r>
              <a:rPr lang="en-US" sz="2200" dirty="0"/>
              <a:t> has better performance among all the algorithms.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200" dirty="0"/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Hence ExtraTreeClassification Algorithm is selected for our credit card fraud detection model.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18468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280719" y="1666528"/>
            <a:ext cx="6629401" cy="908720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147D4B3-A0E0-42D2-8E75-446524E43B35}"/>
              </a:ext>
            </a:extLst>
          </p:cNvPr>
          <p:cNvSpPr txBox="1">
            <a:spLocks/>
          </p:cNvSpPr>
          <p:nvPr/>
        </p:nvSpPr>
        <p:spPr bwMode="auto">
          <a:xfrm>
            <a:off x="258416" y="3250704"/>
            <a:ext cx="452535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  <a:latin typeface="Arial"/>
              </a:rPr>
              <a:t>Ramayanapu Narasimha Rao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21B91A05Q6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SRKR Engineering College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Mobile: +91 8143972766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Email: 21B91A05Q6@srkrec.ac.in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Bhimavaram - India</a:t>
            </a:r>
            <a:endParaRPr lang="en-US" sz="1400" dirty="0"/>
          </a:p>
          <a:p>
            <a:pPr marL="0" indent="0"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3A6C313-A097-4FE7-BDB6-EECD63386709}"/>
              </a:ext>
            </a:extLst>
          </p:cNvPr>
          <p:cNvSpPr txBox="1">
            <a:spLocks/>
          </p:cNvSpPr>
          <p:nvPr/>
        </p:nvSpPr>
        <p:spPr>
          <a:xfrm>
            <a:off x="9907488" y="1184996"/>
            <a:ext cx="4536504" cy="1417636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Q &amp; 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B5C9A7-97A3-C175-D493-5718FD6D7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6" y="6601627"/>
            <a:ext cx="4566025" cy="111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1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9B9019-7E18-F76F-816D-F0B224540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4380E8-5323-48E2-8AEC-379AC90F8FA2}"/>
              </a:ext>
            </a:extLst>
          </p:cNvPr>
          <p:cNvSpPr txBox="1"/>
          <p:nvPr/>
        </p:nvSpPr>
        <p:spPr>
          <a:xfrm>
            <a:off x="1410544" y="1897175"/>
            <a:ext cx="12385376" cy="3600986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139700">
              <a:srgbClr val="C00000">
                <a:alpha val="40000"/>
              </a:srgb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sz="5400" b="1" dirty="0">
              <a:solidFill>
                <a:srgbClr val="C00000"/>
              </a:solidFill>
            </a:endParaRPr>
          </a:p>
          <a:p>
            <a:pPr algn="ctr"/>
            <a:r>
              <a:rPr lang="en-US" sz="6000" b="1" dirty="0">
                <a:solidFill>
                  <a:srgbClr val="C00000"/>
                </a:solidFill>
                <a:cs typeface="Times New Roman" panose="02020603050405020304" pitchFamily="18" charset="0"/>
              </a:rPr>
              <a:t>Credit Card Fraud </a:t>
            </a:r>
          </a:p>
          <a:p>
            <a:pPr algn="ctr"/>
            <a:r>
              <a:rPr lang="en-US" sz="6000" b="1" dirty="0">
                <a:solidFill>
                  <a:srgbClr val="C00000"/>
                </a:solidFill>
                <a:cs typeface="Times New Roman" panose="02020603050405020304" pitchFamily="18" charset="0"/>
              </a:rPr>
              <a:t>Detection</a:t>
            </a:r>
            <a:endParaRPr lang="en-IN" sz="60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algn="ctr"/>
            <a:endParaRPr lang="en-IN" sz="5400" b="1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DC3E0D-A8B0-4AB2-B8C3-8568B4574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32" y="2922139"/>
            <a:ext cx="2816597" cy="430033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2C27D-2B6E-40D1-8AAD-CB3745EBE455}"/>
              </a:ext>
            </a:extLst>
          </p:cNvPr>
          <p:cNvCxnSpPr>
            <a:cxnSpLocks/>
          </p:cNvCxnSpPr>
          <p:nvPr/>
        </p:nvCxnSpPr>
        <p:spPr>
          <a:xfrm>
            <a:off x="906488" y="1174061"/>
            <a:ext cx="13435960" cy="0"/>
          </a:xfrm>
          <a:prstGeom prst="line">
            <a:avLst/>
          </a:prstGeom>
          <a:ln>
            <a:solidFill>
              <a:schemeClr val="tx1">
                <a:alpha val="95000"/>
              </a:schemeClr>
            </a:solidFill>
          </a:ln>
          <a:effectLst>
            <a:glow>
              <a:schemeClr val="accent1"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533400" h="25400" prst="divot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99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8496"/>
            <a:ext cx="13182128" cy="590465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en-US" dirty="0"/>
              <a:t>Problem Statement</a:t>
            </a:r>
            <a:r>
              <a:rPr lang="en-US" dirty="0">
                <a:latin typeface="+mj-lt"/>
              </a:rPr>
              <a:t>	04                    </a:t>
            </a:r>
          </a:p>
          <a:p>
            <a:pPr>
              <a:lnSpc>
                <a:spcPct val="200000"/>
              </a:lnSpc>
            </a:pPr>
            <a:r>
              <a:rPr lang="en-US" kern="0" dirty="0">
                <a:solidFill>
                  <a:srgbClr val="000000"/>
                </a:solidFill>
                <a:cs typeface="Arial Bold" pitchFamily="34" charset="0"/>
              </a:rPr>
              <a:t>Data Mining </a:t>
            </a:r>
            <a:r>
              <a:rPr lang="en-US" dirty="0">
                <a:latin typeface="+mj-lt"/>
              </a:rPr>
              <a:t>       	5-7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Exploratory Data Analysis (EDA)	</a:t>
            </a:r>
            <a:r>
              <a:rPr lang="en-US" altLang="en-US" dirty="0">
                <a:latin typeface="+mj-lt"/>
              </a:rPr>
              <a:t>8-9</a:t>
            </a:r>
            <a:endParaRPr lang="en-US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altLang="en-US" dirty="0"/>
              <a:t>Data Visualization 	10</a:t>
            </a:r>
            <a:endParaRPr lang="en-US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altLang="en-US" dirty="0"/>
              <a:t>Algorithms Used 	11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Analysis of Results	12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Conclusion &amp; Future Work	13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en-US" dirty="0"/>
              <a:t> 	</a:t>
            </a:r>
            <a:endParaRPr lang="en-US" dirty="0">
              <a:latin typeface="+mj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ABDE789-4EA0-4761-B61B-2C843A2EB1B0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C0548-0BB3-6575-4564-5A4FD9209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4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5405264" cy="82717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IN" dirty="0"/>
              <a:t>Problem Statement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E2BC2E-4046-B892-B50F-D555B1FDA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D19383-6A80-41A1-B5D1-5C920B9FD97A}"/>
              </a:ext>
            </a:extLst>
          </p:cNvPr>
          <p:cNvSpPr txBox="1"/>
          <p:nvPr/>
        </p:nvSpPr>
        <p:spPr>
          <a:xfrm>
            <a:off x="1338536" y="2026568"/>
            <a:ext cx="1166529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7AE138-A284-4476-9B89-BB47E0C14F1B}"/>
              </a:ext>
            </a:extLst>
          </p:cNvPr>
          <p:cNvCxnSpPr>
            <a:cxnSpLocks/>
          </p:cNvCxnSpPr>
          <p:nvPr/>
        </p:nvCxnSpPr>
        <p:spPr>
          <a:xfrm>
            <a:off x="597220" y="1378496"/>
            <a:ext cx="13435960" cy="0"/>
          </a:xfrm>
          <a:prstGeom prst="line">
            <a:avLst/>
          </a:prstGeom>
          <a:ln>
            <a:solidFill>
              <a:schemeClr val="tx1">
                <a:alpha val="95000"/>
              </a:schemeClr>
            </a:solidFill>
          </a:ln>
          <a:effectLst>
            <a:glow>
              <a:schemeClr val="accent1"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533400" h="25400" prst="divot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52A66C5-13E1-4796-B279-C349BBD9C574}"/>
              </a:ext>
            </a:extLst>
          </p:cNvPr>
          <p:cNvSpPr txBox="1"/>
          <p:nvPr/>
        </p:nvSpPr>
        <p:spPr>
          <a:xfrm>
            <a:off x="720000" y="1716233"/>
            <a:ext cx="134716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200" dirty="0"/>
              <a:t>The Credit Card Fraud Detection Problem includes modeling past credit card transactions with the knowledge of the ones that turned out to be fraud.</a:t>
            </a:r>
          </a:p>
          <a:p>
            <a:endParaRPr lang="en-US" sz="2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200" dirty="0"/>
              <a:t>This model is then used to identify whether a new transaction is fraudulent or not. </a:t>
            </a:r>
          </a:p>
          <a:p>
            <a:endParaRPr lang="en-US" sz="2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200" dirty="0"/>
              <a:t>Our aim here is to detect 100% of the fraudulent transactions while minimizing the incorrect fraud classifications.</a:t>
            </a:r>
            <a:endParaRPr lang="en-IN" sz="22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200" dirty="0"/>
          </a:p>
          <a:p>
            <a:endParaRPr lang="en-US" sz="2200" dirty="0"/>
          </a:p>
          <a:p>
            <a:endParaRPr lang="en-IN" sz="22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DA0067A-646B-488F-8585-A44E2DE4CF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3" t="5908" r="3207" b="4885"/>
          <a:stretch/>
        </p:blipFill>
        <p:spPr>
          <a:xfrm>
            <a:off x="888824" y="4627606"/>
            <a:ext cx="3384000" cy="227689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0"/>
          </a:sp3d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3D47B4D-6771-4571-879A-CC53A6557E52}"/>
              </a:ext>
            </a:extLst>
          </p:cNvPr>
          <p:cNvSpPr txBox="1"/>
          <p:nvPr/>
        </p:nvSpPr>
        <p:spPr>
          <a:xfrm>
            <a:off x="4740576" y="5212055"/>
            <a:ext cx="9001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cs typeface="Times New Roman" panose="02020603050405020304" pitchFamily="18" charset="0"/>
              </a:rPr>
              <a:t>Question: </a:t>
            </a:r>
            <a:r>
              <a:rPr lang="en-US" sz="2200" dirty="0">
                <a:cs typeface="Times New Roman" panose="02020603050405020304" pitchFamily="18" charset="0"/>
              </a:rPr>
              <a:t>Whether the transaction is Fraud or not ?</a:t>
            </a:r>
          </a:p>
          <a:p>
            <a:endParaRPr lang="en-US" sz="2200" dirty="0">
              <a:cs typeface="Times New Roman" panose="02020603050405020304" pitchFamily="18" charset="0"/>
            </a:endParaRPr>
          </a:p>
          <a:p>
            <a:r>
              <a:rPr lang="en-US" sz="2200" b="1" dirty="0">
                <a:cs typeface="Times New Roman" panose="02020603050405020304" pitchFamily="18" charset="0"/>
              </a:rPr>
              <a:t>Solution: </a:t>
            </a:r>
            <a:r>
              <a:rPr lang="en-US" sz="2200" dirty="0">
                <a:cs typeface="Times New Roman" panose="02020603050405020304" pitchFamily="18" charset="0"/>
              </a:rPr>
              <a:t>Involves looking at recent features in the Transaction.  </a:t>
            </a:r>
            <a:endParaRPr lang="en-IN" sz="2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23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580648" y="151000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IN" dirty="0"/>
              <a:t>Data Mining - 01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9B9019-7E18-F76F-816D-F0B224540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6B30125-5F6D-44E1-9059-96A9226F6618}"/>
              </a:ext>
            </a:extLst>
          </p:cNvPr>
          <p:cNvCxnSpPr>
            <a:cxnSpLocks/>
          </p:cNvCxnSpPr>
          <p:nvPr/>
        </p:nvCxnSpPr>
        <p:spPr>
          <a:xfrm>
            <a:off x="580648" y="1322330"/>
            <a:ext cx="13469104" cy="0"/>
          </a:xfrm>
          <a:prstGeom prst="line">
            <a:avLst/>
          </a:prstGeom>
          <a:ln>
            <a:solidFill>
              <a:schemeClr val="tx1">
                <a:alpha val="95000"/>
              </a:schemeClr>
            </a:solidFill>
          </a:ln>
          <a:effectLst>
            <a:glow>
              <a:schemeClr val="accent1"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533400" h="25400" prst="divot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1BCBE7-5DA3-4B5F-9699-D5DF89AF623E}"/>
              </a:ext>
            </a:extLst>
          </p:cNvPr>
          <p:cNvSpPr txBox="1"/>
          <p:nvPr/>
        </p:nvSpPr>
        <p:spPr>
          <a:xfrm>
            <a:off x="580648" y="1778666"/>
            <a:ext cx="13363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Data Preprocessing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DB85B0-C3F9-4894-A29B-B3F5A66A2083}"/>
              </a:ext>
            </a:extLst>
          </p:cNvPr>
          <p:cNvSpPr txBox="1"/>
          <p:nvPr/>
        </p:nvSpPr>
        <p:spPr>
          <a:xfrm>
            <a:off x="580648" y="2817050"/>
            <a:ext cx="64465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0" dirty="0">
                <a:solidFill>
                  <a:srgbClr val="273239"/>
                </a:solidFill>
                <a:effectLst/>
              </a:rPr>
              <a:t>Data Cleaning: </a:t>
            </a:r>
          </a:p>
          <a:p>
            <a:endParaRPr lang="en-US" sz="2200" b="1" i="0" dirty="0">
              <a:solidFill>
                <a:srgbClr val="273239"/>
              </a:solidFill>
              <a:effectLst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b="0" i="0" dirty="0">
                <a:solidFill>
                  <a:srgbClr val="273239"/>
                </a:solidFill>
                <a:effectLst/>
              </a:rPr>
              <a:t>This involves identifying and correcting errors or inconsistencies in the data, such as missing values, outliers, and duplicates.</a:t>
            </a:r>
          </a:p>
          <a:p>
            <a:pPr>
              <a:buClr>
                <a:srgbClr val="C00000"/>
              </a:buClr>
            </a:pPr>
            <a:r>
              <a:rPr lang="en-US" sz="2200" b="0" i="0" dirty="0">
                <a:solidFill>
                  <a:srgbClr val="273239"/>
                </a:solidFill>
                <a:effectLst/>
              </a:rPr>
              <a:t> 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b="0" i="0" dirty="0">
                <a:solidFill>
                  <a:srgbClr val="273239"/>
                </a:solidFill>
                <a:effectLst/>
              </a:rPr>
              <a:t>Various techniques can be used for data cleaning, such as imputation, removal, and transformation.</a:t>
            </a:r>
            <a:endParaRPr lang="en-IN" sz="2200" dirty="0"/>
          </a:p>
        </p:txBody>
      </p:sp>
      <p:pic>
        <p:nvPicPr>
          <p:cNvPr id="17" name="Picture 16" descr="Screenshot (47)">
            <a:extLst>
              <a:ext uri="{FF2B5EF4-FFF2-40B4-BE49-F238E27FC236}">
                <a16:creationId xmlns:a16="http://schemas.microsoft.com/office/drawing/2014/main" id="{B9AC4B22-3D64-4832-AE3F-008FA3250AD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298" y="1568636"/>
            <a:ext cx="3888000" cy="2781937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8" name="Picture 17" descr="Screenshot (46)">
            <a:extLst>
              <a:ext uri="{FF2B5EF4-FFF2-40B4-BE49-F238E27FC236}">
                <a16:creationId xmlns:a16="http://schemas.microsoft.com/office/drawing/2014/main" id="{592DE4CC-2A11-424A-84D1-27CC8E9F6DA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519" y="4664352"/>
            <a:ext cx="4068000" cy="2764091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5346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580648" y="151000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IN" dirty="0"/>
              <a:t>Data Mining - 02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9B9019-7E18-F76F-816D-F0B224540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6B30125-5F6D-44E1-9059-96A9226F6618}"/>
              </a:ext>
            </a:extLst>
          </p:cNvPr>
          <p:cNvCxnSpPr>
            <a:cxnSpLocks/>
          </p:cNvCxnSpPr>
          <p:nvPr/>
        </p:nvCxnSpPr>
        <p:spPr>
          <a:xfrm>
            <a:off x="580648" y="1322330"/>
            <a:ext cx="13469104" cy="0"/>
          </a:xfrm>
          <a:prstGeom prst="line">
            <a:avLst/>
          </a:prstGeom>
          <a:ln>
            <a:solidFill>
              <a:schemeClr val="tx1">
                <a:alpha val="95000"/>
              </a:schemeClr>
            </a:solidFill>
          </a:ln>
          <a:effectLst>
            <a:glow>
              <a:schemeClr val="accent1"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533400" h="25400" prst="divot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1BCBE7-5DA3-4B5F-9699-D5DF89AF623E}"/>
              </a:ext>
            </a:extLst>
          </p:cNvPr>
          <p:cNvSpPr txBox="1"/>
          <p:nvPr/>
        </p:nvSpPr>
        <p:spPr>
          <a:xfrm>
            <a:off x="580648" y="1778666"/>
            <a:ext cx="13363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Data Preprocessing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DB85B0-C3F9-4894-A29B-B3F5A66A2083}"/>
              </a:ext>
            </a:extLst>
          </p:cNvPr>
          <p:cNvSpPr txBox="1"/>
          <p:nvPr/>
        </p:nvSpPr>
        <p:spPr>
          <a:xfrm>
            <a:off x="569729" y="2493661"/>
            <a:ext cx="710551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2200" b="1" i="0" dirty="0">
                <a:solidFill>
                  <a:srgbClr val="273239"/>
                </a:solidFill>
                <a:effectLst/>
              </a:rPr>
              <a:t>Data Transformation(</a:t>
            </a:r>
            <a:r>
              <a:rPr lang="en-US" sz="2200" b="1" i="0" dirty="0">
                <a:solidFill>
                  <a:srgbClr val="273239"/>
                </a:solidFill>
                <a:effectLst/>
                <a:latin typeface="Nunito" pitchFamily="2" charset="0"/>
              </a:rPr>
              <a:t>Scaling and Encoding)</a:t>
            </a:r>
            <a:r>
              <a:rPr lang="en-US" sz="2200" b="1" i="0" dirty="0">
                <a:solidFill>
                  <a:srgbClr val="273239"/>
                </a:solidFill>
                <a:effectLst/>
              </a:rPr>
              <a:t>: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200" b="1" i="0" dirty="0">
              <a:solidFill>
                <a:srgbClr val="273239"/>
              </a:solidFill>
              <a:effectLst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b="0" i="0" dirty="0">
                <a:solidFill>
                  <a:srgbClr val="273239"/>
                </a:solidFill>
                <a:effectLst/>
              </a:rPr>
              <a:t>This involves converting the data into a suitable format for analysis.It include normalization, standardization, and discretization. 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200" b="0" i="0" dirty="0">
              <a:solidFill>
                <a:srgbClr val="273239"/>
              </a:solidFill>
              <a:effectLst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b="0" i="0" dirty="0">
                <a:solidFill>
                  <a:srgbClr val="273239"/>
                </a:solidFill>
                <a:effectLst/>
                <a:latin typeface="Nunito" pitchFamily="2" charset="0"/>
              </a:rPr>
              <a:t>It is done in order to scale the data values in a specified range by importing sklearn.preprocessing.StandarScaler  and sklearn.preprocessing.MinMaxScaler.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2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b="0" i="0" dirty="0">
                <a:solidFill>
                  <a:srgbClr val="273239"/>
                </a:solidFill>
                <a:effectLst/>
              </a:rPr>
              <a:t>Discretization is used to convert continuous data into discrete categories.</a:t>
            </a:r>
            <a:endParaRPr lang="en-IN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11F17D-3CC3-4BCA-AE23-1D366C4051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00" t="70489" r="17749"/>
          <a:stretch/>
        </p:blipFill>
        <p:spPr>
          <a:xfrm>
            <a:off x="8179277" y="1732762"/>
            <a:ext cx="5845687" cy="1568547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76C482-8CF5-4354-A3AE-EA5E92FADC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424" t="15193" r="16510" b="8657"/>
          <a:stretch/>
        </p:blipFill>
        <p:spPr>
          <a:xfrm>
            <a:off x="8179277" y="3711740"/>
            <a:ext cx="5845687" cy="3695299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83793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IN" dirty="0"/>
              <a:t>Data Mining - 03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AA4977-93B3-369B-57EB-E5D7D0F53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4ADB32-DDB5-4731-95CD-3B4CEEF3A1E8}"/>
              </a:ext>
            </a:extLst>
          </p:cNvPr>
          <p:cNvCxnSpPr>
            <a:cxnSpLocks/>
          </p:cNvCxnSpPr>
          <p:nvPr/>
        </p:nvCxnSpPr>
        <p:spPr>
          <a:xfrm>
            <a:off x="720000" y="1322330"/>
            <a:ext cx="13363952" cy="0"/>
          </a:xfrm>
          <a:prstGeom prst="line">
            <a:avLst/>
          </a:prstGeom>
          <a:ln>
            <a:solidFill>
              <a:schemeClr val="tx1">
                <a:alpha val="95000"/>
              </a:schemeClr>
            </a:solidFill>
          </a:ln>
          <a:effectLst>
            <a:glow>
              <a:schemeClr val="accent1"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533400" h="25400" prst="divot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8EF8C9B-63E8-4460-AF2D-4357693E4D8C}"/>
              </a:ext>
            </a:extLst>
          </p:cNvPr>
          <p:cNvSpPr txBox="1"/>
          <p:nvPr/>
        </p:nvSpPr>
        <p:spPr>
          <a:xfrm>
            <a:off x="720000" y="1644262"/>
            <a:ext cx="13363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+mj-lt"/>
              </a:rPr>
              <a:t>Data Reduction (</a:t>
            </a:r>
            <a:r>
              <a:rPr lang="en-US" sz="3200" b="1" i="0" dirty="0">
                <a:solidFill>
                  <a:srgbClr val="C00000"/>
                </a:solidFill>
                <a:effectLst/>
                <a:latin typeface="Nunito" pitchFamily="2" charset="0"/>
              </a:rPr>
              <a:t>selecting features) </a:t>
            </a:r>
            <a:endParaRPr lang="en-IN" sz="32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4490CA-348E-4431-8948-BF2885A34F0A}"/>
              </a:ext>
            </a:extLst>
          </p:cNvPr>
          <p:cNvSpPr txBox="1"/>
          <p:nvPr/>
        </p:nvSpPr>
        <p:spPr>
          <a:xfrm>
            <a:off x="720000" y="2602632"/>
            <a:ext cx="71712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b="0" i="0" dirty="0">
                <a:solidFill>
                  <a:srgbClr val="273239"/>
                </a:solidFill>
                <a:effectLst/>
              </a:rPr>
              <a:t>Data reduction is a crucial step in the data mining process that involves reducing the size of the dataset while preserving the important information.</a:t>
            </a:r>
          </a:p>
          <a:p>
            <a:pPr>
              <a:buClr>
                <a:srgbClr val="C00000"/>
              </a:buClr>
            </a:pPr>
            <a:endParaRPr lang="en-US" sz="2200" b="0" i="0" dirty="0">
              <a:solidFill>
                <a:srgbClr val="273239"/>
              </a:solidFill>
              <a:effectLst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273239"/>
                </a:solidFill>
              </a:rPr>
              <a:t>The Given Data set is imbalance(Proportion &gt;10 : 1).So before data reduction we have to oversample the dataset by using imblearn.over_sampling.RandomOverSampler class.</a:t>
            </a:r>
          </a:p>
          <a:p>
            <a:pPr>
              <a:buClr>
                <a:srgbClr val="C00000"/>
              </a:buClr>
            </a:pPr>
            <a:endParaRPr lang="en-US" sz="2200" dirty="0">
              <a:solidFill>
                <a:srgbClr val="273239"/>
              </a:solidFill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273239"/>
                </a:solidFill>
              </a:rPr>
              <a:t>Then split the data into Train and Test(random sampling) data by using sklearn.model_selection.train_test_split.</a:t>
            </a:r>
            <a:endParaRPr lang="en-IN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24F94-AB39-4667-B428-9CCDA6DF6B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94" t="20469" r="17329" b="-1"/>
          <a:stretch/>
        </p:blipFill>
        <p:spPr>
          <a:xfrm>
            <a:off x="8035280" y="2301996"/>
            <a:ext cx="6360178" cy="4398392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7770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IN" dirty="0"/>
              <a:t>Exploratory Data Analysis (EDA)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6D0F8C-A73B-68DE-3B0A-BB676B1E2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6020BA-2F3D-4DA0-A7A8-39D1C274AC7B}"/>
              </a:ext>
            </a:extLst>
          </p:cNvPr>
          <p:cNvCxnSpPr>
            <a:cxnSpLocks/>
          </p:cNvCxnSpPr>
          <p:nvPr/>
        </p:nvCxnSpPr>
        <p:spPr>
          <a:xfrm>
            <a:off x="580648" y="1304591"/>
            <a:ext cx="13363952" cy="0"/>
          </a:xfrm>
          <a:prstGeom prst="line">
            <a:avLst/>
          </a:prstGeom>
          <a:ln>
            <a:solidFill>
              <a:schemeClr val="tx1">
                <a:alpha val="95000"/>
              </a:schemeClr>
            </a:solidFill>
          </a:ln>
          <a:effectLst>
            <a:glow>
              <a:schemeClr val="accent1"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533400" h="25400" prst="divot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359B0B3-32D9-4309-81F8-794DA03C00B6}"/>
              </a:ext>
            </a:extLst>
          </p:cNvPr>
          <p:cNvSpPr txBox="1"/>
          <p:nvPr/>
        </p:nvSpPr>
        <p:spPr>
          <a:xfrm>
            <a:off x="580648" y="1788020"/>
            <a:ext cx="133639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b="0" i="0" dirty="0">
                <a:solidFill>
                  <a:srgbClr val="222222"/>
                </a:solidFill>
                <a:effectLst/>
              </a:rPr>
              <a:t>Exploratory Data Analysis refers to the crucial process of performing initial investigations on data to discover patterns to check assumptions with the help of summary statistics and graphical representations.</a:t>
            </a:r>
            <a:endParaRPr lang="en-IN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1CB128-7027-4027-8AB6-E0731BAF4F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01" t="11584" r="36718"/>
          <a:stretch/>
        </p:blipFill>
        <p:spPr>
          <a:xfrm>
            <a:off x="9579995" y="2962672"/>
            <a:ext cx="3996000" cy="4377120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9CE8D9-5DAC-4475-8868-137F0E8A26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329" t="11584" r="18454"/>
          <a:stretch/>
        </p:blipFill>
        <p:spPr>
          <a:xfrm>
            <a:off x="1770584" y="3034680"/>
            <a:ext cx="5544616" cy="4291250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6996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IN" dirty="0"/>
              <a:t>Exploratory Data Analysis (EDA)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6D0F8C-A73B-68DE-3B0A-BB676B1E2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6020BA-2F3D-4DA0-A7A8-39D1C274AC7B}"/>
              </a:ext>
            </a:extLst>
          </p:cNvPr>
          <p:cNvCxnSpPr>
            <a:cxnSpLocks/>
          </p:cNvCxnSpPr>
          <p:nvPr/>
        </p:nvCxnSpPr>
        <p:spPr>
          <a:xfrm>
            <a:off x="580648" y="1304591"/>
            <a:ext cx="13363952" cy="0"/>
          </a:xfrm>
          <a:prstGeom prst="line">
            <a:avLst/>
          </a:prstGeom>
          <a:ln>
            <a:solidFill>
              <a:schemeClr val="tx1">
                <a:alpha val="95000"/>
              </a:schemeClr>
            </a:solidFill>
          </a:ln>
          <a:effectLst>
            <a:glow>
              <a:schemeClr val="accent1"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533400" h="25400" prst="divot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A8C6261-E746-4988-A609-A0891C15AD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41" t="11584" r="17347" b="1293"/>
          <a:stretch/>
        </p:blipFill>
        <p:spPr>
          <a:xfrm>
            <a:off x="580648" y="1666528"/>
            <a:ext cx="7776000" cy="5735261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6E41A9-57A7-4725-A2F8-7ED1A6A7B0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240" t="32282" r="38532" b="9640"/>
          <a:stretch/>
        </p:blipFill>
        <p:spPr>
          <a:xfrm>
            <a:off x="9061173" y="2563993"/>
            <a:ext cx="5288333" cy="3852000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E533D5-43DC-4F47-B7F4-F0C52BEA27F6}"/>
              </a:ext>
            </a:extLst>
          </p:cNvPr>
          <p:cNvSpPr txBox="1"/>
          <p:nvPr/>
        </p:nvSpPr>
        <p:spPr>
          <a:xfrm>
            <a:off x="3226504" y="1710812"/>
            <a:ext cx="259228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Pair Plot</a:t>
            </a:r>
            <a:endParaRPr lang="en-IN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2B6FE5-F62E-4128-8633-AF5BFCC51148}"/>
              </a:ext>
            </a:extLst>
          </p:cNvPr>
          <p:cNvSpPr txBox="1"/>
          <p:nvPr/>
        </p:nvSpPr>
        <p:spPr>
          <a:xfrm>
            <a:off x="9837315" y="1650104"/>
            <a:ext cx="32403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Scatter plot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29908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_powerpoint_16x9_template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dxc_int_powerpoint_16x9_template" id="{0A550C65-A83E-C24C-B08F-DB19D25C59F5}" vid="{B712A4A5-3F4E-3D44-AEDC-22156EEF3D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dxc_powerpoint_16x9_template</Template>
  <TotalTime>17967</TotalTime>
  <Words>702</Words>
  <Application>Microsoft Office PowerPoint</Application>
  <PresentationFormat>Custom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Nunito</vt:lpstr>
      <vt:lpstr>Wingdings</vt:lpstr>
      <vt:lpstr>dxc_powerpoint_16x9_template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is Arial Bold 60pt  on up to three lines</dc:title>
  <dc:creator>Windows User</dc:creator>
  <cp:lastModifiedBy>Ramayanapu Narasimha Rao</cp:lastModifiedBy>
  <cp:revision>1204</cp:revision>
  <dcterms:created xsi:type="dcterms:W3CDTF">2018-11-22T06:53:55Z</dcterms:created>
  <dcterms:modified xsi:type="dcterms:W3CDTF">2023-07-31T14:22:12Z</dcterms:modified>
</cp:coreProperties>
</file>