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95" r:id="rId2"/>
    <p:sldId id="296" r:id="rId3"/>
    <p:sldId id="297" r:id="rId4"/>
    <p:sldId id="298" r:id="rId5"/>
    <p:sldId id="299" r:id="rId6"/>
    <p:sldId id="300" r:id="rId7"/>
    <p:sldId id="301" r:id="rId8"/>
    <p:sldId id="302" r:id="rId9"/>
    <p:sldId id="303" r:id="rId10"/>
    <p:sldId id="304" r:id="rId11"/>
    <p:sldId id="305" r:id="rId12"/>
    <p:sldId id="306" r:id="rId13"/>
    <p:sldId id="307" r:id="rId14"/>
    <p:sldId id="274" r:id="rId15"/>
    <p:sldId id="275" r:id="rId16"/>
    <p:sldId id="276" r:id="rId17"/>
    <p:sldId id="277" r:id="rId18"/>
    <p:sldId id="279" r:id="rId19"/>
    <p:sldId id="282" r:id="rId20"/>
    <p:sldId id="283" r:id="rId21"/>
    <p:sldId id="285" r:id="rId22"/>
    <p:sldId id="286" r:id="rId23"/>
    <p:sldId id="284" r:id="rId24"/>
    <p:sldId id="287" r:id="rId25"/>
    <p:sldId id="288" r:id="rId26"/>
    <p:sldId id="281" r:id="rId27"/>
    <p:sldId id="308" r:id="rId28"/>
    <p:sldId id="289" r:id="rId29"/>
    <p:sldId id="290" r:id="rId30"/>
    <p:sldId id="292" r:id="rId31"/>
    <p:sldId id="293" r:id="rId32"/>
    <p:sldId id="29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5CA62C-761C-4B40-BDFD-820C955B9875}" type="datetimeFigureOut">
              <a:rPr lang="en-IN" smtClean="0"/>
              <a:t>12-09-2023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3808102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5CA62C-761C-4B40-BDFD-820C955B9875}"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2962144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5CA62C-761C-4B40-BDFD-820C955B9875}"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2942975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5CA62C-761C-4B40-BDFD-820C955B9875}"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1897059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5CA62C-761C-4B40-BDFD-820C955B9875}"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40195955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5CA62C-761C-4B40-BDFD-820C955B9875}"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8137987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5CA62C-761C-4B40-BDFD-820C955B9875}"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1687182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5CA62C-761C-4B40-BDFD-820C955B9875}"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39699463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5CA62C-761C-4B40-BDFD-820C955B9875}"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1646362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5CA62C-761C-4B40-BDFD-820C955B9875}"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980736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5CA62C-761C-4B40-BDFD-820C955B9875}"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85224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5CA62C-761C-4B40-BDFD-820C955B9875}"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1292550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5CA62C-761C-4B40-BDFD-820C955B9875}" type="datetimeFigureOut">
              <a:rPr lang="en-IN" smtClean="0"/>
              <a:t>12-09-2023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3100850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5CA62C-761C-4B40-BDFD-820C955B9875}" type="datetimeFigureOut">
              <a:rPr lang="en-IN" smtClean="0"/>
              <a:t>12-09-2023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1598846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CA62C-761C-4B40-BDFD-820C955B9875}" type="datetimeFigureOut">
              <a:rPr lang="en-IN" smtClean="0"/>
              <a:t>12-09-2023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830022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5CA62C-761C-4B40-BDFD-820C955B9875}"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3524934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5CA62C-761C-4B40-BDFD-820C955B9875}"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1825044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srcRect/>
          <a:tile tx="0" ty="0" sx="100000" sy="100000" flip="none" algn="tl"/>
        </a:blip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5CA62C-761C-4B40-BDFD-820C955B9875}" type="datetimeFigureOut">
              <a:rPr lang="en-IN" smtClean="0"/>
              <a:t>12-09-2023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5EA9C32-0DB1-4F2E-B327-0AA7A1F66447}" type="slidenum">
              <a:rPr lang="en-IN" smtClean="0"/>
              <a:t>‹#›</a:t>
            </a:fld>
            <a:endParaRPr lang="en-IN"/>
          </a:p>
        </p:txBody>
      </p:sp>
    </p:spTree>
    <p:extLst>
      <p:ext uri="{BB962C8B-B14F-4D97-AF65-F5344CB8AC3E}">
        <p14:creationId xmlns:p14="http://schemas.microsoft.com/office/powerpoint/2010/main" val="388496003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1591329" y="2781300"/>
            <a:ext cx="7589002" cy="87630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marL="0" marR="0" algn="ctr">
              <a:lnSpc>
                <a:spcPct val="150000"/>
              </a:lnSpc>
              <a:spcBef>
                <a:spcPts val="0"/>
              </a:spcBef>
              <a:spcAft>
                <a:spcPts val="1950"/>
              </a:spcAft>
            </a:pPr>
            <a:r>
              <a:rPr lang="en-US" sz="1800" b="1" dirty="0">
                <a:solidFill>
                  <a:srgbClr val="333333"/>
                </a:solidFill>
                <a:effectLst/>
                <a:latin typeface="Times New Roman" panose="02020603050405020304" pitchFamily="18" charset="0"/>
                <a:ea typeface="Times New Roman" panose="02020603050405020304" pitchFamily="18" charset="0"/>
              </a:rPr>
              <a:t>ALOHA TOURS AND TRAVELS </a:t>
            </a:r>
            <a:endParaRPr lang="en-US" sz="1800" dirty="0">
              <a:effectLst/>
              <a:latin typeface="Times New Roman" panose="02020603050405020304" pitchFamily="18" charset="0"/>
              <a:ea typeface="Times New Roman" panose="02020603050405020304" pitchFamily="18" charset="0"/>
            </a:endParaRPr>
          </a:p>
        </p:txBody>
      </p:sp>
      <p:sp>
        <p:nvSpPr>
          <p:cNvPr id="19" name="Rounded Rectangle 1"/>
          <p:cNvSpPr>
            <a:spLocks noChangeArrowheads="1"/>
          </p:cNvSpPr>
          <p:nvPr/>
        </p:nvSpPr>
        <p:spPr bwMode="auto">
          <a:xfrm>
            <a:off x="1258820" y="311017"/>
            <a:ext cx="2655254" cy="654899"/>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Java</a:t>
            </a: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Tree>
    <p:extLst>
      <p:ext uri="{BB962C8B-B14F-4D97-AF65-F5344CB8AC3E}">
        <p14:creationId xmlns:p14="http://schemas.microsoft.com/office/powerpoint/2010/main" val="2812236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CBDDE2-E6D7-45DC-99C8-D99C88EA5A34}"/>
              </a:ext>
            </a:extLst>
          </p:cNvPr>
          <p:cNvSpPr txBox="1"/>
          <p:nvPr/>
        </p:nvSpPr>
        <p:spPr>
          <a:xfrm>
            <a:off x="1561571" y="1698798"/>
            <a:ext cx="9148104" cy="4191981"/>
          </a:xfrm>
          <a:prstGeom prst="rect">
            <a:avLst/>
          </a:prstGeom>
          <a:noFill/>
        </p:spPr>
        <p:txBody>
          <a:bodyPr wrap="square">
            <a:spAutoFit/>
          </a:bodyPr>
          <a:lstStyle/>
          <a:p>
            <a:pPr>
              <a:lnSpc>
                <a:spcPct val="150000"/>
              </a:lnSpc>
            </a:pPr>
            <a:r>
              <a:rPr lang="en-IN" sz="2000" b="1" dirty="0">
                <a:latin typeface="Times New Roman" panose="02020603050405020304" pitchFamily="18" charset="0"/>
                <a:cs typeface="Times New Roman" panose="02020603050405020304" pitchFamily="18" charset="0"/>
              </a:rPr>
              <a:t>SOFTWARE REQUIREMENTS:</a:t>
            </a: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b="1"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Operating system		:  Windows 7 or 7+</a:t>
            </a:r>
          </a:p>
          <a:p>
            <a:pPr>
              <a:lnSpc>
                <a:spcPct val="150000"/>
              </a:lnSpc>
            </a:pPr>
            <a:r>
              <a:rPr lang="en-IN" sz="2000" dirty="0">
                <a:latin typeface="Times New Roman" panose="02020603050405020304" pitchFamily="18" charset="0"/>
                <a:cs typeface="Times New Roman" panose="02020603050405020304" pitchFamily="18" charset="0"/>
              </a:rPr>
              <a:t>Ram			:  8 GB</a:t>
            </a:r>
          </a:p>
          <a:p>
            <a:pPr>
              <a:lnSpc>
                <a:spcPct val="150000"/>
              </a:lnSpc>
            </a:pPr>
            <a:r>
              <a:rPr lang="en-IN" sz="2000" dirty="0">
                <a:latin typeface="Times New Roman" panose="02020603050405020304" pitchFamily="18" charset="0"/>
                <a:cs typeface="Times New Roman" panose="02020603050405020304" pitchFamily="18" charset="0"/>
              </a:rPr>
              <a:t>Hard disc or SSD		:  More than 500 GB</a:t>
            </a:r>
          </a:p>
          <a:p>
            <a:pPr>
              <a:lnSpc>
                <a:spcPct val="150000"/>
              </a:lnSpc>
            </a:pPr>
            <a:r>
              <a:rPr lang="en-IN" sz="2000" dirty="0">
                <a:latin typeface="Times New Roman" panose="02020603050405020304" pitchFamily="18" charset="0"/>
                <a:cs typeface="Times New Roman" panose="02020603050405020304" pitchFamily="18" charset="0"/>
              </a:rPr>
              <a:t>Processor		:  Intel 3rd generation or high with 8 GB Ram</a:t>
            </a:r>
          </a:p>
          <a:p>
            <a:pPr>
              <a:lnSpc>
                <a:spcPct val="150000"/>
              </a:lnSpc>
            </a:pPr>
            <a:r>
              <a:rPr lang="en-IN" sz="2000" dirty="0">
                <a:latin typeface="Times New Roman" panose="02020603050405020304" pitchFamily="18" charset="0"/>
                <a:cs typeface="Times New Roman" panose="02020603050405020304" pitchFamily="18" charset="0"/>
              </a:rPr>
              <a:t>Software’s		:  Java 8 or high version, Eclipse.</a:t>
            </a:r>
          </a:p>
          <a:p>
            <a:pPr>
              <a:lnSpc>
                <a:spcPct val="150000"/>
              </a:lnSpc>
            </a:pPr>
            <a:endParaRPr lang="en-IN"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2" name="Rectangle 1"/>
          <p:cNvSpPr/>
          <p:nvPr/>
        </p:nvSpPr>
        <p:spPr>
          <a:xfrm>
            <a:off x="3486581" y="586432"/>
            <a:ext cx="4291560" cy="587148"/>
          </a:xfrm>
          <a:prstGeom prst="rect">
            <a:avLst/>
          </a:prstGeom>
        </p:spPr>
        <p:txBody>
          <a:bodyPr wrap="none">
            <a:spAutoFit/>
          </a:bodyPr>
          <a:lstStyle/>
          <a:p>
            <a:pPr marL="228600" algn="ctr">
              <a:lnSpc>
                <a:spcPct val="150000"/>
              </a:lnSpc>
              <a:spcBef>
                <a:spcPts val="1200"/>
              </a:spcBef>
              <a:spcAft>
                <a:spcPts val="0"/>
              </a:spcAft>
              <a:tabLst>
                <a:tab pos="1733550" algn="l"/>
              </a:tabLst>
            </a:pPr>
            <a:r>
              <a:rPr lang="en-IN" sz="24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REQUIREMENTS</a:t>
            </a:r>
            <a:endParaRPr lang="en-IN"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33331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CBDDE2-E6D7-45DC-99C8-D99C88EA5A34}"/>
              </a:ext>
            </a:extLst>
          </p:cNvPr>
          <p:cNvSpPr txBox="1"/>
          <p:nvPr/>
        </p:nvSpPr>
        <p:spPr>
          <a:xfrm>
            <a:off x="2110211" y="1952016"/>
            <a:ext cx="9148104" cy="3653372"/>
          </a:xfrm>
          <a:prstGeom prst="rect">
            <a:avLst/>
          </a:prstGeom>
          <a:noFill/>
        </p:spPr>
        <p:txBody>
          <a:bodyPr wrap="square">
            <a:spAutoFit/>
          </a:bodyPr>
          <a:lstStyle/>
          <a:p>
            <a:pPr>
              <a:lnSpc>
                <a:spcPct val="150000"/>
              </a:lnSpc>
            </a:pPr>
            <a:r>
              <a:rPr lang="en-IN" sz="2000" b="1" dirty="0">
                <a:latin typeface="Times New Roman" panose="02020603050405020304" pitchFamily="18" charset="0"/>
                <a:cs typeface="Times New Roman" panose="02020603050405020304" pitchFamily="18" charset="0"/>
              </a:rPr>
              <a:t>HARDWARE REQUIREMENTS:</a:t>
            </a: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b="1"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60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Scripts                             :   JavaScript.</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Front End                         :   React </a:t>
            </a:r>
            <a:r>
              <a:rPr lang="en-US" sz="1800" dirty="0" err="1">
                <a:solidFill>
                  <a:srgbClr val="000000"/>
                </a:solidFill>
                <a:effectLst/>
                <a:latin typeface="Times New Roman" panose="02020603050405020304" pitchFamily="18" charset="0"/>
                <a:ea typeface="Times New Roman" panose="02020603050405020304" pitchFamily="18" charset="0"/>
              </a:rPr>
              <a:t>js</a:t>
            </a:r>
            <a:r>
              <a:rPr lang="en-US" sz="1800" dirty="0">
                <a:solidFill>
                  <a:srgbClr val="000000"/>
                </a:solidFill>
                <a:effectLst/>
                <a:latin typeface="Times New Roman" panose="02020603050405020304" pitchFamily="18" charset="0"/>
                <a:ea typeface="Times New Roman" panose="02020603050405020304" pitchFamily="18" charset="0"/>
              </a:rPr>
              <a:t> ,Html, </a:t>
            </a:r>
            <a:r>
              <a:rPr lang="en-US" sz="1800" dirty="0" err="1">
                <a:solidFill>
                  <a:srgbClr val="000000"/>
                </a:solidFill>
                <a:effectLst/>
                <a:latin typeface="Times New Roman" panose="02020603050405020304" pitchFamily="18" charset="0"/>
                <a:ea typeface="Times New Roman" panose="02020603050405020304" pitchFamily="18" charset="0"/>
              </a:rPr>
              <a:t>Css</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60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Technology                     :  Node </a:t>
            </a:r>
            <a:r>
              <a:rPr lang="en-US" sz="1800" dirty="0" err="1">
                <a:solidFill>
                  <a:srgbClr val="000000"/>
                </a:solidFill>
                <a:effectLst/>
                <a:latin typeface="Times New Roman" panose="02020603050405020304" pitchFamily="18" charset="0"/>
                <a:ea typeface="Times New Roman" panose="02020603050405020304" pitchFamily="18" charset="0"/>
              </a:rPr>
              <a:t>Js</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Database Connectivity      :   JDBC</a:t>
            </a:r>
          </a:p>
          <a:p>
            <a:pPr marL="342900" marR="0" lvl="0" indent="-342900" algn="just">
              <a:lnSpc>
                <a:spcPct val="150000"/>
              </a:lnSpc>
              <a:spcBef>
                <a:spcPts val="0"/>
              </a:spcBef>
              <a:spcAft>
                <a:spcPts val="0"/>
              </a:spcAft>
              <a:buFont typeface="Symbol" panose="05050102010706020507" pitchFamily="18" charset="2"/>
              <a:buChar char=""/>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Database                             :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MongoDbs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50000"/>
              </a:lnSpc>
              <a:buNone/>
            </a:pP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2" name="Rectangle 1"/>
          <p:cNvSpPr/>
          <p:nvPr/>
        </p:nvSpPr>
        <p:spPr>
          <a:xfrm>
            <a:off x="3486581" y="586432"/>
            <a:ext cx="4291560" cy="587148"/>
          </a:xfrm>
          <a:prstGeom prst="rect">
            <a:avLst/>
          </a:prstGeom>
        </p:spPr>
        <p:txBody>
          <a:bodyPr wrap="none">
            <a:spAutoFit/>
          </a:bodyPr>
          <a:lstStyle/>
          <a:p>
            <a:pPr marL="228600" algn="ctr">
              <a:lnSpc>
                <a:spcPct val="150000"/>
              </a:lnSpc>
              <a:spcBef>
                <a:spcPts val="1200"/>
              </a:spcBef>
              <a:spcAft>
                <a:spcPts val="0"/>
              </a:spcAft>
              <a:tabLst>
                <a:tab pos="1733550" algn="l"/>
              </a:tabLst>
            </a:pPr>
            <a:r>
              <a:rPr lang="en-IN" sz="24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REQUIREMENTS</a:t>
            </a:r>
            <a:endParaRPr lang="en-IN"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188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2D79E-28D8-4B46-85BE-B00A71FEC4A0}"/>
              </a:ext>
            </a:extLst>
          </p:cNvPr>
          <p:cNvSpPr>
            <a:spLocks noGrp="1"/>
          </p:cNvSpPr>
          <p:nvPr>
            <p:ph type="title"/>
          </p:nvPr>
        </p:nvSpPr>
        <p:spPr>
          <a:xfrm>
            <a:off x="1974634" y="321280"/>
            <a:ext cx="8911687" cy="541606"/>
          </a:xfrm>
        </p:spPr>
        <p:txBody>
          <a:bodyPr>
            <a:normAutofit/>
          </a:bodyPr>
          <a:lstStyle/>
          <a:p>
            <a:pPr algn="ctr"/>
            <a:r>
              <a:rPr lang="en-US" sz="2400" b="1" dirty="0">
                <a:solidFill>
                  <a:srgbClr val="7030A0"/>
                </a:solidFill>
                <a:latin typeface="Times New Roman" panose="02020603050405020304" pitchFamily="18" charset="0"/>
                <a:cs typeface="Times New Roman" panose="02020603050405020304" pitchFamily="18" charset="0"/>
              </a:rPr>
              <a:t>MODULES</a:t>
            </a:r>
            <a:endParaRPr lang="en-IN" sz="24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8E9046-BA90-48BE-8AE4-AFEEFBC9252F}"/>
              </a:ext>
            </a:extLst>
          </p:cNvPr>
          <p:cNvSpPr>
            <a:spLocks noGrp="1"/>
          </p:cNvSpPr>
          <p:nvPr>
            <p:ph idx="1"/>
          </p:nvPr>
        </p:nvSpPr>
        <p:spPr>
          <a:xfrm>
            <a:off x="1229769" y="1287889"/>
            <a:ext cx="10401416" cy="4829576"/>
          </a:xfrm>
        </p:spPr>
        <p:txBody>
          <a:bodyPr>
            <a:noAutofit/>
          </a:bodyPr>
          <a:lstStyle/>
          <a:p>
            <a:pPr marL="0" marR="0" algn="just">
              <a:lnSpc>
                <a:spcPct val="150000"/>
              </a:lnSpc>
              <a:spcBef>
                <a:spcPts val="0"/>
              </a:spcBef>
              <a:spcAft>
                <a:spcPts val="10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Admin: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Admin login with their credentials. Admin can add the details of  tourist place that  can view the customers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View Tours: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Admin can view the tours added by him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View Customers: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Admin can view the newly customers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View Bookings: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Admin can view all the bookings that are done by the customer.</a:t>
            </a:r>
          </a:p>
        </p:txBody>
      </p:sp>
    </p:spTree>
    <p:extLst>
      <p:ext uri="{BB962C8B-B14F-4D97-AF65-F5344CB8AC3E}">
        <p14:creationId xmlns:p14="http://schemas.microsoft.com/office/powerpoint/2010/main" val="1131193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2D79E-28D8-4B46-85BE-B00A71FEC4A0}"/>
              </a:ext>
            </a:extLst>
          </p:cNvPr>
          <p:cNvSpPr>
            <a:spLocks noGrp="1"/>
          </p:cNvSpPr>
          <p:nvPr>
            <p:ph type="title"/>
          </p:nvPr>
        </p:nvSpPr>
        <p:spPr>
          <a:xfrm>
            <a:off x="1974634" y="321280"/>
            <a:ext cx="8911687" cy="541606"/>
          </a:xfrm>
        </p:spPr>
        <p:txBody>
          <a:bodyPr>
            <a:normAutofit/>
          </a:bodyPr>
          <a:lstStyle/>
          <a:p>
            <a:pPr algn="ctr"/>
            <a:r>
              <a:rPr lang="en-US" sz="2400" b="1" dirty="0">
                <a:solidFill>
                  <a:srgbClr val="7030A0"/>
                </a:solidFill>
                <a:latin typeface="Times New Roman" panose="02020603050405020304" pitchFamily="18" charset="0"/>
                <a:cs typeface="Times New Roman" panose="02020603050405020304" pitchFamily="18" charset="0"/>
              </a:rPr>
              <a:t>MODULES</a:t>
            </a:r>
            <a:endParaRPr lang="en-IN" sz="24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8E9046-BA90-48BE-8AE4-AFEEFBC9252F}"/>
              </a:ext>
            </a:extLst>
          </p:cNvPr>
          <p:cNvSpPr>
            <a:spLocks noGrp="1"/>
          </p:cNvSpPr>
          <p:nvPr>
            <p:ph idx="1"/>
          </p:nvPr>
        </p:nvSpPr>
        <p:spPr>
          <a:xfrm>
            <a:off x="1229769" y="1287889"/>
            <a:ext cx="10401416" cy="4829576"/>
          </a:xfrm>
        </p:spPr>
        <p:txBody>
          <a:bodyPr>
            <a:noAutofit/>
          </a:bodyPr>
          <a:lstStyle/>
          <a:p>
            <a:pPr marL="0" marR="0" algn="just">
              <a:lnSpc>
                <a:spcPct val="150000"/>
              </a:lnSpc>
              <a:spcBef>
                <a:spcPts val="0"/>
              </a:spcBef>
              <a:spcAft>
                <a:spcPts val="10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User: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User can register and login with the correct credentials,  user can view the places,  that are added by the admin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Book Tour:</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User can book the tour that are added by the admin. After book the tour user need to pay amount for the booking. User able to give the review for the particular tourist place.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My bookings: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After booking completed user can view the booking that are  done by him/her.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Settings: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User can change the profile by changing their details and by adding photo.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My Reviews: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User can view the reviews that are give by him/her.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10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Billing: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User can able to view the billing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0043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3934" y="173734"/>
            <a:ext cx="8911687" cy="727018"/>
          </a:xfrm>
        </p:spPr>
        <p:txBody>
          <a:bodyPr>
            <a:normAutofit/>
          </a:bodyPr>
          <a:lstStyle/>
          <a:p>
            <a:pPr algn="ctr"/>
            <a:r>
              <a:rPr lang="en-US" sz="2700" b="1" dirty="0">
                <a:solidFill>
                  <a:srgbClr val="7030A0"/>
                </a:solidFill>
                <a:latin typeface="Times New Roman" panose="02020603050405020304" pitchFamily="18" charset="0"/>
                <a:cs typeface="Times New Roman" panose="02020603050405020304" pitchFamily="18" charset="0"/>
              </a:rPr>
              <a:t>UML DIAGRAMS</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26229" y="723331"/>
            <a:ext cx="10508776" cy="6134669"/>
          </a:xfrm>
        </p:spPr>
        <p:txBody>
          <a:bodyPr>
            <a:noAutofit/>
          </a:bodyPr>
          <a:lstStyle/>
          <a:p>
            <a:pPr algn="just">
              <a:lnSpc>
                <a:spcPct val="150000"/>
              </a:lnSpc>
              <a:buFont typeface="Wingdings" panose="05000000000000000000" pitchFamily="2" charset="2"/>
              <a:buChar char="ü"/>
            </a:pPr>
            <a:r>
              <a:rPr lang="en-IN" sz="2000" dirty="0" err="1">
                <a:solidFill>
                  <a:schemeClr val="tx1"/>
                </a:solidFill>
                <a:latin typeface="Times New Roman" panose="02020603050405020304" pitchFamily="18" charset="0"/>
                <a:cs typeface="Times New Roman" panose="02020603050405020304" pitchFamily="18" charset="0"/>
              </a:rPr>
              <a:t>Uml</a:t>
            </a:r>
            <a:r>
              <a:rPr lang="en-IN" sz="2000" dirty="0">
                <a:solidFill>
                  <a:schemeClr val="tx1"/>
                </a:solidFill>
                <a:latin typeface="Times New Roman" panose="02020603050405020304" pitchFamily="18" charset="0"/>
                <a:cs typeface="Times New Roman" panose="02020603050405020304" pitchFamily="18" charset="0"/>
              </a:rPr>
              <a:t> stands for unified </a:t>
            </a:r>
            <a:r>
              <a:rPr lang="en-IN" sz="2000" dirty="0" err="1">
                <a:solidFill>
                  <a:schemeClr val="tx1"/>
                </a:solidFill>
                <a:latin typeface="Times New Roman" panose="02020603050405020304" pitchFamily="18" charset="0"/>
                <a:cs typeface="Times New Roman" panose="02020603050405020304" pitchFamily="18" charset="0"/>
              </a:rPr>
              <a:t>modeling</a:t>
            </a:r>
            <a:r>
              <a:rPr lang="en-IN" sz="2000" dirty="0">
                <a:solidFill>
                  <a:schemeClr val="tx1"/>
                </a:solidFill>
                <a:latin typeface="Times New Roman" panose="02020603050405020304" pitchFamily="18" charset="0"/>
                <a:cs typeface="Times New Roman" panose="02020603050405020304" pitchFamily="18" charset="0"/>
              </a:rPr>
              <a:t> language. </a:t>
            </a:r>
            <a:r>
              <a:rPr lang="en-IN" sz="2000" dirty="0" err="1">
                <a:solidFill>
                  <a:schemeClr val="tx1"/>
                </a:solidFill>
                <a:latin typeface="Times New Roman" panose="02020603050405020304" pitchFamily="18" charset="0"/>
                <a:cs typeface="Times New Roman" panose="02020603050405020304" pitchFamily="18" charset="0"/>
              </a:rPr>
              <a:t>Uml</a:t>
            </a:r>
            <a:r>
              <a:rPr lang="en-IN" sz="2000" dirty="0">
                <a:solidFill>
                  <a:schemeClr val="tx1"/>
                </a:solidFill>
                <a:latin typeface="Times New Roman" panose="02020603050405020304" pitchFamily="18" charset="0"/>
                <a:cs typeface="Times New Roman" panose="02020603050405020304" pitchFamily="18" charset="0"/>
              </a:rPr>
              <a:t> is a standardized general-purpose </a:t>
            </a:r>
            <a:r>
              <a:rPr lang="en-IN" sz="2000" dirty="0" err="1">
                <a:solidFill>
                  <a:schemeClr val="tx1"/>
                </a:solidFill>
                <a:latin typeface="Times New Roman" panose="02020603050405020304" pitchFamily="18" charset="0"/>
                <a:cs typeface="Times New Roman" panose="02020603050405020304" pitchFamily="18" charset="0"/>
              </a:rPr>
              <a:t>modeling</a:t>
            </a:r>
            <a:r>
              <a:rPr lang="en-IN" sz="2000" dirty="0">
                <a:solidFill>
                  <a:schemeClr val="tx1"/>
                </a:solidFill>
                <a:latin typeface="Times New Roman" panose="02020603050405020304" pitchFamily="18" charset="0"/>
                <a:cs typeface="Times New Roman" panose="02020603050405020304" pitchFamily="18" charset="0"/>
              </a:rPr>
              <a:t> language in the field of object-oriented software engineering. The standard is managed, and was created by, the object management group. </a:t>
            </a: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ü"/>
            </a:pPr>
            <a:r>
              <a:rPr lang="en-IN" sz="2000" dirty="0">
                <a:solidFill>
                  <a:schemeClr val="tx1"/>
                </a:solidFill>
                <a:latin typeface="Times New Roman" panose="02020603050405020304" pitchFamily="18" charset="0"/>
                <a:cs typeface="Times New Roman" panose="02020603050405020304" pitchFamily="18" charset="0"/>
              </a:rPr>
              <a:t>The goal is for </a:t>
            </a:r>
            <a:r>
              <a:rPr lang="en-IN" sz="2000" dirty="0" err="1">
                <a:solidFill>
                  <a:schemeClr val="tx1"/>
                </a:solidFill>
                <a:latin typeface="Times New Roman" panose="02020603050405020304" pitchFamily="18" charset="0"/>
                <a:cs typeface="Times New Roman" panose="02020603050405020304" pitchFamily="18" charset="0"/>
              </a:rPr>
              <a:t>uml</a:t>
            </a:r>
            <a:r>
              <a:rPr lang="en-IN" sz="2000" dirty="0">
                <a:solidFill>
                  <a:schemeClr val="tx1"/>
                </a:solidFill>
                <a:latin typeface="Times New Roman" panose="02020603050405020304" pitchFamily="18" charset="0"/>
                <a:cs typeface="Times New Roman" panose="02020603050405020304" pitchFamily="18" charset="0"/>
              </a:rPr>
              <a:t> to become a common language for creating models of object oriented computer software. In its current form </a:t>
            </a:r>
            <a:r>
              <a:rPr lang="en-IN" sz="2000" dirty="0" err="1">
                <a:solidFill>
                  <a:schemeClr val="tx1"/>
                </a:solidFill>
                <a:latin typeface="Times New Roman" panose="02020603050405020304" pitchFamily="18" charset="0"/>
                <a:cs typeface="Times New Roman" panose="02020603050405020304" pitchFamily="18" charset="0"/>
              </a:rPr>
              <a:t>uml</a:t>
            </a:r>
            <a:r>
              <a:rPr lang="en-IN" sz="2000" dirty="0">
                <a:solidFill>
                  <a:schemeClr val="tx1"/>
                </a:solidFill>
                <a:latin typeface="Times New Roman" panose="02020603050405020304" pitchFamily="18" charset="0"/>
                <a:cs typeface="Times New Roman" panose="02020603050405020304" pitchFamily="18" charset="0"/>
              </a:rPr>
              <a:t> is comprised of two major components: a meta-model and a notation. In the future, some form of method or process may also be added to; or associated with, </a:t>
            </a:r>
            <a:r>
              <a:rPr lang="en-IN" sz="2000" dirty="0" err="1">
                <a:solidFill>
                  <a:schemeClr val="tx1"/>
                </a:solidFill>
                <a:latin typeface="Times New Roman" panose="02020603050405020304" pitchFamily="18" charset="0"/>
                <a:cs typeface="Times New Roman" panose="02020603050405020304" pitchFamily="18" charset="0"/>
              </a:rPr>
              <a:t>uml</a:t>
            </a:r>
            <a:r>
              <a:rPr lang="en-IN" sz="2000" dirty="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ü"/>
            </a:pPr>
            <a:r>
              <a:rPr lang="en-IN" sz="2000" dirty="0">
                <a:solidFill>
                  <a:schemeClr val="tx1"/>
                </a:solidFill>
                <a:latin typeface="Times New Roman" panose="02020603050405020304" pitchFamily="18" charset="0"/>
                <a:cs typeface="Times New Roman" panose="02020603050405020304" pitchFamily="18" charset="0"/>
              </a:rPr>
              <a:t>The unified </a:t>
            </a:r>
            <a:r>
              <a:rPr lang="en-IN" sz="2000" dirty="0" err="1">
                <a:solidFill>
                  <a:schemeClr val="tx1"/>
                </a:solidFill>
                <a:latin typeface="Times New Roman" panose="02020603050405020304" pitchFamily="18" charset="0"/>
                <a:cs typeface="Times New Roman" panose="02020603050405020304" pitchFamily="18" charset="0"/>
              </a:rPr>
              <a:t>modeling</a:t>
            </a:r>
            <a:r>
              <a:rPr lang="en-IN" sz="2000" dirty="0">
                <a:solidFill>
                  <a:schemeClr val="tx1"/>
                </a:solidFill>
                <a:latin typeface="Times New Roman" panose="02020603050405020304" pitchFamily="18" charset="0"/>
                <a:cs typeface="Times New Roman" panose="02020603050405020304" pitchFamily="18" charset="0"/>
              </a:rPr>
              <a:t> language is a standard language for specifying, visualization, constructing and documenting the </a:t>
            </a:r>
            <a:r>
              <a:rPr lang="en-IN" sz="2000" dirty="0" err="1">
                <a:solidFill>
                  <a:schemeClr val="tx1"/>
                </a:solidFill>
                <a:latin typeface="Times New Roman" panose="02020603050405020304" pitchFamily="18" charset="0"/>
                <a:cs typeface="Times New Roman" panose="02020603050405020304" pitchFamily="18" charset="0"/>
              </a:rPr>
              <a:t>artifacts</a:t>
            </a:r>
            <a:r>
              <a:rPr lang="en-IN" sz="2000" dirty="0">
                <a:solidFill>
                  <a:schemeClr val="tx1"/>
                </a:solidFill>
                <a:latin typeface="Times New Roman" panose="02020603050405020304" pitchFamily="18" charset="0"/>
                <a:cs typeface="Times New Roman" panose="02020603050405020304" pitchFamily="18" charset="0"/>
              </a:rPr>
              <a:t> of software system, as well as for business </a:t>
            </a:r>
            <a:r>
              <a:rPr lang="en-IN" sz="2000" dirty="0" err="1">
                <a:solidFill>
                  <a:schemeClr val="tx1"/>
                </a:solidFill>
                <a:latin typeface="Times New Roman" panose="02020603050405020304" pitchFamily="18" charset="0"/>
                <a:cs typeface="Times New Roman" panose="02020603050405020304" pitchFamily="18" charset="0"/>
              </a:rPr>
              <a:t>modeling</a:t>
            </a:r>
            <a:r>
              <a:rPr lang="en-IN" sz="2000" dirty="0">
                <a:solidFill>
                  <a:schemeClr val="tx1"/>
                </a:solidFill>
                <a:latin typeface="Times New Roman" panose="02020603050405020304" pitchFamily="18" charset="0"/>
                <a:cs typeface="Times New Roman" panose="02020603050405020304" pitchFamily="18" charset="0"/>
              </a:rPr>
              <a:t> and other non-software systems. </a:t>
            </a: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ü"/>
            </a:pPr>
            <a:r>
              <a:rPr lang="en-IN" sz="2000" dirty="0">
                <a:solidFill>
                  <a:schemeClr val="tx1"/>
                </a:solidFill>
                <a:latin typeface="Times New Roman" panose="02020603050405020304" pitchFamily="18" charset="0"/>
                <a:cs typeface="Times New Roman" panose="02020603050405020304" pitchFamily="18" charset="0"/>
              </a:rPr>
              <a:t>The </a:t>
            </a:r>
            <a:r>
              <a:rPr lang="en-IN" sz="2000" dirty="0" err="1">
                <a:solidFill>
                  <a:schemeClr val="tx1"/>
                </a:solidFill>
                <a:latin typeface="Times New Roman" panose="02020603050405020304" pitchFamily="18" charset="0"/>
                <a:cs typeface="Times New Roman" panose="02020603050405020304" pitchFamily="18" charset="0"/>
              </a:rPr>
              <a:t>uml</a:t>
            </a:r>
            <a:r>
              <a:rPr lang="en-IN" sz="2000" dirty="0">
                <a:solidFill>
                  <a:schemeClr val="tx1"/>
                </a:solidFill>
                <a:latin typeface="Times New Roman" panose="02020603050405020304" pitchFamily="18" charset="0"/>
                <a:cs typeface="Times New Roman" panose="02020603050405020304" pitchFamily="18" charset="0"/>
              </a:rPr>
              <a:t> represents a collection of best engineering practices that have proven successful in the </a:t>
            </a:r>
            <a:r>
              <a:rPr lang="en-IN" sz="2000" dirty="0" err="1">
                <a:solidFill>
                  <a:schemeClr val="tx1"/>
                </a:solidFill>
                <a:latin typeface="Times New Roman" panose="02020603050405020304" pitchFamily="18" charset="0"/>
                <a:cs typeface="Times New Roman" panose="02020603050405020304" pitchFamily="18" charset="0"/>
              </a:rPr>
              <a:t>modeling</a:t>
            </a:r>
            <a:r>
              <a:rPr lang="en-IN" sz="2000" dirty="0">
                <a:solidFill>
                  <a:schemeClr val="tx1"/>
                </a:solidFill>
                <a:latin typeface="Times New Roman" panose="02020603050405020304" pitchFamily="18" charset="0"/>
                <a:cs typeface="Times New Roman" panose="02020603050405020304" pitchFamily="18" charset="0"/>
              </a:rPr>
              <a:t> of large and complex systems.</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5592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0462" y="141801"/>
            <a:ext cx="10367493" cy="6500306"/>
          </a:xfrm>
          <a:prstGeom prst="rect">
            <a:avLst/>
          </a:prstGeom>
        </p:spPr>
        <p:txBody>
          <a:bodyPr wrap="square">
            <a:spAutoFit/>
          </a:bodyPr>
          <a:lstStyle/>
          <a:p>
            <a:pPr algn="just">
              <a:lnSpc>
                <a:spcPct val="150000"/>
              </a:lnSpc>
              <a:buFont typeface="Wingdings" panose="05000000000000000000" pitchFamily="2" charset="2"/>
              <a:buChar char="ü"/>
            </a:pPr>
            <a:r>
              <a:rPr lang="en-IN" sz="2000" dirty="0">
                <a:solidFill>
                  <a:schemeClr val="tx1"/>
                </a:solidFill>
                <a:latin typeface="Times New Roman" panose="02020603050405020304" pitchFamily="18" charset="0"/>
                <a:cs typeface="Times New Roman" panose="02020603050405020304" pitchFamily="18" charset="0"/>
              </a:rPr>
              <a:t>The </a:t>
            </a:r>
            <a:r>
              <a:rPr lang="en-IN" sz="2000" dirty="0" err="1">
                <a:solidFill>
                  <a:schemeClr val="tx1"/>
                </a:solidFill>
                <a:latin typeface="Times New Roman" panose="02020603050405020304" pitchFamily="18" charset="0"/>
                <a:cs typeface="Times New Roman" panose="02020603050405020304" pitchFamily="18" charset="0"/>
              </a:rPr>
              <a:t>uml</a:t>
            </a:r>
            <a:r>
              <a:rPr lang="en-IN" sz="2000" dirty="0">
                <a:solidFill>
                  <a:schemeClr val="tx1"/>
                </a:solidFill>
                <a:latin typeface="Times New Roman" panose="02020603050405020304" pitchFamily="18" charset="0"/>
                <a:cs typeface="Times New Roman" panose="02020603050405020304" pitchFamily="18" charset="0"/>
              </a:rPr>
              <a:t> is a very important part of developing objects oriented software and the software development process. The </a:t>
            </a:r>
            <a:r>
              <a:rPr lang="en-IN" sz="2000" dirty="0" err="1">
                <a:solidFill>
                  <a:schemeClr val="tx1"/>
                </a:solidFill>
                <a:latin typeface="Times New Roman" panose="02020603050405020304" pitchFamily="18" charset="0"/>
                <a:cs typeface="Times New Roman" panose="02020603050405020304" pitchFamily="18" charset="0"/>
              </a:rPr>
              <a:t>uml</a:t>
            </a:r>
            <a:r>
              <a:rPr lang="en-IN" sz="2000" dirty="0">
                <a:solidFill>
                  <a:schemeClr val="tx1"/>
                </a:solidFill>
                <a:latin typeface="Times New Roman" panose="02020603050405020304" pitchFamily="18" charset="0"/>
                <a:cs typeface="Times New Roman" panose="02020603050405020304" pitchFamily="18" charset="0"/>
              </a:rPr>
              <a:t> uses mostly graphical notations to express the design of software projects.</a:t>
            </a:r>
            <a:endParaRPr lang="en-US" sz="20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IN" sz="2000" b="1" dirty="0">
                <a:solidFill>
                  <a:srgbClr val="7030A0"/>
                </a:solidFill>
                <a:latin typeface="Times New Roman" panose="02020603050405020304" pitchFamily="18" charset="0"/>
                <a:cs typeface="Times New Roman" panose="02020603050405020304" pitchFamily="18" charset="0"/>
              </a:rPr>
              <a:t>GOALS:</a:t>
            </a:r>
            <a:endParaRPr lang="en-IN" sz="2000" dirty="0">
              <a:solidFill>
                <a:srgbClr val="7030A0"/>
              </a:solidFill>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The Primary goals in the design of the UML are as follows:</a:t>
            </a:r>
          </a:p>
          <a:p>
            <a:pPr marL="342900" lvl="0" indent="-342900">
              <a:lnSpc>
                <a:spcPct val="15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Provide users a ready-to-use, expressive visual </a:t>
            </a:r>
            <a:r>
              <a:rPr lang="en-IN" sz="2000" dirty="0" err="1">
                <a:latin typeface="Times New Roman" panose="02020603050405020304" pitchFamily="18" charset="0"/>
                <a:cs typeface="Times New Roman" panose="02020603050405020304" pitchFamily="18" charset="0"/>
              </a:rPr>
              <a:t>modeling</a:t>
            </a:r>
            <a:r>
              <a:rPr lang="en-IN" sz="2000" dirty="0">
                <a:latin typeface="Times New Roman" panose="02020603050405020304" pitchFamily="18" charset="0"/>
                <a:cs typeface="Times New Roman" panose="02020603050405020304" pitchFamily="18" charset="0"/>
              </a:rPr>
              <a:t> Language so that they can develop and exchange meaningful models.</a:t>
            </a:r>
          </a:p>
          <a:p>
            <a:pPr marL="342900" lvl="0" indent="-342900">
              <a:lnSpc>
                <a:spcPct val="15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Provide extendibility and specialization mechanisms to extend the core concepts.</a:t>
            </a:r>
          </a:p>
          <a:p>
            <a:pPr marL="342900" lvl="0" indent="-342900">
              <a:lnSpc>
                <a:spcPct val="15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Be independent of particular programming languages and development process.</a:t>
            </a:r>
          </a:p>
          <a:p>
            <a:pPr marL="342900" lvl="0" indent="-342900">
              <a:lnSpc>
                <a:spcPct val="15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Provide a formal basis for understanding the </a:t>
            </a:r>
            <a:r>
              <a:rPr lang="en-IN" sz="2000" dirty="0" err="1">
                <a:latin typeface="Times New Roman" panose="02020603050405020304" pitchFamily="18" charset="0"/>
                <a:cs typeface="Times New Roman" panose="02020603050405020304" pitchFamily="18" charset="0"/>
              </a:rPr>
              <a:t>modeling</a:t>
            </a:r>
            <a:r>
              <a:rPr lang="en-IN" sz="2000" dirty="0">
                <a:latin typeface="Times New Roman" panose="02020603050405020304" pitchFamily="18" charset="0"/>
                <a:cs typeface="Times New Roman" panose="02020603050405020304" pitchFamily="18" charset="0"/>
              </a:rPr>
              <a:t> language.</a:t>
            </a:r>
          </a:p>
          <a:p>
            <a:pPr marL="342900" lvl="0" indent="-342900">
              <a:lnSpc>
                <a:spcPct val="15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Encourage the growth of OO tools market.</a:t>
            </a:r>
          </a:p>
          <a:p>
            <a:pPr marL="342900" lvl="0" indent="-342900">
              <a:lnSpc>
                <a:spcPct val="15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Support higher level development concepts such as collaborations, frameworks, patterns and components.</a:t>
            </a:r>
          </a:p>
          <a:p>
            <a:pPr marL="342900" lvl="0" indent="-342900">
              <a:lnSpc>
                <a:spcPct val="15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Integrate best practices.</a:t>
            </a:r>
          </a:p>
        </p:txBody>
      </p:sp>
    </p:spTree>
    <p:extLst>
      <p:ext uri="{BB962C8B-B14F-4D97-AF65-F5344CB8AC3E}">
        <p14:creationId xmlns:p14="http://schemas.microsoft.com/office/powerpoint/2010/main" val="758371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7688" y="978794"/>
            <a:ext cx="9140413" cy="4326826"/>
          </a:xfrm>
          <a:prstGeom prst="rect">
            <a:avLst/>
          </a:prstGeom>
        </p:spPr>
        <p:txBody>
          <a:bodyPr wrap="square">
            <a:spAutoFit/>
          </a:bodyPr>
          <a:lstStyle/>
          <a:p>
            <a:pPr algn="just">
              <a:lnSpc>
                <a:spcPct val="150000"/>
              </a:lnSpc>
              <a:spcAft>
                <a:spcPts val="800"/>
              </a:spcAft>
            </a:pPr>
            <a:r>
              <a:rPr lang="en-US" sz="23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Use case diagram:</a:t>
            </a:r>
            <a:endParaRPr lang="en-US" sz="23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kern="150" dirty="0">
                <a:latin typeface="Times New Roman" panose="02020603050405020304" pitchFamily="18" charset="0"/>
                <a:ea typeface="DejaVu Sans"/>
                <a:cs typeface="DejaVu Sans"/>
              </a:rPr>
              <a:t>A use case diagram in the unified modeling language (</a:t>
            </a:r>
            <a:r>
              <a:rPr lang="en-US" sz="2000" kern="150" dirty="0" err="1">
                <a:latin typeface="Times New Roman" panose="02020603050405020304" pitchFamily="18" charset="0"/>
                <a:ea typeface="DejaVu Sans"/>
                <a:cs typeface="DejaVu Sans"/>
              </a:rPr>
              <a:t>uml</a:t>
            </a:r>
            <a:r>
              <a:rPr lang="en-US" sz="2000" kern="150" dirty="0">
                <a:latin typeface="Times New Roman" panose="02020603050405020304" pitchFamily="18" charset="0"/>
                <a:ea typeface="DejaVu Sans"/>
                <a:cs typeface="DejaVu Sans"/>
              </a:rPr>
              <a:t>)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a:p>
            <a:pPr algn="just">
              <a:lnSpc>
                <a:spcPct val="150000"/>
              </a:lnSpc>
            </a:pPr>
            <a:endParaRPr lang="en-US" kern="150" dirty="0">
              <a:solidFill>
                <a:srgbClr val="000000"/>
              </a:solidFill>
              <a:latin typeface="Times New Roman" panose="02020603050405020304" pitchFamily="18" charset="0"/>
              <a:ea typeface="DejaVu Sans"/>
              <a:cs typeface="DejaVu Sans"/>
            </a:endParaRPr>
          </a:p>
          <a:p>
            <a:pPr algn="just">
              <a:lnSpc>
                <a:spcPct val="150000"/>
              </a:lnSpc>
            </a:pPr>
            <a:endParaRPr lang="en-US" kern="150" dirty="0">
              <a:effectLst/>
              <a:latin typeface="Liberation Serif"/>
              <a:ea typeface="DejaVu Sans"/>
              <a:cs typeface="DejaVu Sans"/>
            </a:endParaRPr>
          </a:p>
        </p:txBody>
      </p:sp>
    </p:spTree>
    <p:extLst>
      <p:ext uri="{BB962C8B-B14F-4D97-AF65-F5344CB8AC3E}">
        <p14:creationId xmlns:p14="http://schemas.microsoft.com/office/powerpoint/2010/main" val="3494582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BEDB20-F997-66A9-65BE-671631B6C828}"/>
              </a:ext>
            </a:extLst>
          </p:cNvPr>
          <p:cNvPicPr>
            <a:picLocks noChangeAspect="1"/>
          </p:cNvPicPr>
          <p:nvPr/>
        </p:nvPicPr>
        <p:blipFill>
          <a:blip r:embed="rId2"/>
          <a:stretch>
            <a:fillRect/>
          </a:stretch>
        </p:blipFill>
        <p:spPr>
          <a:xfrm>
            <a:off x="3232321" y="1019663"/>
            <a:ext cx="5106323" cy="5156054"/>
          </a:xfrm>
          <a:prstGeom prst="rect">
            <a:avLst/>
          </a:prstGeom>
        </p:spPr>
      </p:pic>
    </p:spTree>
    <p:extLst>
      <p:ext uri="{BB962C8B-B14F-4D97-AF65-F5344CB8AC3E}">
        <p14:creationId xmlns:p14="http://schemas.microsoft.com/office/powerpoint/2010/main" val="1426957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50127" y="258526"/>
            <a:ext cx="10072048" cy="3090590"/>
          </a:xfrm>
          <a:prstGeom prst="rect">
            <a:avLst/>
          </a:prstGeom>
        </p:spPr>
        <p:txBody>
          <a:bodyPr wrap="square">
            <a:spAutoFit/>
          </a:bodyPr>
          <a:lstStyle/>
          <a:p>
            <a:pPr algn="just">
              <a:lnSpc>
                <a:spcPct val="150000"/>
              </a:lnSpc>
              <a:spcAft>
                <a:spcPts val="800"/>
              </a:spcAft>
            </a:pPr>
            <a:r>
              <a:rPr lang="en-US" sz="23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Class diagram:</a:t>
            </a:r>
            <a:endParaRPr lang="en-US" sz="23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tabLst>
                <a:tab pos="1573530" algn="l"/>
              </a:tabLs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software engineering, a class diagram in the unified modeling language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is a type of static structure diagram that describes the structure of a system by showing the system's classes, their attributes, operations (or methods), and the relationships among the classes. It explains which class contains information. </a:t>
            </a:r>
          </a:p>
          <a:p>
            <a:pPr algn="just">
              <a:lnSpc>
                <a:spcPct val="150000"/>
              </a:lnSpc>
              <a:spcAft>
                <a:spcPts val="800"/>
              </a:spcAft>
              <a:tabLst>
                <a:tab pos="1573530" algn="l"/>
              </a:tabLs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B4E3EF3F-59C3-ED78-3704-F3BC5E970779}"/>
              </a:ext>
            </a:extLst>
          </p:cNvPr>
          <p:cNvPicPr>
            <a:picLocks noChangeAspect="1"/>
          </p:cNvPicPr>
          <p:nvPr/>
        </p:nvPicPr>
        <p:blipFill>
          <a:blip r:embed="rId2"/>
          <a:stretch>
            <a:fillRect/>
          </a:stretch>
        </p:blipFill>
        <p:spPr>
          <a:xfrm>
            <a:off x="2848317" y="2900802"/>
            <a:ext cx="4582160" cy="2828925"/>
          </a:xfrm>
          <a:prstGeom prst="rect">
            <a:avLst/>
          </a:prstGeom>
        </p:spPr>
      </p:pic>
    </p:spTree>
    <p:extLst>
      <p:ext uri="{BB962C8B-B14F-4D97-AF65-F5344CB8AC3E}">
        <p14:creationId xmlns:p14="http://schemas.microsoft.com/office/powerpoint/2010/main" val="3605165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2240" y="1985978"/>
            <a:ext cx="8999545" cy="3090590"/>
          </a:xfrm>
          <a:prstGeom prst="rect">
            <a:avLst/>
          </a:prstGeom>
        </p:spPr>
        <p:txBody>
          <a:bodyPr wrap="square">
            <a:spAutoFit/>
          </a:bodyPr>
          <a:lstStyle/>
          <a:p>
            <a:pPr algn="just">
              <a:lnSpc>
                <a:spcPct val="150000"/>
              </a:lnSpc>
              <a:spcAft>
                <a:spcPts val="800"/>
              </a:spcAft>
            </a:pPr>
            <a:r>
              <a:rPr lang="en-US" sz="23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Sequence diagram:</a:t>
            </a:r>
            <a:endParaRPr lang="en-US" sz="23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sequence diagram in unified modeling language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is a kind of interaction diagram that shows how processes operate with one another and in what order. It is a construct of a message sequence chart. Sequence diagrams are sometimes called event diagrams, event scenarios, and timing diagrams.</a:t>
            </a:r>
          </a:p>
          <a:p>
            <a:pPr algn="just">
              <a:lnSpc>
                <a:spcPct val="150000"/>
              </a:lnSpc>
              <a:spcAft>
                <a:spcPts val="80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9762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281" y="449827"/>
            <a:ext cx="8911687" cy="541846"/>
          </a:xfrm>
        </p:spPr>
        <p:txBody>
          <a:bodyPr>
            <a:normAutofit fontScale="90000"/>
          </a:bodyPr>
          <a:lstStyle/>
          <a:p>
            <a:pPr algn="ctr"/>
            <a:r>
              <a:rPr lang="en-US" sz="2400" b="1" dirty="0">
                <a:latin typeface="Times New Roman" panose="02020603050405020304" pitchFamily="18" charset="0"/>
                <a:cs typeface="Times New Roman" panose="02020603050405020304" pitchFamily="18" charset="0"/>
              </a:rPr>
              <a:t>INDEX</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
        <p:nvSpPr>
          <p:cNvPr id="7" name="Content Placeholder 2"/>
          <p:cNvSpPr txBox="1">
            <a:spLocks/>
          </p:cNvSpPr>
          <p:nvPr/>
        </p:nvSpPr>
        <p:spPr>
          <a:xfrm>
            <a:off x="2313370" y="991673"/>
            <a:ext cx="8607913" cy="5534391"/>
          </a:xfrm>
          <a:prstGeom prst="rect">
            <a:avLst/>
          </a:prstGeom>
        </p:spPr>
        <p:txBody>
          <a:bodyPr vert="horz" lIns="91440" tIns="45720" rIns="91440" bIns="45720" numCol="2"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Abstract</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Introduction</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Literature review</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Existing Method</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Drawbacks</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Proposed method			</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Advantages</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Implementation</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Architecture</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Modules</a:t>
            </a:r>
          </a:p>
        </p:txBody>
      </p:sp>
    </p:spTree>
    <p:extLst>
      <p:ext uri="{BB962C8B-B14F-4D97-AF65-F5344CB8AC3E}">
        <p14:creationId xmlns:p14="http://schemas.microsoft.com/office/powerpoint/2010/main" val="1171446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77C0F7-67ED-B106-5A1D-51EA661ED308}"/>
              </a:ext>
            </a:extLst>
          </p:cNvPr>
          <p:cNvPicPr>
            <a:picLocks noChangeAspect="1"/>
          </p:cNvPicPr>
          <p:nvPr/>
        </p:nvPicPr>
        <p:blipFill>
          <a:blip r:embed="rId2"/>
          <a:stretch>
            <a:fillRect/>
          </a:stretch>
        </p:blipFill>
        <p:spPr>
          <a:xfrm>
            <a:off x="4324350" y="666432"/>
            <a:ext cx="3543300" cy="5525135"/>
          </a:xfrm>
          <a:prstGeom prst="rect">
            <a:avLst/>
          </a:prstGeom>
        </p:spPr>
      </p:pic>
    </p:spTree>
    <p:extLst>
      <p:ext uri="{BB962C8B-B14F-4D97-AF65-F5344CB8AC3E}">
        <p14:creationId xmlns:p14="http://schemas.microsoft.com/office/powerpoint/2010/main" val="3957347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8549" y="1120461"/>
            <a:ext cx="9418493" cy="3495829"/>
          </a:xfrm>
          <a:prstGeom prst="rect">
            <a:avLst/>
          </a:prstGeom>
        </p:spPr>
        <p:txBody>
          <a:bodyPr wrap="square">
            <a:spAutoFit/>
          </a:bodyPr>
          <a:lstStyle/>
          <a:p>
            <a:pPr algn="just">
              <a:lnSpc>
                <a:spcPct val="150000"/>
              </a:lnSpc>
              <a:spcAft>
                <a:spcPts val="8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3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Collaboration diagram:</a:t>
            </a:r>
            <a:endParaRPr lang="en-US" sz="23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dirty="0">
                <a:solidFill>
                  <a:srgbClr val="000000"/>
                </a:solidFill>
                <a:latin typeface="Times New Roman" panose="02020603050405020304" pitchFamily="18" charset="0"/>
                <a:ea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49054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810917-0BE9-60C8-271B-29CE5116D50E}"/>
              </a:ext>
            </a:extLst>
          </p:cNvPr>
          <p:cNvPicPr>
            <a:picLocks noChangeAspect="1"/>
          </p:cNvPicPr>
          <p:nvPr/>
        </p:nvPicPr>
        <p:blipFill>
          <a:blip r:embed="rId2"/>
          <a:stretch>
            <a:fillRect/>
          </a:stretch>
        </p:blipFill>
        <p:spPr>
          <a:xfrm>
            <a:off x="4705350" y="2376487"/>
            <a:ext cx="2781300" cy="2105025"/>
          </a:xfrm>
          <a:prstGeom prst="rect">
            <a:avLst/>
          </a:prstGeom>
        </p:spPr>
      </p:pic>
    </p:spTree>
    <p:extLst>
      <p:ext uri="{BB962C8B-B14F-4D97-AF65-F5344CB8AC3E}">
        <p14:creationId xmlns:p14="http://schemas.microsoft.com/office/powerpoint/2010/main" val="2756908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5926" y="395785"/>
            <a:ext cx="9453351" cy="2572499"/>
          </a:xfrm>
          <a:prstGeom prst="rect">
            <a:avLst/>
          </a:prstGeom>
        </p:spPr>
        <p:txBody>
          <a:bodyPr wrap="square">
            <a:spAutoFit/>
          </a:bodyPr>
          <a:lstStyle/>
          <a:p>
            <a:pPr algn="just">
              <a:lnSpc>
                <a:spcPct val="150000"/>
              </a:lnSpc>
              <a:spcAft>
                <a:spcPts val="800"/>
              </a:spcAft>
            </a:pPr>
            <a:r>
              <a:rPr lang="en-US" sz="23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Deployment diagram:</a:t>
            </a:r>
            <a:endParaRPr lang="en-US" sz="23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 ware’s used to deploy the application.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stretch>
            <a:fillRect/>
          </a:stretch>
        </p:blipFill>
        <p:spPr>
          <a:xfrm>
            <a:off x="3477296" y="3488565"/>
            <a:ext cx="5293217" cy="1894804"/>
          </a:xfrm>
          <a:prstGeom prst="rect">
            <a:avLst/>
          </a:prstGeom>
        </p:spPr>
      </p:pic>
    </p:spTree>
    <p:extLst>
      <p:ext uri="{BB962C8B-B14F-4D97-AF65-F5344CB8AC3E}">
        <p14:creationId xmlns:p14="http://schemas.microsoft.com/office/powerpoint/2010/main" val="2893070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337" y="424304"/>
            <a:ext cx="10176681" cy="3393237"/>
          </a:xfrm>
          <a:prstGeom prst="rect">
            <a:avLst/>
          </a:prstGeom>
        </p:spPr>
        <p:txBody>
          <a:bodyPr wrap="square">
            <a:spAutoFit/>
          </a:bodyPr>
          <a:lstStyle/>
          <a:p>
            <a:pPr algn="just">
              <a:lnSpc>
                <a:spcPct val="150000"/>
              </a:lnSpc>
            </a:pPr>
            <a:r>
              <a:rPr lang="en-US" sz="2300" b="1" dirty="0">
                <a:solidFill>
                  <a:srgbClr val="7030A0"/>
                </a:solidFill>
                <a:latin typeface="Times New Roman" panose="02020603050405020304" pitchFamily="18" charset="0"/>
                <a:ea typeface="Times New Roman" panose="02020603050405020304" pitchFamily="18" charset="0"/>
              </a:rPr>
              <a:t>Component diagram:</a:t>
            </a:r>
          </a:p>
          <a:p>
            <a:pPr algn="just">
              <a:lnSpc>
                <a:spcPct val="150000"/>
              </a:lnSpc>
            </a:pPr>
            <a:r>
              <a:rPr lang="en-US" sz="2000" dirty="0">
                <a:solidFill>
                  <a:srgbClr val="000000"/>
                </a:solidFill>
                <a:latin typeface="Times New Roman" panose="02020603050405020304" pitchFamily="18" charset="0"/>
                <a:ea typeface="Times New Roman" panose="02020603050405020304" pitchFamily="18" charset="0"/>
              </a:rPr>
              <a:t>Component diagrams are used to describe the physical artifacts of a system. This artifact includes files, executable, libraries etc. So the purpose of this diagram is different, component diagrams are used during the implementation phase of an application. But it is prepared well in advance to visualize the implementation details. Initially the system is designed using different </a:t>
            </a:r>
            <a:r>
              <a:rPr lang="en-US" sz="2000" dirty="0" err="1">
                <a:solidFill>
                  <a:srgbClr val="000000"/>
                </a:solidFill>
                <a:latin typeface="Times New Roman" panose="02020603050405020304" pitchFamily="18" charset="0"/>
                <a:ea typeface="Times New Roman" panose="02020603050405020304" pitchFamily="18" charset="0"/>
              </a:rPr>
              <a:t>uml</a:t>
            </a:r>
            <a:r>
              <a:rPr lang="en-US" sz="2000" dirty="0">
                <a:solidFill>
                  <a:srgbClr val="000000"/>
                </a:solidFill>
                <a:latin typeface="Times New Roman" panose="02020603050405020304" pitchFamily="18" charset="0"/>
                <a:ea typeface="Times New Roman" panose="02020603050405020304" pitchFamily="18" charset="0"/>
              </a:rPr>
              <a:t> diagrams and then when the artifacts are ready component diagrams are used to get an idea of the implementation.</a:t>
            </a:r>
            <a:endParaRPr lang="en-US" sz="2000" dirty="0">
              <a:effectLst/>
              <a:latin typeface="Times New Roman" panose="02020603050405020304" pitchFamily="18" charset="0"/>
              <a:ea typeface="Times New Roman" panose="02020603050405020304" pitchFamily="18" charset="0"/>
            </a:endParaRPr>
          </a:p>
        </p:txBody>
      </p:sp>
      <p:pic>
        <p:nvPicPr>
          <p:cNvPr id="4" name="Picture 3"/>
          <p:cNvPicPr/>
          <p:nvPr/>
        </p:nvPicPr>
        <p:blipFill>
          <a:blip r:embed="rId2"/>
          <a:stretch>
            <a:fillRect/>
          </a:stretch>
        </p:blipFill>
        <p:spPr>
          <a:xfrm>
            <a:off x="3850784" y="3817541"/>
            <a:ext cx="6001554" cy="2041570"/>
          </a:xfrm>
          <a:prstGeom prst="rect">
            <a:avLst/>
          </a:prstGeom>
        </p:spPr>
      </p:pic>
    </p:spTree>
    <p:extLst>
      <p:ext uri="{BB962C8B-B14F-4D97-AF65-F5344CB8AC3E}">
        <p14:creationId xmlns:p14="http://schemas.microsoft.com/office/powerpoint/2010/main" val="3766763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65277" y="1259043"/>
            <a:ext cx="8666328" cy="3034164"/>
          </a:xfrm>
          <a:prstGeom prst="rect">
            <a:avLst/>
          </a:prstGeom>
        </p:spPr>
        <p:txBody>
          <a:bodyPr wrap="square">
            <a:spAutoFit/>
          </a:bodyPr>
          <a:lstStyle/>
          <a:p>
            <a:pPr algn="just">
              <a:lnSpc>
                <a:spcPct val="150000"/>
              </a:lnSpc>
              <a:spcAft>
                <a:spcPts val="800"/>
              </a:spcAft>
            </a:pPr>
            <a:r>
              <a:rPr lang="en-US" sz="23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Activity diagram:</a:t>
            </a:r>
            <a:endParaRPr lang="en-US" sz="23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diagrams are graphical representations of workflows of stepwise activities and actions with support for choice, iteration and concurrency. In the unified modeling language, activity diagrams can be used to describe the business and operational step-by-step workflows of components in a system. An activity diagram shows the overall flow of control.</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5450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132C68-F7AA-DDAF-7F44-A8FE913CA7B7}"/>
              </a:ext>
            </a:extLst>
          </p:cNvPr>
          <p:cNvPicPr>
            <a:picLocks noChangeAspect="1"/>
          </p:cNvPicPr>
          <p:nvPr/>
        </p:nvPicPr>
        <p:blipFill>
          <a:blip r:embed="rId2"/>
          <a:stretch>
            <a:fillRect/>
          </a:stretch>
        </p:blipFill>
        <p:spPr>
          <a:xfrm>
            <a:off x="3404870" y="833120"/>
            <a:ext cx="5382260" cy="5191760"/>
          </a:xfrm>
          <a:prstGeom prst="rect">
            <a:avLst/>
          </a:prstGeom>
        </p:spPr>
      </p:pic>
    </p:spTree>
    <p:extLst>
      <p:ext uri="{BB962C8B-B14F-4D97-AF65-F5344CB8AC3E}">
        <p14:creationId xmlns:p14="http://schemas.microsoft.com/office/powerpoint/2010/main" val="1166206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B8A0FB-4EA0-A6DE-CDA9-7D7FF32EAC39}"/>
              </a:ext>
            </a:extLst>
          </p:cNvPr>
          <p:cNvPicPr>
            <a:picLocks noChangeAspect="1"/>
          </p:cNvPicPr>
          <p:nvPr/>
        </p:nvPicPr>
        <p:blipFill>
          <a:blip r:embed="rId2"/>
          <a:stretch>
            <a:fillRect/>
          </a:stretch>
        </p:blipFill>
        <p:spPr>
          <a:xfrm>
            <a:off x="3385820" y="1650584"/>
            <a:ext cx="5420360" cy="4991735"/>
          </a:xfrm>
          <a:prstGeom prst="rect">
            <a:avLst/>
          </a:prstGeom>
        </p:spPr>
      </p:pic>
    </p:spTree>
    <p:extLst>
      <p:ext uri="{BB962C8B-B14F-4D97-AF65-F5344CB8AC3E}">
        <p14:creationId xmlns:p14="http://schemas.microsoft.com/office/powerpoint/2010/main" val="3887126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9575" y="175536"/>
            <a:ext cx="10067499" cy="5501506"/>
          </a:xfrm>
          <a:prstGeom prst="rect">
            <a:avLst/>
          </a:prstGeom>
        </p:spPr>
        <p:txBody>
          <a:bodyPr wrap="square">
            <a:spAutoFit/>
          </a:bodyPr>
          <a:lstStyle/>
          <a:p>
            <a:pPr algn="just">
              <a:lnSpc>
                <a:spcPct val="150000"/>
              </a:lnSpc>
              <a:spcAft>
                <a:spcPts val="800"/>
              </a:spcAft>
            </a:pPr>
            <a:r>
              <a:rPr lang="en-US" sz="23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ER Diagram:</a:t>
            </a:r>
            <a:endParaRPr lang="en-US" sz="23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p>
          <a:p>
            <a:pPr algn="just">
              <a:lnSpc>
                <a:spcPct val="150000"/>
              </a:lnSpc>
              <a:spcAft>
                <a:spcPts val="800"/>
              </a:spcAft>
            </a:pPr>
            <a:r>
              <a:rPr lang="en-IN" sz="2000" dirty="0">
                <a:latin typeface="Times New Roman" panose="02020603050405020304" pitchFamily="18"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p>
          <a:p>
            <a:pPr algn="just">
              <a:lnSpc>
                <a:spcPct val="150000"/>
              </a:lnSpc>
              <a:spcAft>
                <a:spcPts val="80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51779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EDE208-9A0F-328D-FF13-87B2AF5EA885}"/>
              </a:ext>
            </a:extLst>
          </p:cNvPr>
          <p:cNvPicPr>
            <a:picLocks noChangeAspect="1"/>
          </p:cNvPicPr>
          <p:nvPr/>
        </p:nvPicPr>
        <p:blipFill>
          <a:blip r:embed="rId2"/>
          <a:stretch>
            <a:fillRect/>
          </a:stretch>
        </p:blipFill>
        <p:spPr>
          <a:xfrm>
            <a:off x="2617761" y="1474361"/>
            <a:ext cx="7766053" cy="2914759"/>
          </a:xfrm>
          <a:prstGeom prst="rect">
            <a:avLst/>
          </a:prstGeom>
        </p:spPr>
      </p:pic>
    </p:spTree>
    <p:extLst>
      <p:ext uri="{BB962C8B-B14F-4D97-AF65-F5344CB8AC3E}">
        <p14:creationId xmlns:p14="http://schemas.microsoft.com/office/powerpoint/2010/main" val="2049169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586" y="240562"/>
            <a:ext cx="8911687" cy="478590"/>
          </a:xfrm>
        </p:spPr>
        <p:txBody>
          <a:bodyPr>
            <a:normAutofit/>
          </a:bodyPr>
          <a:lstStyle/>
          <a:p>
            <a:pPr algn="ctr"/>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8640" y="719152"/>
            <a:ext cx="10396519" cy="6138848"/>
          </a:xfrm>
        </p:spPr>
        <p:txBody>
          <a:bodyPr>
            <a:noAutofit/>
          </a:bodyPr>
          <a:lstStyle/>
          <a:p>
            <a:pPr marL="0" marR="0" algn="just">
              <a:lnSpc>
                <a:spcPct val="150000"/>
              </a:lnSpc>
              <a:spcBef>
                <a:spcPts val="0"/>
              </a:spcBef>
              <a:spcAft>
                <a:spcPts val="1000"/>
              </a:spcAft>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Aloha Tours and Travels project provides great chances for users to obtain rich information. Particularly, tourists want to easily get tremendous information about their tourism plans. Therefore, in this paper, we aim to design a tourism resources management system and guide the tourists to plan their travel routes. In general if any user plans for any tour they must consult any traveling agency for purchasing package. At the same time the user has to do traveling reservations from source to destination, hotel reservations at destination place and other travel reservations from destination to other places, this involves lot of manual work. For all these type of reservations must be done by user by standing lot of time in a queue. To avoid these problems to reduce the manual work to the user new project was developed i.e. Aloha Tours and Travels.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672549" y="102709"/>
            <a:ext cx="1405221" cy="593327"/>
          </a:xfrm>
          <a:prstGeom prst="rect">
            <a:avLst/>
          </a:prstGeom>
        </p:spPr>
      </p:pic>
    </p:spTree>
    <p:extLst>
      <p:ext uri="{BB962C8B-B14F-4D97-AF65-F5344CB8AC3E}">
        <p14:creationId xmlns:p14="http://schemas.microsoft.com/office/powerpoint/2010/main" val="3725981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1583" y="215261"/>
            <a:ext cx="10487887" cy="3957494"/>
          </a:xfrm>
          <a:prstGeom prst="rect">
            <a:avLst/>
          </a:prstGeom>
        </p:spPr>
        <p:txBody>
          <a:bodyPr wrap="square">
            <a:spAutoFit/>
          </a:bodyPr>
          <a:lstStyle/>
          <a:p>
            <a:pPr algn="just">
              <a:lnSpc>
                <a:spcPct val="150000"/>
              </a:lnSpc>
              <a:spcAft>
                <a:spcPts val="800"/>
              </a:spcAft>
            </a:pPr>
            <a:r>
              <a:rPr lang="en-US" sz="23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DFD Diagram:</a:t>
            </a:r>
            <a:endParaRPr lang="en-US" sz="23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1C8C53D2-F5EB-E39A-589B-4C2B4CE181C4}"/>
              </a:ext>
            </a:extLst>
          </p:cNvPr>
          <p:cNvPicPr>
            <a:picLocks noChangeAspect="1"/>
          </p:cNvPicPr>
          <p:nvPr/>
        </p:nvPicPr>
        <p:blipFill>
          <a:blip r:embed="rId2"/>
          <a:stretch>
            <a:fillRect/>
          </a:stretch>
        </p:blipFill>
        <p:spPr>
          <a:xfrm>
            <a:off x="2511644" y="4695825"/>
            <a:ext cx="5677535" cy="1123950"/>
          </a:xfrm>
          <a:prstGeom prst="rect">
            <a:avLst/>
          </a:prstGeom>
        </p:spPr>
      </p:pic>
    </p:spTree>
    <p:extLst>
      <p:ext uri="{BB962C8B-B14F-4D97-AF65-F5344CB8AC3E}">
        <p14:creationId xmlns:p14="http://schemas.microsoft.com/office/powerpoint/2010/main" val="8499109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DB723A-4E24-9B1B-E501-AA376A7AA1F8}"/>
              </a:ext>
            </a:extLst>
          </p:cNvPr>
          <p:cNvPicPr>
            <a:picLocks noChangeAspect="1"/>
          </p:cNvPicPr>
          <p:nvPr/>
        </p:nvPicPr>
        <p:blipFill>
          <a:blip r:embed="rId2"/>
          <a:stretch>
            <a:fillRect/>
          </a:stretch>
        </p:blipFill>
        <p:spPr>
          <a:xfrm>
            <a:off x="3124200" y="1168082"/>
            <a:ext cx="5943600" cy="4521835"/>
          </a:xfrm>
          <a:prstGeom prst="rect">
            <a:avLst/>
          </a:prstGeom>
        </p:spPr>
      </p:pic>
    </p:spTree>
    <p:extLst>
      <p:ext uri="{BB962C8B-B14F-4D97-AF65-F5344CB8AC3E}">
        <p14:creationId xmlns:p14="http://schemas.microsoft.com/office/powerpoint/2010/main" val="998480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100ED5-B67B-E698-5544-EF210A81342A}"/>
              </a:ext>
            </a:extLst>
          </p:cNvPr>
          <p:cNvPicPr>
            <a:picLocks noChangeAspect="1"/>
          </p:cNvPicPr>
          <p:nvPr/>
        </p:nvPicPr>
        <p:blipFill>
          <a:blip r:embed="rId2"/>
          <a:stretch>
            <a:fillRect/>
          </a:stretch>
        </p:blipFill>
        <p:spPr>
          <a:xfrm>
            <a:off x="3124200" y="926465"/>
            <a:ext cx="5943600" cy="5005070"/>
          </a:xfrm>
          <a:prstGeom prst="rect">
            <a:avLst/>
          </a:prstGeom>
        </p:spPr>
      </p:pic>
    </p:spTree>
    <p:extLst>
      <p:ext uri="{BB962C8B-B14F-4D97-AF65-F5344CB8AC3E}">
        <p14:creationId xmlns:p14="http://schemas.microsoft.com/office/powerpoint/2010/main" val="1894559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9511" y="78453"/>
            <a:ext cx="8911687" cy="644878"/>
          </a:xfrm>
        </p:spPr>
        <p:txBody>
          <a:bodyPr>
            <a:normAutofit/>
          </a:bodyPr>
          <a:lstStyle/>
          <a:p>
            <a:pPr algn="ctr"/>
            <a:r>
              <a:rPr lang="en-US" sz="2700" b="1" dirty="0">
                <a:latin typeface="Times New Roman" panose="02020603050405020304" pitchFamily="18" charset="0"/>
                <a:cs typeface="Times New Roman" panose="02020603050405020304" pitchFamily="18" charset="0"/>
              </a:rPr>
              <a:t>INTRODUCTION</a:t>
            </a:r>
            <a:endParaRPr lang="en-US" dirty="0"/>
          </a:p>
        </p:txBody>
      </p:sp>
      <p:sp>
        <p:nvSpPr>
          <p:cNvPr id="3" name="Content Placeholder 2"/>
          <p:cNvSpPr>
            <a:spLocks noGrp="1"/>
          </p:cNvSpPr>
          <p:nvPr>
            <p:ph idx="1"/>
          </p:nvPr>
        </p:nvSpPr>
        <p:spPr>
          <a:xfrm>
            <a:off x="828025" y="723331"/>
            <a:ext cx="10609509" cy="6134669"/>
          </a:xfrm>
        </p:spPr>
        <p:txBody>
          <a:bodyPr>
            <a:noAutofit/>
          </a:bodyPr>
          <a:lstStyle/>
          <a:p>
            <a:pPr marL="0" marR="0" algn="just">
              <a:lnSpc>
                <a:spcPct val="150000"/>
              </a:lnSpc>
              <a:spcBef>
                <a:spcPts val="0"/>
              </a:spcBef>
              <a:spcAft>
                <a:spcPts val="1000"/>
              </a:spcAft>
            </a:pP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In recent years, with the improvement of people's living standards, more and more people travel. How to better manage scenic spot information has become the focus of tourism information management departments</a:t>
            </a:r>
            <a:r>
              <a:rPr lang="en-IN"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Access to relevant and accurate information is at the heart of tourism, more so in this era of the Internet information overload has become a prevalent phenomenon and as such a serious issue for those seeking for appropriate information. Furthermore, various researches have been carried out on how to make information on tourism website more effective.</a:t>
            </a: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Therefore, in this paper, we aim to design a tourism resources management system and guide the tourists to plan their travel routes. In general if any user plans for any tour they must consult any traveling agency for purchasing package. At the same time the user has to do traveling reservations from source to destination, hotel reservations at destination place and other travel reservations from destination to other places, this involves lot of manual work . So ,here the user can see the places and hotels and can book the hotels and can see the path from source address to the destination address.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549987" y="189850"/>
            <a:ext cx="1500489" cy="533481"/>
          </a:xfrm>
          <a:prstGeom prst="rect">
            <a:avLst/>
          </a:prstGeom>
        </p:spPr>
      </p:pic>
    </p:spTree>
    <p:extLst>
      <p:ext uri="{BB962C8B-B14F-4D97-AF65-F5344CB8AC3E}">
        <p14:creationId xmlns:p14="http://schemas.microsoft.com/office/powerpoint/2010/main" val="488267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866" y="111878"/>
            <a:ext cx="8802955" cy="628346"/>
          </a:xfrm>
        </p:spPr>
        <p:txBody>
          <a:bodyPr>
            <a:normAutofit/>
          </a:bodyPr>
          <a:lstStyle/>
          <a:p>
            <a:pPr algn="ctr"/>
            <a:r>
              <a:rPr lang="en-US" sz="2700" b="1" dirty="0">
                <a:latin typeface="Times New Roman" panose="02020603050405020304" pitchFamily="18" charset="0"/>
                <a:cs typeface="Times New Roman" panose="02020603050405020304" pitchFamily="18" charset="0"/>
              </a:rPr>
              <a:t>LITERATURE REVIEW</a:t>
            </a:r>
            <a:endParaRPr lang="en-US" dirty="0"/>
          </a:p>
        </p:txBody>
      </p:sp>
      <p:graphicFrame>
        <p:nvGraphicFramePr>
          <p:cNvPr id="4" name="Content Placeholder 3"/>
          <p:cNvGraphicFramePr>
            <a:graphicFrameLocks noGrp="1"/>
          </p:cNvGraphicFramePr>
          <p:nvPr>
            <p:ph idx="1"/>
          </p:nvPr>
        </p:nvGraphicFramePr>
        <p:xfrm>
          <a:off x="416767" y="731084"/>
          <a:ext cx="10342367" cy="4937760"/>
        </p:xfrm>
        <a:graphic>
          <a:graphicData uri="http://schemas.openxmlformats.org/drawingml/2006/table">
            <a:tbl>
              <a:tblPr firstRow="1" bandRow="1">
                <a:tableStyleId>{5940675A-B579-460E-94D1-54222C63F5DA}</a:tableStyleId>
              </a:tblPr>
              <a:tblGrid>
                <a:gridCol w="563122">
                  <a:extLst>
                    <a:ext uri="{9D8B030D-6E8A-4147-A177-3AD203B41FA5}">
                      <a16:colId xmlns:a16="http://schemas.microsoft.com/office/drawing/2014/main" val="20000"/>
                    </a:ext>
                  </a:extLst>
                </a:gridCol>
                <a:gridCol w="1919189">
                  <a:extLst>
                    <a:ext uri="{9D8B030D-6E8A-4147-A177-3AD203B41FA5}">
                      <a16:colId xmlns:a16="http://schemas.microsoft.com/office/drawing/2014/main" val="20001"/>
                    </a:ext>
                  </a:extLst>
                </a:gridCol>
                <a:gridCol w="1817243">
                  <a:extLst>
                    <a:ext uri="{9D8B030D-6E8A-4147-A177-3AD203B41FA5}">
                      <a16:colId xmlns:a16="http://schemas.microsoft.com/office/drawing/2014/main" val="20002"/>
                    </a:ext>
                  </a:extLst>
                </a:gridCol>
                <a:gridCol w="2022763">
                  <a:extLst>
                    <a:ext uri="{9D8B030D-6E8A-4147-A177-3AD203B41FA5}">
                      <a16:colId xmlns:a16="http://schemas.microsoft.com/office/drawing/2014/main" val="20003"/>
                    </a:ext>
                  </a:extLst>
                </a:gridCol>
                <a:gridCol w="4020050">
                  <a:extLst>
                    <a:ext uri="{9D8B030D-6E8A-4147-A177-3AD203B41FA5}">
                      <a16:colId xmlns:a16="http://schemas.microsoft.com/office/drawing/2014/main" val="20004"/>
                    </a:ext>
                  </a:extLst>
                </a:gridCol>
              </a:tblGrid>
              <a:tr h="466894">
                <a:tc>
                  <a:txBody>
                    <a:bodyPr/>
                    <a:lstStyle/>
                    <a:p>
                      <a:pPr algn="ctr"/>
                      <a:r>
                        <a:rPr lang="en-US" sz="14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a16="http://schemas.microsoft.com/office/drawing/2014/main" val="10000"/>
                  </a:ext>
                </a:extLst>
              </a:tr>
              <a:tr h="1043645">
                <a:tc>
                  <a:txBody>
                    <a:bodyPr/>
                    <a:lstStyle/>
                    <a:p>
                      <a:pPr algn="ctr"/>
                      <a:r>
                        <a:rPr lang="en-US" sz="1400" b="0" dirty="0">
                          <a:latin typeface="Times New Roman" panose="02020603050405020304" pitchFamily="18" charset="0"/>
                          <a:cs typeface="Times New Roman" panose="02020603050405020304" pitchFamily="18" charset="0"/>
                        </a:rPr>
                        <a:t>1</a:t>
                      </a:r>
                    </a:p>
                  </a:txBody>
                  <a:tcPr anchor="ctr"/>
                </a:tc>
                <a:tc>
                  <a:txBody>
                    <a:bodyPr/>
                    <a:lstStyle/>
                    <a:p>
                      <a:pPr algn="ctr"/>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 2021.</a:t>
                      </a:r>
                      <a:endParaRPr lang="en-US" sz="1400" b="0" i="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Qi </a:t>
                      </a:r>
                      <a:r>
                        <a:rPr lang="en-IN" sz="1400" b="0" i="0" kern="1200" dirty="0" err="1">
                          <a:solidFill>
                            <a:schemeClr val="tx1"/>
                          </a:solidFill>
                          <a:effectLst/>
                          <a:latin typeface="Times New Roman" panose="02020603050405020304" pitchFamily="18" charset="0"/>
                          <a:ea typeface="+mn-ea"/>
                          <a:cs typeface="Times New Roman" panose="02020603050405020304" pitchFamily="18" charset="0"/>
                        </a:rPr>
                        <a:t>Xianwen</a:t>
                      </a:r>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 </a:t>
                      </a:r>
                      <a:endParaRPr lang="en-US" sz="1400" b="0" i="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Tourism Management Information System</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r>
                        <a:rPr lang="en-IN" sz="1400" kern="1200" dirty="0">
                          <a:solidFill>
                            <a:schemeClr val="tx1"/>
                          </a:solidFill>
                          <a:effectLst/>
                          <a:latin typeface="Times New Roman" panose="02020603050405020304" pitchFamily="18" charset="0"/>
                          <a:ea typeface="+mn-ea"/>
                          <a:cs typeface="Times New Roman" panose="02020603050405020304" pitchFamily="18" charset="0"/>
                        </a:rPr>
                        <a:t>Tourism information management department is the manager and supervisor of tourism information, which bears great work pressure. How to help scenic spot managers grasp the scenic spot information in time.</a:t>
                      </a:r>
                      <a:endParaRPr lang="en-IN"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01"/>
                  </a:ext>
                </a:extLst>
              </a:tr>
              <a:tr h="1043645">
                <a:tc>
                  <a:txBody>
                    <a:bodyPr/>
                    <a:lstStyle/>
                    <a:p>
                      <a:pPr algn="ctr"/>
                      <a:r>
                        <a:rPr lang="en-US" sz="1400" b="0" dirty="0">
                          <a:latin typeface="Times New Roman" panose="02020603050405020304" pitchFamily="18" charset="0"/>
                          <a:cs typeface="Times New Roman" panose="02020603050405020304" pitchFamily="18" charset="0"/>
                        </a:rPr>
                        <a:t>2</a:t>
                      </a:r>
                    </a:p>
                  </a:txBody>
                  <a:tcPr anchor="ctr"/>
                </a:tc>
                <a:tc>
                  <a:txBody>
                    <a:bodyPr/>
                    <a:lstStyle/>
                    <a:p>
                      <a:pPr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2017.</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Chen </a:t>
                      </a:r>
                      <a:r>
                        <a:rPr lang="en-IN" sz="1400" b="0" kern="1200" dirty="0" err="1">
                          <a:solidFill>
                            <a:schemeClr val="tx1"/>
                          </a:solidFill>
                          <a:effectLst/>
                          <a:latin typeface="Times New Roman" panose="02020603050405020304" pitchFamily="18" charset="0"/>
                          <a:ea typeface="+mn-ea"/>
                          <a:cs typeface="Times New Roman" panose="02020603050405020304" pitchFamily="18" charset="0"/>
                        </a:rPr>
                        <a:t>Chongfu</a:t>
                      </a:r>
                      <a:r>
                        <a:rPr lang="en-IN" sz="1400" b="0" kern="1200" dirty="0">
                          <a:solidFill>
                            <a:schemeClr val="tx1"/>
                          </a:solidFill>
                          <a:effectLst/>
                          <a:latin typeface="Times New Roman" panose="02020603050405020304" pitchFamily="18" charset="0"/>
                          <a:ea typeface="+mn-ea"/>
                          <a:cs typeface="Times New Roman" panose="02020603050405020304" pitchFamily="18" charset="0"/>
                        </a:rPr>
                        <a:t>, </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On the Design and Application of Tourism Management Information System</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IN" sz="1400" kern="1200" dirty="0">
                          <a:solidFill>
                            <a:schemeClr val="tx1"/>
                          </a:solidFill>
                          <a:effectLst/>
                          <a:latin typeface="Times New Roman" panose="02020603050405020304" pitchFamily="18" charset="0"/>
                          <a:ea typeface="+mn-ea"/>
                          <a:cs typeface="Times New Roman" panose="02020603050405020304" pitchFamily="18" charset="0"/>
                        </a:rPr>
                        <a:t>The traditional way of tourism and information management level has been unable to meet the current tourism needs of tourists. The development of information technology promotes the rapid development of tourism information technology</a:t>
                      </a:r>
                      <a:endParaRPr lang="en-US" sz="14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1043645">
                <a:tc>
                  <a:txBody>
                    <a:bodyPr/>
                    <a:lstStyle/>
                    <a:p>
                      <a:pPr algn="ctr"/>
                      <a:r>
                        <a:rPr lang="en-US" sz="1400" b="0" dirty="0">
                          <a:latin typeface="Times New Roman" panose="02020603050405020304" pitchFamily="18" charset="0"/>
                          <a:cs typeface="Times New Roman" panose="02020603050405020304" pitchFamily="18" charset="0"/>
                        </a:rPr>
                        <a:t>3</a:t>
                      </a:r>
                    </a:p>
                  </a:txBody>
                  <a:tcPr anchor="ctr"/>
                </a:tc>
                <a:tc>
                  <a:txBody>
                    <a:bodyPr/>
                    <a:lstStyle/>
                    <a:p>
                      <a:pPr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2017</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err="1">
                          <a:solidFill>
                            <a:schemeClr val="tx1"/>
                          </a:solidFill>
                          <a:effectLst/>
                          <a:latin typeface="Times New Roman" panose="02020603050405020304" pitchFamily="18" charset="0"/>
                          <a:ea typeface="+mn-ea"/>
                          <a:cs typeface="Times New Roman" panose="02020603050405020304" pitchFamily="18" charset="0"/>
                        </a:rPr>
                        <a:t>Cerosaletti</a:t>
                      </a:r>
                      <a:r>
                        <a:rPr lang="en-IN" sz="1400" b="0" kern="1200" dirty="0">
                          <a:solidFill>
                            <a:schemeClr val="tx1"/>
                          </a:solidFill>
                          <a:effectLst/>
                          <a:latin typeface="Times New Roman" panose="02020603050405020304" pitchFamily="18" charset="0"/>
                          <a:ea typeface="+mn-ea"/>
                          <a:cs typeface="Times New Roman" panose="02020603050405020304" pitchFamily="18" charset="0"/>
                        </a:rPr>
                        <a:t>, P.E., Fox, D.G., Chase, L.E</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just"/>
                      <a:r>
                        <a:rPr lang="en-IN" sz="1400" b="0" kern="1200" dirty="0">
                          <a:solidFill>
                            <a:schemeClr val="tx1"/>
                          </a:solidFill>
                          <a:effectLst/>
                          <a:latin typeface="Times New Roman" panose="02020603050405020304" pitchFamily="18" charset="0"/>
                          <a:ea typeface="+mn-ea"/>
                          <a:cs typeface="Times New Roman" panose="02020603050405020304" pitchFamily="18" charset="0"/>
                        </a:rPr>
                        <a:t>Research on the Intelligent Examination System Based on Genetic Algorithm</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kern="1200" dirty="0">
                          <a:solidFill>
                            <a:schemeClr val="tx1"/>
                          </a:solidFill>
                          <a:effectLst/>
                          <a:latin typeface="Times New Roman" panose="02020603050405020304" pitchFamily="18" charset="0"/>
                          <a:ea typeface="+mn-ea"/>
                          <a:cs typeface="Times New Roman" panose="02020603050405020304" pitchFamily="18" charset="0"/>
                        </a:rPr>
                        <a:t>With the mutual integration of computer technology and education, promoting the reform of education and teaching network, online examination mode has gradually become an important means of new education measurement. </a:t>
                      </a:r>
                      <a:endParaRPr lang="en-IN"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03"/>
                  </a:ext>
                </a:extLst>
              </a:tr>
              <a:tr h="893380">
                <a:tc>
                  <a:txBody>
                    <a:bodyPr/>
                    <a:lstStyle/>
                    <a:p>
                      <a:pPr algn="ctr"/>
                      <a:r>
                        <a:rPr lang="en-US" sz="1400" b="0" dirty="0">
                          <a:latin typeface="Times New Roman" panose="02020603050405020304" pitchFamily="18" charset="0"/>
                          <a:cs typeface="Times New Roman" panose="02020603050405020304" pitchFamily="18" charset="0"/>
                        </a:rPr>
                        <a:t>4</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latin typeface="Times New Roman" panose="02020603050405020304" pitchFamily="18" charset="0"/>
                          <a:cs typeface="Times New Roman" panose="02020603050405020304" pitchFamily="18" charset="0"/>
                        </a:rPr>
                        <a:t>2001</a:t>
                      </a:r>
                    </a:p>
                  </a:txBody>
                  <a:tcPr anchor="ctr"/>
                </a:tc>
                <a:tc>
                  <a:txBody>
                    <a:bodyPr/>
                    <a:lstStyle/>
                    <a:p>
                      <a:pPr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Research on Freight Route Planning System Based on Genetic Algorithm</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Research on Freight Route Planning System Based on Genetic Algorithm</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just"/>
                      <a:r>
                        <a:rPr lang="en-IN" sz="1400" kern="1200" dirty="0">
                          <a:solidFill>
                            <a:schemeClr val="tx1"/>
                          </a:solidFill>
                          <a:effectLst/>
                          <a:latin typeface="Times New Roman" panose="02020603050405020304" pitchFamily="18" charset="0"/>
                          <a:ea typeface="+mn-ea"/>
                          <a:cs typeface="Times New Roman" panose="02020603050405020304" pitchFamily="18" charset="0"/>
                        </a:rPr>
                        <a:t>We first meet the requirements of the genetic algorithm of logistic development, use the division method to divide the delivery area of the gene, and formulate a functional delivery plan</a:t>
                      </a:r>
                      <a:endParaRPr lang="en-US" sz="1400" b="0"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4"/>
                  </a:ext>
                </a:extLst>
              </a:tr>
            </a:tbl>
          </a:graphicData>
        </a:graphic>
      </p:graphicFrame>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95128" y="111878"/>
            <a:ext cx="1541699" cy="529567"/>
          </a:xfrm>
          <a:prstGeom prst="rect">
            <a:avLst/>
          </a:prstGeom>
        </p:spPr>
      </p:pic>
    </p:spTree>
    <p:extLst>
      <p:ext uri="{BB962C8B-B14F-4D97-AF65-F5344CB8AC3E}">
        <p14:creationId xmlns:p14="http://schemas.microsoft.com/office/powerpoint/2010/main" val="1348462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4900" y="349831"/>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EXISTING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76227" y="1264555"/>
            <a:ext cx="9889052" cy="5593445"/>
          </a:xfrm>
        </p:spPr>
        <p:txBody>
          <a:bodyPr>
            <a:normAutofit/>
          </a:bodyPr>
          <a:lstStyle/>
          <a:p>
            <a:pPr marL="0" marR="0" algn="just">
              <a:lnSpc>
                <a:spcPct val="150000"/>
              </a:lnSpc>
              <a:spcBef>
                <a:spcPts val="0"/>
              </a:spcBef>
              <a:spcAft>
                <a:spcPts val="10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the existing system, all the records are not kept perfectly because all the work is done manually, so keeping up to date details of the hotels , places is not perfectly followed .User can book the hotels but there is no map to show the path from the source address to the destination address . Manually a person has to g and search for the hotels in a particular place ,it will take a lot of time to do such process, in the existing system. It will consumes money also.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pPr>
            <a:r>
              <a:rPr lang="en-IN" sz="2000" b="1" dirty="0">
                <a:latin typeface="Times New Roman" panose="02020603050405020304" pitchFamily="18" charset="0"/>
                <a:cs typeface="Times New Roman" panose="02020603050405020304" pitchFamily="18" charset="0"/>
              </a:rPr>
              <a:t>Dis advantages:</a:t>
            </a:r>
            <a:endParaRPr lang="en-IN" sz="2000" dirty="0">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is time consuming.</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Manual searching.</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is secured.</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466435" y="71867"/>
            <a:ext cx="1597689" cy="555929"/>
          </a:xfrm>
          <a:prstGeom prst="rect">
            <a:avLst/>
          </a:prstGeom>
        </p:spPr>
      </p:pic>
    </p:spTree>
    <p:extLst>
      <p:ext uri="{BB962C8B-B14F-4D97-AF65-F5344CB8AC3E}">
        <p14:creationId xmlns:p14="http://schemas.microsoft.com/office/powerpoint/2010/main" val="2886807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91BA666-3D94-41B6-BDDB-B52A51EF2747}"/>
              </a:ext>
            </a:extLst>
          </p:cNvPr>
          <p:cNvSpPr>
            <a:spLocks noGrp="1"/>
          </p:cNvSpPr>
          <p:nvPr>
            <p:ph type="title"/>
          </p:nvPr>
        </p:nvSpPr>
        <p:spPr>
          <a:xfrm>
            <a:off x="1638300" y="449827"/>
            <a:ext cx="8911687" cy="696585"/>
          </a:xfrm>
        </p:spPr>
        <p:txBody>
          <a:bodyPr>
            <a:normAutofit/>
          </a:bodyPr>
          <a:lstStyle/>
          <a:p>
            <a:pPr algn="ctr"/>
            <a:r>
              <a:rPr lang="en-US" sz="2400" b="1" dirty="0">
                <a:latin typeface="Times New Roman" panose="02020603050405020304" pitchFamily="18" charset="0"/>
                <a:cs typeface="Times New Roman" panose="02020603050405020304" pitchFamily="18" charset="0"/>
              </a:rPr>
              <a:t>PROPOSED METHOD</a:t>
            </a:r>
          </a:p>
        </p:txBody>
      </p:sp>
      <p:sp>
        <p:nvSpPr>
          <p:cNvPr id="3" name="Content Placeholder 2">
            <a:extLst>
              <a:ext uri="{FF2B5EF4-FFF2-40B4-BE49-F238E27FC236}">
                <a16:creationId xmlns:a16="http://schemas.microsoft.com/office/drawing/2014/main" id="{8272F5E9-D371-48AC-9F12-9755D3AE1521}"/>
              </a:ext>
            </a:extLst>
          </p:cNvPr>
          <p:cNvSpPr>
            <a:spLocks noGrp="1"/>
          </p:cNvSpPr>
          <p:nvPr>
            <p:ph idx="1"/>
          </p:nvPr>
        </p:nvSpPr>
        <p:spPr>
          <a:xfrm>
            <a:off x="1457997" y="1365353"/>
            <a:ext cx="9539786" cy="4636202"/>
          </a:xfrm>
        </p:spPr>
        <p:txBody>
          <a:bodyPr>
            <a:noAutofit/>
          </a:bodyPr>
          <a:lstStyle/>
          <a:p>
            <a:pPr marL="0" marR="0" algn="just">
              <a:lnSpc>
                <a:spcPct val="150000"/>
              </a:lnSpc>
              <a:spcBef>
                <a:spcPts val="0"/>
              </a:spcBef>
              <a:spcAft>
                <a:spcPts val="0"/>
              </a:spcAft>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Tourist Management System is the  project which gives all the required facilities to their customers when they are ready to plan for any tour. By using this portal the user can book any hotels and also it provides help to the users .User can see the path of the route in map.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pPr>
            <a:r>
              <a:rPr lang="en-IN" sz="2000" b="1" dirty="0">
                <a:latin typeface="Times New Roman" panose="02020603050405020304" pitchFamily="18" charset="0"/>
                <a:cs typeface="Times New Roman" panose="02020603050405020304" pitchFamily="18" charset="0"/>
              </a:rPr>
              <a:t>Advantages:</a:t>
            </a:r>
            <a:endParaRPr lang="en-IN" sz="2000" dirty="0">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will be stored systematically and accurately.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Computerized work.</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Easy to analyze the hotels and rooms details.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Reducing the transport cost.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815173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91BA666-3D94-41B6-BDDB-B52A51EF2747}"/>
              </a:ext>
            </a:extLst>
          </p:cNvPr>
          <p:cNvSpPr>
            <a:spLocks noGrp="1"/>
          </p:cNvSpPr>
          <p:nvPr>
            <p:ph type="title"/>
          </p:nvPr>
        </p:nvSpPr>
        <p:spPr>
          <a:xfrm>
            <a:off x="1514752" y="90230"/>
            <a:ext cx="8911687" cy="541332"/>
          </a:xfrm>
        </p:spPr>
        <p:txBody>
          <a:bodyPr>
            <a:normAutofit/>
          </a:bodyPr>
          <a:lstStyle/>
          <a:p>
            <a:pPr algn="ctr"/>
            <a:r>
              <a:rPr lang="en-US" sz="2400" b="1" dirty="0">
                <a:latin typeface="Times New Roman" panose="02020603050405020304" pitchFamily="18" charset="0"/>
                <a:cs typeface="Times New Roman" panose="02020603050405020304" pitchFamily="18" charset="0"/>
              </a:rPr>
              <a:t>PROPOSED METHOD</a:t>
            </a:r>
          </a:p>
        </p:txBody>
      </p:sp>
      <p:sp>
        <p:nvSpPr>
          <p:cNvPr id="6" name="TextBox 5"/>
          <p:cNvSpPr txBox="1"/>
          <p:nvPr/>
        </p:nvSpPr>
        <p:spPr>
          <a:xfrm>
            <a:off x="3946477" y="6205751"/>
            <a:ext cx="4299045"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Block diagram of proposed method</a:t>
            </a:r>
            <a:endParaRPr lang="en-IN"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0691243" y="20040"/>
            <a:ext cx="1400175" cy="465455"/>
          </a:xfrm>
          <a:prstGeom prst="rect">
            <a:avLst/>
          </a:prstGeom>
        </p:spPr>
      </p:pic>
      <p:pic>
        <p:nvPicPr>
          <p:cNvPr id="2" name="Picture 1">
            <a:extLst>
              <a:ext uri="{FF2B5EF4-FFF2-40B4-BE49-F238E27FC236}">
                <a16:creationId xmlns:a16="http://schemas.microsoft.com/office/drawing/2014/main" id="{928B8307-7698-943D-EC83-878E19CC186B}"/>
              </a:ext>
            </a:extLst>
          </p:cNvPr>
          <p:cNvPicPr>
            <a:picLocks noChangeAspect="1"/>
          </p:cNvPicPr>
          <p:nvPr/>
        </p:nvPicPr>
        <p:blipFill>
          <a:blip r:embed="rId3"/>
          <a:stretch>
            <a:fillRect/>
          </a:stretch>
        </p:blipFill>
        <p:spPr>
          <a:xfrm>
            <a:off x="4181475" y="599757"/>
            <a:ext cx="3829050" cy="5658485"/>
          </a:xfrm>
          <a:prstGeom prst="rect">
            <a:avLst/>
          </a:prstGeom>
        </p:spPr>
      </p:pic>
    </p:spTree>
    <p:extLst>
      <p:ext uri="{BB962C8B-B14F-4D97-AF65-F5344CB8AC3E}">
        <p14:creationId xmlns:p14="http://schemas.microsoft.com/office/powerpoint/2010/main" val="2386880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8133" y="232727"/>
            <a:ext cx="8911687" cy="462732"/>
          </a:xfrm>
        </p:spPr>
        <p:txBody>
          <a:bodyPr>
            <a:normAutofit fontScale="90000"/>
          </a:bodyPr>
          <a:lstStyle/>
          <a:p>
            <a:pPr algn="ctr"/>
            <a:r>
              <a:rPr lang="en-US" sz="2800" b="1" dirty="0">
                <a:latin typeface="Times New Roman" panose="02020603050405020304" pitchFamily="18" charset="0"/>
                <a:cs typeface="Times New Roman" panose="02020603050405020304" pitchFamily="18" charset="0"/>
              </a:rPr>
              <a:t>ARCHITECTURE</a:t>
            </a:r>
            <a:endParaRPr lang="en-IN" sz="28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
        <p:nvSpPr>
          <p:cNvPr id="8" name="TextBox 7"/>
          <p:cNvSpPr txBox="1"/>
          <p:nvPr/>
        </p:nvSpPr>
        <p:spPr>
          <a:xfrm>
            <a:off x="3245413" y="5936844"/>
            <a:ext cx="5459852"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Architecture diagram of proposed method</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89A4378-B7C2-7E65-919D-9328BC965161}"/>
              </a:ext>
            </a:extLst>
          </p:cNvPr>
          <p:cNvPicPr>
            <a:picLocks noChangeAspect="1"/>
          </p:cNvPicPr>
          <p:nvPr/>
        </p:nvPicPr>
        <p:blipFill>
          <a:blip r:embed="rId3"/>
          <a:stretch>
            <a:fillRect/>
          </a:stretch>
        </p:blipFill>
        <p:spPr>
          <a:xfrm>
            <a:off x="3362007" y="1862137"/>
            <a:ext cx="5467985" cy="3133725"/>
          </a:xfrm>
          <a:prstGeom prst="rect">
            <a:avLst/>
          </a:prstGeom>
        </p:spPr>
      </p:pic>
    </p:spTree>
    <p:extLst>
      <p:ext uri="{BB962C8B-B14F-4D97-AF65-F5344CB8AC3E}">
        <p14:creationId xmlns:p14="http://schemas.microsoft.com/office/powerpoint/2010/main" val="38249974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240</TotalTime>
  <Words>2149</Words>
  <Application>Microsoft Office PowerPoint</Application>
  <PresentationFormat>Widescreen</PresentationFormat>
  <Paragraphs>124</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Corbel</vt:lpstr>
      <vt:lpstr>Liberation Serif</vt:lpstr>
      <vt:lpstr>Symbol</vt:lpstr>
      <vt:lpstr>Times New Roman</vt:lpstr>
      <vt:lpstr>Wingdings</vt:lpstr>
      <vt:lpstr>Parallax</vt:lpstr>
      <vt:lpstr>PowerPoint Presentation</vt:lpstr>
      <vt:lpstr>INDEX </vt:lpstr>
      <vt:lpstr>ABSTRACT</vt:lpstr>
      <vt:lpstr>INTRODUCTION</vt:lpstr>
      <vt:lpstr>LITERATURE REVIEW</vt:lpstr>
      <vt:lpstr>EXISTING METHOD </vt:lpstr>
      <vt:lpstr>PROPOSED METHOD</vt:lpstr>
      <vt:lpstr>PROPOSED METHOD</vt:lpstr>
      <vt:lpstr>ARCHITECTURE</vt:lpstr>
      <vt:lpstr>PowerPoint Presentation</vt:lpstr>
      <vt:lpstr>PowerPoint Presentation</vt:lpstr>
      <vt:lpstr>MODULES</vt:lpstr>
      <vt:lpstr>MODULES</vt:lpstr>
      <vt:lpstr>UML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K.ARUNA KUMARI</dc:creator>
  <cp:lastModifiedBy>Kailasam Jayalakshmi</cp:lastModifiedBy>
  <cp:revision>50</cp:revision>
  <dcterms:created xsi:type="dcterms:W3CDTF">2022-10-12T07:00:24Z</dcterms:created>
  <dcterms:modified xsi:type="dcterms:W3CDTF">2023-09-12T07:48:08Z</dcterms:modified>
</cp:coreProperties>
</file>