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7" r:id="rId1"/>
  </p:sldMasterIdLst>
  <p:sldIdLst>
    <p:sldId id="259" r:id="rId2"/>
    <p:sldId id="260" r:id="rId3"/>
    <p:sldId id="261" r:id="rId4"/>
    <p:sldId id="262" r:id="rId5"/>
    <p:sldId id="275" r:id="rId6"/>
    <p:sldId id="276" r:id="rId7"/>
    <p:sldId id="264" r:id="rId8"/>
    <p:sldId id="277" r:id="rId9"/>
    <p:sldId id="265" r:id="rId10"/>
    <p:sldId id="287" r:id="rId11"/>
    <p:sldId id="288" r:id="rId12"/>
    <p:sldId id="289" r:id="rId13"/>
    <p:sldId id="285" r:id="rId14"/>
    <p:sldId id="278" r:id="rId15"/>
    <p:sldId id="266" r:id="rId16"/>
    <p:sldId id="267" r:id="rId17"/>
    <p:sldId id="268" r:id="rId18"/>
    <p:sldId id="280" r:id="rId19"/>
    <p:sldId id="281" r:id="rId20"/>
    <p:sldId id="269" r:id="rId21"/>
    <p:sldId id="270" r:id="rId22"/>
    <p:sldId id="282" r:id="rId23"/>
    <p:sldId id="283" r:id="rId24"/>
    <p:sldId id="284" r:id="rId25"/>
    <p:sldId id="274" r:id="rId26"/>
    <p:sldId id="327" r:id="rId27"/>
    <p:sldId id="290"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24FB319-408F-4B57-95FC-213113A36553}" type="datetimeFigureOut">
              <a:rPr lang="en-US" smtClean="0"/>
              <a:t>3/29/2023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A0AE3085-DAF0-4F9D-B196-6B0FE55CC83D}"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5518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FB319-408F-4B57-95FC-213113A36553}" type="datetimeFigureOut">
              <a:rPr lang="en-US" smtClean="0"/>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1045154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0822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8244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29019950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8095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03350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4148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8230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762809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7054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FB319-408F-4B57-95FC-213113A36553}" type="datetimeFigureOut">
              <a:rPr lang="en-US" smtClean="0"/>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1589970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FB319-408F-4B57-95FC-213113A36553}" type="datetimeFigureOut">
              <a:rPr lang="en-US" smtClean="0"/>
              <a:t>3/29/2023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AE3085-DAF0-4F9D-B196-6B0FE55CC83D}"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1126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FB319-408F-4B57-95FC-213113A36553}" type="datetimeFigureOut">
              <a:rPr lang="en-US" smtClean="0"/>
              <a:t>3/29/2023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AE3085-DAF0-4F9D-B196-6B0FE55CC83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1711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FB319-408F-4B57-95FC-213113A36553}" type="datetimeFigureOut">
              <a:rPr lang="en-US" smtClean="0"/>
              <a:t>3/29/2023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3478688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FB319-408F-4B57-95FC-213113A36553}" type="datetimeFigureOut">
              <a:rPr lang="en-US" smtClean="0"/>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577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FB319-408F-4B57-95FC-213113A36553}" type="datetimeFigureOut">
              <a:rPr lang="en-US" smtClean="0"/>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1900370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4FB319-408F-4B57-95FC-213113A36553}" type="datetimeFigureOut">
              <a:rPr lang="en-US" smtClean="0"/>
              <a:t>3/29/2023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0AE3085-DAF0-4F9D-B196-6B0FE55CC83D}" type="slidenum">
              <a:rPr lang="en-US" smtClean="0"/>
              <a:t>‹#›</a:t>
            </a:fld>
            <a:endParaRPr lang="en-US"/>
          </a:p>
        </p:txBody>
      </p:sp>
    </p:spTree>
    <p:extLst>
      <p:ext uri="{BB962C8B-B14F-4D97-AF65-F5344CB8AC3E}">
        <p14:creationId xmlns:p14="http://schemas.microsoft.com/office/powerpoint/2010/main" val="371455975"/>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75606" y="2905138"/>
            <a:ext cx="8725594" cy="655885"/>
          </a:xfrm>
          <a:prstGeom prst="rect">
            <a:avLst/>
          </a:prstGeom>
        </p:spPr>
        <p:txBody>
          <a:bodyPr wrap="none">
            <a:spAutoFit/>
          </a:bodyPr>
          <a:lstStyle/>
          <a:p>
            <a:pPr>
              <a:lnSpc>
                <a:spcPct val="107000"/>
              </a:lnSpc>
              <a:spcAft>
                <a:spcPts val="800"/>
              </a:spcAft>
            </a:pPr>
            <a:r>
              <a:rPr lang="en-US" sz="3600" b="1" dirty="0">
                <a:latin typeface="Times New Roman" panose="02020603050405020304" pitchFamily="18" charset="0"/>
                <a:ea typeface="Calibri" panose="020F0502020204030204" pitchFamily="34" charset="0"/>
                <a:cs typeface="Times New Roman" panose="02020603050405020304" pitchFamily="18" charset="0"/>
              </a:rPr>
              <a:t>AUTOMATION INVIGILATION DUTIES</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73040788"/>
              </p:ext>
            </p:extLst>
          </p:nvPr>
        </p:nvGraphicFramePr>
        <p:xfrm>
          <a:off x="955591" y="1148034"/>
          <a:ext cx="10587053" cy="5063970"/>
        </p:xfrm>
        <a:graphic>
          <a:graphicData uri="http://schemas.openxmlformats.org/drawingml/2006/table">
            <a:tbl>
              <a:tblPr firstRow="1" bandRow="1">
                <a:tableStyleId>{5C22544A-7EE6-4342-B048-85BDC9FD1C3A}</a:tableStyleId>
              </a:tblPr>
              <a:tblGrid>
                <a:gridCol w="840526">
                  <a:extLst>
                    <a:ext uri="{9D8B030D-6E8A-4147-A177-3AD203B41FA5}">
                      <a16:colId xmlns:a16="http://schemas.microsoft.com/office/drawing/2014/main" val="20000"/>
                    </a:ext>
                  </a:extLst>
                </a:gridCol>
                <a:gridCol w="1518825">
                  <a:extLst>
                    <a:ext uri="{9D8B030D-6E8A-4147-A177-3AD203B41FA5}">
                      <a16:colId xmlns:a16="http://schemas.microsoft.com/office/drawing/2014/main" val="20001"/>
                    </a:ext>
                  </a:extLst>
                </a:gridCol>
                <a:gridCol w="1775948">
                  <a:extLst>
                    <a:ext uri="{9D8B030D-6E8A-4147-A177-3AD203B41FA5}">
                      <a16:colId xmlns:a16="http://schemas.microsoft.com/office/drawing/2014/main" val="20002"/>
                    </a:ext>
                  </a:extLst>
                </a:gridCol>
                <a:gridCol w="1904640">
                  <a:extLst>
                    <a:ext uri="{9D8B030D-6E8A-4147-A177-3AD203B41FA5}">
                      <a16:colId xmlns:a16="http://schemas.microsoft.com/office/drawing/2014/main" val="20003"/>
                    </a:ext>
                  </a:extLst>
                </a:gridCol>
                <a:gridCol w="4547114">
                  <a:extLst>
                    <a:ext uri="{9D8B030D-6E8A-4147-A177-3AD203B41FA5}">
                      <a16:colId xmlns:a16="http://schemas.microsoft.com/office/drawing/2014/main" val="20004"/>
                    </a:ext>
                  </a:extLst>
                </a:gridCol>
              </a:tblGrid>
              <a:tr h="458416">
                <a:tc>
                  <a:txBody>
                    <a:bodyPr/>
                    <a:lstStyle/>
                    <a:p>
                      <a:r>
                        <a:rPr lang="en-US" dirty="0"/>
                        <a:t>S.NO</a:t>
                      </a:r>
                    </a:p>
                  </a:txBody>
                  <a:tcPr/>
                </a:tc>
                <a:tc>
                  <a:txBody>
                    <a:bodyPr/>
                    <a:lstStyle/>
                    <a:p>
                      <a:r>
                        <a:rPr lang="en-US" dirty="0"/>
                        <a:t>YEAR</a:t>
                      </a:r>
                    </a:p>
                  </a:txBody>
                  <a:tcPr/>
                </a:tc>
                <a:tc>
                  <a:txBody>
                    <a:bodyPr/>
                    <a:lstStyle/>
                    <a:p>
                      <a:r>
                        <a:rPr lang="en-US" dirty="0"/>
                        <a:t>AUTHORS</a:t>
                      </a:r>
                    </a:p>
                  </a:txBody>
                  <a:tcPr/>
                </a:tc>
                <a:tc>
                  <a:txBody>
                    <a:bodyPr/>
                    <a:lstStyle/>
                    <a:p>
                      <a:r>
                        <a:rPr lang="en-US" dirty="0"/>
                        <a:t>TITLE</a:t>
                      </a:r>
                    </a:p>
                  </a:txBody>
                  <a:tcPr/>
                </a:tc>
                <a:tc>
                  <a:txBody>
                    <a:bodyPr/>
                    <a:lstStyle/>
                    <a:p>
                      <a:r>
                        <a:rPr lang="en-US" dirty="0"/>
                        <a:t>OUT COMES</a:t>
                      </a:r>
                    </a:p>
                  </a:txBody>
                  <a:tcPr/>
                </a:tc>
                <a:extLst>
                  <a:ext uri="{0D108BD9-81ED-4DB2-BD59-A6C34878D82A}">
                    <a16:rowId xmlns:a16="http://schemas.microsoft.com/office/drawing/2014/main" val="10000"/>
                  </a:ext>
                </a:extLst>
              </a:tr>
              <a:tr h="2223004">
                <a:tc>
                  <a:txBody>
                    <a:bodyPr/>
                    <a:lstStyle/>
                    <a:p>
                      <a:pPr algn="just">
                        <a:lnSpc>
                          <a:spcPct val="150000"/>
                        </a:lnSpc>
                      </a:pPr>
                      <a:r>
                        <a:rPr lang="en-US" sz="1600" dirty="0">
                          <a:latin typeface="Times New Roman" panose="02020603050405020304" pitchFamily="18" charset="0"/>
                          <a:cs typeface="Times New Roman" panose="02020603050405020304" pitchFamily="18" charset="0"/>
                        </a:rPr>
                        <a:t>1</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2017</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kern="1200" dirty="0">
                          <a:solidFill>
                            <a:schemeClr val="dk1"/>
                          </a:solidFill>
                          <a:effectLst/>
                          <a:latin typeface="+mn-lt"/>
                          <a:ea typeface="+mn-ea"/>
                          <a:cs typeface="+mn-cs"/>
                        </a:rPr>
                        <a:t>S. Priya </a:t>
                      </a:r>
                      <a:r>
                        <a:rPr lang="en-US" sz="1800" kern="1200" dirty="0" err="1">
                          <a:solidFill>
                            <a:schemeClr val="dk1"/>
                          </a:solidFill>
                          <a:effectLst/>
                          <a:latin typeface="+mn-lt"/>
                          <a:ea typeface="+mn-ea"/>
                          <a:cs typeface="+mn-cs"/>
                        </a:rPr>
                        <a:t>Dharshini</a:t>
                      </a:r>
                      <a:r>
                        <a:rPr lang="en-US" sz="1800" kern="1200" dirty="0">
                          <a:solidFill>
                            <a:schemeClr val="dk1"/>
                          </a:solidFill>
                          <a:effectLst/>
                          <a:latin typeface="+mn-lt"/>
                          <a:ea typeface="+mn-ea"/>
                          <a:cs typeface="+mn-cs"/>
                        </a:rPr>
                        <a:t>, M. Selva Sudha, Mrs. V. </a:t>
                      </a:r>
                      <a:r>
                        <a:rPr lang="en-US" sz="1800" kern="1200" dirty="0" err="1">
                          <a:solidFill>
                            <a:schemeClr val="dk1"/>
                          </a:solidFill>
                          <a:effectLst/>
                          <a:latin typeface="+mn-lt"/>
                          <a:ea typeface="+mn-ea"/>
                          <a:cs typeface="+mn-cs"/>
                        </a:rPr>
                        <a:t>Anithalakshmi</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defRPr/>
                      </a:pPr>
                      <a:r>
                        <a:rPr lang="en-US" sz="1800" kern="1200" dirty="0">
                          <a:solidFill>
                            <a:schemeClr val="dk1"/>
                          </a:solidFill>
                          <a:effectLst/>
                          <a:latin typeface="+mn-lt"/>
                          <a:ea typeface="+mn-ea"/>
                          <a:cs typeface="+mn-cs"/>
                        </a:rPr>
                        <a:t>Exam Cell Automation System,” International Journal of Engineering Science and Computing</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In this paper,</a:t>
                      </a:r>
                      <a:r>
                        <a:rPr lang="en-US" sz="1800" kern="1200" dirty="0">
                          <a:solidFill>
                            <a:schemeClr val="tx1"/>
                          </a:solidFill>
                          <a:effectLst/>
                          <a:latin typeface="+mn-lt"/>
                          <a:ea typeface="+mn-ea"/>
                          <a:cs typeface="+mn-cs"/>
                        </a:rPr>
                        <a:t> As the examination arrives there exists a lot of work like consolidating the time table,</a:t>
                      </a:r>
                      <a:endParaRPr lang="en-US" sz="16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319554">
                <a:tc>
                  <a:txBody>
                    <a:bodyPr/>
                    <a:lstStyle/>
                    <a:p>
                      <a:pPr algn="just">
                        <a:lnSpc>
                          <a:spcPct val="150000"/>
                        </a:lnSpc>
                      </a:pPr>
                      <a:r>
                        <a:rPr lang="en-US" sz="1600" dirty="0">
                          <a:latin typeface="Times New Roman" panose="02020603050405020304" pitchFamily="18" charset="0"/>
                          <a:cs typeface="Times New Roman" panose="02020603050405020304" pitchFamily="18" charset="0"/>
                        </a:rPr>
                        <a:t>2</a:t>
                      </a:r>
                    </a:p>
                  </a:txBody>
                  <a:tcPr/>
                </a:tc>
                <a:tc>
                  <a:txBody>
                    <a:bodyPr/>
                    <a:lstStyle/>
                    <a:p>
                      <a:pPr algn="just">
                        <a:lnSpc>
                          <a:spcPct val="150000"/>
                        </a:lnSpc>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2015</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kern="1200" dirty="0">
                          <a:solidFill>
                            <a:schemeClr val="dk1"/>
                          </a:solidFill>
                          <a:effectLst/>
                          <a:latin typeface="+mn-lt"/>
                          <a:ea typeface="+mn-ea"/>
                          <a:cs typeface="+mn-cs"/>
                        </a:rPr>
                        <a:t>Dayanand G </a:t>
                      </a:r>
                      <a:r>
                        <a:rPr lang="en-US" sz="1800" kern="1200" dirty="0" err="1">
                          <a:solidFill>
                            <a:schemeClr val="dk1"/>
                          </a:solidFill>
                          <a:effectLst/>
                          <a:latin typeface="+mn-lt"/>
                          <a:ea typeface="+mn-ea"/>
                          <a:cs typeface="+mn-cs"/>
                        </a:rPr>
                        <a:t>Savakar</a:t>
                      </a:r>
                      <a:r>
                        <a:rPr lang="en-US" sz="1800" kern="1200" dirty="0">
                          <a:solidFill>
                            <a:schemeClr val="dk1"/>
                          </a:solidFill>
                          <a:effectLst/>
                          <a:latin typeface="+mn-lt"/>
                          <a:ea typeface="+mn-ea"/>
                          <a:cs typeface="+mn-cs"/>
                        </a:rPr>
                        <a:t>, Ravi Hosur</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kern="1200" dirty="0">
                          <a:solidFill>
                            <a:schemeClr val="dk1"/>
                          </a:solidFill>
                          <a:effectLst/>
                          <a:latin typeface="+mn-lt"/>
                          <a:ea typeface="+mn-ea"/>
                          <a:cs typeface="+mn-cs"/>
                        </a:rPr>
                        <a:t>Automation of Examination System</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a:solidFill>
                            <a:schemeClr val="dk1"/>
                          </a:solidFill>
                          <a:effectLst/>
                          <a:latin typeface="Times New Roman" panose="02020603050405020304" pitchFamily="18" charset="0"/>
                          <a:ea typeface="+mn-ea"/>
                          <a:cs typeface="Times New Roman" panose="02020603050405020304" pitchFamily="18" charset="0"/>
                        </a:rPr>
                        <a:t>In this paper, </a:t>
                      </a:r>
                      <a:r>
                        <a:rPr lang="en-US" sz="1800" kern="1200" dirty="0">
                          <a:solidFill>
                            <a:schemeClr val="dk1"/>
                          </a:solidFill>
                          <a:effectLst/>
                          <a:latin typeface="+mn-lt"/>
                          <a:ea typeface="+mn-ea"/>
                          <a:cs typeface="+mn-cs"/>
                        </a:rPr>
                        <a:t>An automated system can be used through cloud computing technology that facilitates the every college to provide their student and staff information and get the results of allotment. </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41830" y="25537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656878043"/>
              </p:ext>
            </p:extLst>
          </p:nvPr>
        </p:nvGraphicFramePr>
        <p:xfrm>
          <a:off x="955591" y="1148034"/>
          <a:ext cx="10165490" cy="5318670"/>
        </p:xfrm>
        <a:graphic>
          <a:graphicData uri="http://schemas.openxmlformats.org/drawingml/2006/table">
            <a:tbl>
              <a:tblPr firstRow="1" bandRow="1">
                <a:tableStyleId>{5C22544A-7EE6-4342-B048-85BDC9FD1C3A}</a:tableStyleId>
              </a:tblPr>
              <a:tblGrid>
                <a:gridCol w="807057">
                  <a:extLst>
                    <a:ext uri="{9D8B030D-6E8A-4147-A177-3AD203B41FA5}">
                      <a16:colId xmlns:a16="http://schemas.microsoft.com/office/drawing/2014/main" val="20000"/>
                    </a:ext>
                  </a:extLst>
                </a:gridCol>
                <a:gridCol w="1458347">
                  <a:extLst>
                    <a:ext uri="{9D8B030D-6E8A-4147-A177-3AD203B41FA5}">
                      <a16:colId xmlns:a16="http://schemas.microsoft.com/office/drawing/2014/main" val="20001"/>
                    </a:ext>
                  </a:extLst>
                </a:gridCol>
                <a:gridCol w="1705232">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4366054">
                  <a:extLst>
                    <a:ext uri="{9D8B030D-6E8A-4147-A177-3AD203B41FA5}">
                      <a16:colId xmlns:a16="http://schemas.microsoft.com/office/drawing/2014/main" val="20004"/>
                    </a:ext>
                  </a:extLst>
                </a:gridCol>
              </a:tblGrid>
              <a:tr h="455692">
                <a:tc>
                  <a:txBody>
                    <a:bodyPr/>
                    <a:lstStyle/>
                    <a:p>
                      <a:r>
                        <a:rPr lang="en-US" dirty="0"/>
                        <a:t>S.NO</a:t>
                      </a:r>
                    </a:p>
                  </a:txBody>
                  <a:tcPr/>
                </a:tc>
                <a:tc>
                  <a:txBody>
                    <a:bodyPr/>
                    <a:lstStyle/>
                    <a:p>
                      <a:r>
                        <a:rPr lang="en-US" dirty="0"/>
                        <a:t>YEAR</a:t>
                      </a:r>
                    </a:p>
                  </a:txBody>
                  <a:tcPr/>
                </a:tc>
                <a:tc>
                  <a:txBody>
                    <a:bodyPr/>
                    <a:lstStyle/>
                    <a:p>
                      <a:r>
                        <a:rPr lang="en-US" dirty="0"/>
                        <a:t>AUTHORS</a:t>
                      </a:r>
                    </a:p>
                  </a:txBody>
                  <a:tcPr/>
                </a:tc>
                <a:tc>
                  <a:txBody>
                    <a:bodyPr/>
                    <a:lstStyle/>
                    <a:p>
                      <a:r>
                        <a:rPr lang="en-US" dirty="0"/>
                        <a:t>TITLE</a:t>
                      </a:r>
                    </a:p>
                  </a:txBody>
                  <a:tcPr/>
                </a:tc>
                <a:tc>
                  <a:txBody>
                    <a:bodyPr/>
                    <a:lstStyle/>
                    <a:p>
                      <a:r>
                        <a:rPr lang="en-US" dirty="0"/>
                        <a:t>OUT COMES</a:t>
                      </a:r>
                    </a:p>
                  </a:txBody>
                  <a:tcPr/>
                </a:tc>
                <a:extLst>
                  <a:ext uri="{0D108BD9-81ED-4DB2-BD59-A6C34878D82A}">
                    <a16:rowId xmlns:a16="http://schemas.microsoft.com/office/drawing/2014/main" val="10000"/>
                  </a:ext>
                </a:extLst>
              </a:tr>
              <a:tr h="1856322">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3</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baseline="0" dirty="0">
                          <a:solidFill>
                            <a:schemeClr val="tx1"/>
                          </a:solidFill>
                          <a:effectLst/>
                          <a:latin typeface="Times New Roman" panose="02020603050405020304" pitchFamily="18" charset="0"/>
                          <a:ea typeface="+mn-ea"/>
                          <a:cs typeface="Times New Roman" panose="02020603050405020304" pitchFamily="18" charset="0"/>
                        </a:rPr>
                        <a:t>2012</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6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kern="1200" dirty="0" err="1">
                          <a:solidFill>
                            <a:schemeClr val="dk1"/>
                          </a:solidFill>
                          <a:effectLst/>
                          <a:latin typeface="Times New Roman" panose="02020603050405020304" pitchFamily="18" charset="0"/>
                          <a:ea typeface="+mn-ea"/>
                          <a:cs typeface="Times New Roman" panose="02020603050405020304" pitchFamily="18" charset="0"/>
                        </a:rPr>
                        <a:t>C.Chung</a:t>
                      </a:r>
                      <a:r>
                        <a:rPr lang="en-US" sz="1600" b="0" kern="1200" dirty="0">
                          <a:solidFill>
                            <a:schemeClr val="dk1"/>
                          </a:solidFill>
                          <a:effectLst/>
                          <a:latin typeface="Times New Roman" panose="02020603050405020304" pitchFamily="18" charset="0"/>
                          <a:ea typeface="+mn-ea"/>
                          <a:cs typeface="Times New Roman" panose="02020603050405020304" pitchFamily="18" charset="0"/>
                        </a:rPr>
                        <a:t>-Hua, H. </a:t>
                      </a:r>
                      <a:r>
                        <a:rPr lang="en-US" sz="1600" b="0" kern="1200" dirty="0" err="1">
                          <a:solidFill>
                            <a:schemeClr val="dk1"/>
                          </a:solidFill>
                          <a:effectLst/>
                          <a:latin typeface="Times New Roman" panose="02020603050405020304" pitchFamily="18" charset="0"/>
                          <a:ea typeface="+mn-ea"/>
                          <a:cs typeface="Times New Roman" panose="02020603050405020304" pitchFamily="18" charset="0"/>
                        </a:rPr>
                        <a:t>Chenyang</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800" kern="1200" dirty="0">
                          <a:solidFill>
                            <a:schemeClr val="dk1"/>
                          </a:solidFill>
                          <a:effectLst/>
                          <a:latin typeface="+mn-lt"/>
                          <a:ea typeface="+mn-ea"/>
                          <a:cs typeface="+mn-cs"/>
                        </a:rPr>
                        <a:t>Best Practices for implementing Fingerprint Biometrics in Application</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In this paper,</a:t>
                      </a:r>
                      <a:r>
                        <a:rPr lang="en-US" sz="1800" kern="1200" dirty="0">
                          <a:solidFill>
                            <a:schemeClr val="dk1"/>
                          </a:solidFill>
                          <a:effectLst/>
                          <a:latin typeface="+mn-lt"/>
                          <a:ea typeface="+mn-ea"/>
                          <a:cs typeface="+mn-cs"/>
                        </a:rPr>
                        <a:t> The method also includes evaluating the metadata and selecting one or more nodes from the most recently matched template for comparison.</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755222">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4</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2012</a:t>
                      </a:r>
                    </a:p>
                  </a:txBody>
                  <a:tcPr/>
                </a:tc>
                <a:tc>
                  <a:txBody>
                    <a:bodyPr/>
                    <a:lstStyle/>
                    <a:p>
                      <a:pPr algn="just">
                        <a:lnSpc>
                          <a:spcPct val="150000"/>
                        </a:lnSpc>
                      </a:pPr>
                      <a:r>
                        <a:rPr lang="en-US" sz="1800" kern="1200" dirty="0" err="1">
                          <a:solidFill>
                            <a:schemeClr val="dk1"/>
                          </a:solidFill>
                          <a:effectLst/>
                          <a:latin typeface="+mn-lt"/>
                          <a:ea typeface="+mn-ea"/>
                          <a:cs typeface="+mn-cs"/>
                        </a:rPr>
                        <a:t>Josphineleela</a:t>
                      </a:r>
                      <a:r>
                        <a:rPr lang="en-US" sz="1800" kern="1200" dirty="0">
                          <a:solidFill>
                            <a:schemeClr val="dk1"/>
                          </a:solidFill>
                          <a:effectLst/>
                          <a:latin typeface="+mn-lt"/>
                          <a:ea typeface="+mn-ea"/>
                          <a:cs typeface="+mn-cs"/>
                        </a:rPr>
                        <a:t> R. and Ramakrishnan M</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800" kern="1200" dirty="0">
                          <a:solidFill>
                            <a:schemeClr val="dk1"/>
                          </a:solidFill>
                          <a:effectLst/>
                          <a:latin typeface="+mn-lt"/>
                          <a:ea typeface="+mn-ea"/>
                          <a:cs typeface="+mn-cs"/>
                        </a:rPr>
                        <a:t>International Journal of Computer Science and Information Security,</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sz="2000" kern="1200" dirty="0">
                          <a:solidFill>
                            <a:schemeClr val="dk1"/>
                          </a:solidFill>
                          <a:effectLst/>
                          <a:latin typeface="+mj-lt"/>
                          <a:ea typeface="+mn-ea"/>
                          <a:cs typeface="Times New Roman" panose="02020603050405020304" pitchFamily="18" charset="0"/>
                        </a:rPr>
                        <a:t>used to automate the whole process of taking attendance, manually which is a laborious and troublesome work and waste a lot of time, with its managing and maintaining the records for a period of time is also a burdensome task.</a:t>
                      </a:r>
                      <a:endParaRPr lang="en-IN" sz="2000" kern="1200" dirty="0">
                        <a:solidFill>
                          <a:schemeClr val="dk1"/>
                        </a:solidFill>
                        <a:effectLst/>
                        <a:latin typeface="+mj-lt"/>
                        <a:ea typeface="+mn-ea"/>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41830" y="25537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002336097"/>
              </p:ext>
            </p:extLst>
          </p:nvPr>
        </p:nvGraphicFramePr>
        <p:xfrm>
          <a:off x="955590" y="1485787"/>
          <a:ext cx="10206679" cy="4629546"/>
        </p:xfrm>
        <a:graphic>
          <a:graphicData uri="http://schemas.openxmlformats.org/drawingml/2006/table">
            <a:tbl>
              <a:tblPr firstRow="1" bandRow="1">
                <a:tableStyleId>{5C22544A-7EE6-4342-B048-85BDC9FD1C3A}</a:tableStyleId>
              </a:tblPr>
              <a:tblGrid>
                <a:gridCol w="642551">
                  <a:extLst>
                    <a:ext uri="{9D8B030D-6E8A-4147-A177-3AD203B41FA5}">
                      <a16:colId xmlns:a16="http://schemas.microsoft.com/office/drawing/2014/main" val="20000"/>
                    </a:ext>
                  </a:extLst>
                </a:gridCol>
                <a:gridCol w="1128583">
                  <a:extLst>
                    <a:ext uri="{9D8B030D-6E8A-4147-A177-3AD203B41FA5}">
                      <a16:colId xmlns:a16="http://schemas.microsoft.com/office/drawing/2014/main" val="20001"/>
                    </a:ext>
                  </a:extLst>
                </a:gridCol>
                <a:gridCol w="1359244">
                  <a:extLst>
                    <a:ext uri="{9D8B030D-6E8A-4147-A177-3AD203B41FA5}">
                      <a16:colId xmlns:a16="http://schemas.microsoft.com/office/drawing/2014/main" val="20002"/>
                    </a:ext>
                  </a:extLst>
                </a:gridCol>
                <a:gridCol w="2055673">
                  <a:extLst>
                    <a:ext uri="{9D8B030D-6E8A-4147-A177-3AD203B41FA5}">
                      <a16:colId xmlns:a16="http://schemas.microsoft.com/office/drawing/2014/main" val="20003"/>
                    </a:ext>
                  </a:extLst>
                </a:gridCol>
                <a:gridCol w="5020628">
                  <a:extLst>
                    <a:ext uri="{9D8B030D-6E8A-4147-A177-3AD203B41FA5}">
                      <a16:colId xmlns:a16="http://schemas.microsoft.com/office/drawing/2014/main" val="20004"/>
                    </a:ext>
                  </a:extLst>
                </a:gridCol>
              </a:tblGrid>
              <a:tr h="554846">
                <a:tc>
                  <a:txBody>
                    <a:bodyPr/>
                    <a:lstStyle/>
                    <a:p>
                      <a:r>
                        <a:rPr lang="en-US" dirty="0"/>
                        <a:t>S.NO</a:t>
                      </a:r>
                    </a:p>
                  </a:txBody>
                  <a:tcPr/>
                </a:tc>
                <a:tc>
                  <a:txBody>
                    <a:bodyPr/>
                    <a:lstStyle/>
                    <a:p>
                      <a:r>
                        <a:rPr lang="en-US" dirty="0"/>
                        <a:t>YEAR</a:t>
                      </a:r>
                    </a:p>
                  </a:txBody>
                  <a:tcPr/>
                </a:tc>
                <a:tc>
                  <a:txBody>
                    <a:bodyPr/>
                    <a:lstStyle/>
                    <a:p>
                      <a:r>
                        <a:rPr lang="en-US" dirty="0"/>
                        <a:t>AUTHORS</a:t>
                      </a:r>
                    </a:p>
                  </a:txBody>
                  <a:tcPr/>
                </a:tc>
                <a:tc>
                  <a:txBody>
                    <a:bodyPr/>
                    <a:lstStyle/>
                    <a:p>
                      <a:r>
                        <a:rPr lang="en-US" dirty="0"/>
                        <a:t>TITLE</a:t>
                      </a:r>
                    </a:p>
                  </a:txBody>
                  <a:tcPr/>
                </a:tc>
                <a:tc>
                  <a:txBody>
                    <a:bodyPr/>
                    <a:lstStyle/>
                    <a:p>
                      <a:r>
                        <a:rPr lang="en-US" dirty="0"/>
                        <a:t>OUT COMES</a:t>
                      </a:r>
                    </a:p>
                  </a:txBody>
                  <a:tcPr/>
                </a:tc>
                <a:extLst>
                  <a:ext uri="{0D108BD9-81ED-4DB2-BD59-A6C34878D82A}">
                    <a16:rowId xmlns:a16="http://schemas.microsoft.com/office/drawing/2014/main" val="10000"/>
                  </a:ext>
                </a:extLst>
              </a:tr>
              <a:tr h="2142491">
                <a:tc>
                  <a:txBody>
                    <a:bodyPr/>
                    <a:lstStyle/>
                    <a:p>
                      <a:pPr algn="just">
                        <a:lnSpc>
                          <a:spcPct val="100000"/>
                        </a:lnSpc>
                      </a:pPr>
                      <a:r>
                        <a:rPr lang="en-US" sz="1600" b="0" dirty="0">
                          <a:latin typeface="Times New Roman" panose="02020603050405020304" pitchFamily="18" charset="0"/>
                          <a:cs typeface="Times New Roman" panose="02020603050405020304" pitchFamily="18" charset="0"/>
                        </a:rPr>
                        <a:t>5</a:t>
                      </a: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2014</a:t>
                      </a:r>
                    </a:p>
                  </a:txBody>
                  <a:tcPr/>
                </a:tc>
                <a:tc>
                  <a:txBody>
                    <a:bodyPr/>
                    <a:lstStyle/>
                    <a:p>
                      <a:pPr algn="just">
                        <a:lnSpc>
                          <a:spcPct val="100000"/>
                        </a:lnSpc>
                      </a:pPr>
                      <a:r>
                        <a:rPr lang="en-US" sz="1800" kern="1200" dirty="0">
                          <a:solidFill>
                            <a:schemeClr val="dk1"/>
                          </a:solidFill>
                          <a:effectLst/>
                          <a:latin typeface="+mn-lt"/>
                          <a:ea typeface="+mn-ea"/>
                          <a:cs typeface="+mn-cs"/>
                        </a:rPr>
                        <a:t>Indu Sharma, Anjali Singhal</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00000"/>
                        </a:lnSpc>
                      </a:pPr>
                      <a:r>
                        <a:rPr lang="en-US" sz="1800" kern="1200" dirty="0">
                          <a:solidFill>
                            <a:schemeClr val="dk1"/>
                          </a:solidFill>
                          <a:effectLst/>
                          <a:latin typeface="+mn-lt"/>
                          <a:ea typeface="+mn-ea"/>
                          <a:cs typeface="+mn-cs"/>
                        </a:rPr>
                        <a:t>Research on Online Examination System, , International Journal of Engineering Technology,</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600" b="0" kern="1200" dirty="0">
                          <a:solidFill>
                            <a:schemeClr val="dk1"/>
                          </a:solidFill>
                          <a:effectLst/>
                          <a:latin typeface="Times New Roman" panose="02020603050405020304" pitchFamily="18" charset="0"/>
                          <a:ea typeface="+mn-ea"/>
                          <a:cs typeface="Times New Roman" panose="02020603050405020304" pitchFamily="18" charset="0"/>
                        </a:rPr>
                        <a:t>In this paper: </a:t>
                      </a:r>
                      <a:r>
                        <a:rPr lang="en-US" sz="1800" kern="1200" dirty="0">
                          <a:solidFill>
                            <a:schemeClr val="dk1"/>
                          </a:solidFill>
                          <a:effectLst/>
                          <a:latin typeface="+mn-lt"/>
                          <a:ea typeface="+mn-ea"/>
                          <a:cs typeface="+mn-cs"/>
                        </a:rPr>
                        <a:t>, techniques have been proposed to automate the time table generation, automatic paper setting and evaluation</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1"/>
                  </a:ext>
                </a:extLst>
              </a:tr>
              <a:tr h="1846975">
                <a:tc>
                  <a:txBody>
                    <a:bodyPr/>
                    <a:lstStyle/>
                    <a:p>
                      <a:pPr algn="just">
                        <a:lnSpc>
                          <a:spcPct val="100000"/>
                        </a:lnSpc>
                      </a:pPr>
                      <a:r>
                        <a:rPr lang="en-US" sz="1600" b="0" dirty="0">
                          <a:latin typeface="Times New Roman" panose="02020603050405020304" pitchFamily="18" charset="0"/>
                          <a:cs typeface="Times New Roman" panose="02020603050405020304" pitchFamily="18" charset="0"/>
                        </a:rPr>
                        <a:t>6</a:t>
                      </a:r>
                    </a:p>
                  </a:txBody>
                  <a:tcPr/>
                </a:tc>
                <a:tc>
                  <a:txBody>
                    <a:bodyPr/>
                    <a:lstStyle/>
                    <a:p>
                      <a:pPr algn="just">
                        <a:lnSpc>
                          <a:spcPct val="100000"/>
                        </a:lnSpc>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2006</a:t>
                      </a:r>
                    </a:p>
                  </a:txBody>
                  <a:tcPr/>
                </a:tc>
                <a:tc>
                  <a:txBody>
                    <a:bodyPr/>
                    <a:lstStyle/>
                    <a:p>
                      <a:pPr algn="just">
                        <a:lnSpc>
                          <a:spcPct val="100000"/>
                        </a:lnSpc>
                      </a:pPr>
                      <a:r>
                        <a:rPr lang="en-US" sz="1800" kern="1200" dirty="0">
                          <a:solidFill>
                            <a:schemeClr val="dk1"/>
                          </a:solidFill>
                          <a:effectLst/>
                          <a:latin typeface="+mn-lt"/>
                          <a:ea typeface="+mn-ea"/>
                          <a:cs typeface="+mn-cs"/>
                        </a:rPr>
                        <a:t>Ong, M. L., Liew, L. H. and Sim, J</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00000"/>
                        </a:lnSpc>
                      </a:pPr>
                      <a:r>
                        <a:rPr lang="en-US" sz="1800" kern="1200" dirty="0">
                          <a:solidFill>
                            <a:schemeClr val="dk1"/>
                          </a:solidFill>
                          <a:effectLst/>
                          <a:latin typeface="+mn-lt"/>
                          <a:ea typeface="+mn-ea"/>
                          <a:cs typeface="+mn-cs"/>
                        </a:rPr>
                        <a:t>Examination Invigilation Scheduling System In </a:t>
                      </a:r>
                      <a:r>
                        <a:rPr lang="en-US" sz="1800" kern="1200" dirty="0" err="1">
                          <a:solidFill>
                            <a:schemeClr val="dk1"/>
                          </a:solidFill>
                          <a:effectLst/>
                          <a:latin typeface="+mn-lt"/>
                          <a:ea typeface="+mn-ea"/>
                          <a:cs typeface="+mn-cs"/>
                        </a:rPr>
                        <a:t>Optimising</a:t>
                      </a:r>
                      <a:r>
                        <a:rPr lang="en-US" sz="1800" kern="1200" dirty="0">
                          <a:solidFill>
                            <a:schemeClr val="dk1"/>
                          </a:solidFill>
                          <a:effectLst/>
                          <a:latin typeface="+mn-lt"/>
                          <a:ea typeface="+mn-ea"/>
                          <a:cs typeface="+mn-cs"/>
                        </a:rPr>
                        <a:t> Lecture</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600" b="0" kern="1200" dirty="0">
                          <a:solidFill>
                            <a:schemeClr val="dk1"/>
                          </a:solidFill>
                          <a:effectLst/>
                          <a:latin typeface="Times New Roman" panose="02020603050405020304" pitchFamily="18" charset="0"/>
                          <a:ea typeface="+mn-ea"/>
                          <a:cs typeface="Times New Roman" panose="02020603050405020304" pitchFamily="18" charset="0"/>
                        </a:rPr>
                        <a:t>In this paper, </a:t>
                      </a:r>
                      <a:r>
                        <a:rPr lang="en-US" sz="1800" kern="1200" dirty="0">
                          <a:solidFill>
                            <a:schemeClr val="dk1"/>
                          </a:solidFill>
                          <a:effectLst/>
                          <a:latin typeface="+mn-lt"/>
                          <a:ea typeface="+mn-ea"/>
                          <a:cs typeface="+mn-cs"/>
                        </a:rPr>
                        <a:t>This is made possible with the creation of a database that collects information pertaining to the examinations invigilation </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17117" y="428366"/>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12108" y="1416908"/>
            <a:ext cx="10025449" cy="3268652"/>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is facilitated to access the performance and information of  exam hall details for faculty who are going for invigilation.</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system will be useful for invigilator who want go to exam halls, they can visit our application without any doubts all the information for getting invigilation duties.</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Use remote invigilation technology: Remote invigilation technology could allow invigilators to monitor exams remotely. This could save time and resources by allowing multiple exams to be monitored simultaneously.</a:t>
            </a:r>
          </a:p>
        </p:txBody>
      </p:sp>
      <p:sp>
        <p:nvSpPr>
          <p:cNvPr id="4" name="Title 1"/>
          <p:cNvSpPr txBox="1"/>
          <p:nvPr/>
        </p:nvSpPr>
        <p:spPr>
          <a:xfrm>
            <a:off x="1499495" y="4860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277073" y="112858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EXISTING SYSTEM</a:t>
            </a:r>
          </a:p>
        </p:txBody>
      </p:sp>
      <p:sp>
        <p:nvSpPr>
          <p:cNvPr id="2" name="Rectangle 1"/>
          <p:cNvSpPr/>
          <p:nvPr/>
        </p:nvSpPr>
        <p:spPr>
          <a:xfrm>
            <a:off x="2033200" y="2530126"/>
            <a:ext cx="7621545" cy="2956387"/>
          </a:xfrm>
          <a:prstGeom prst="rect">
            <a:avLst/>
          </a:prstGeom>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the present scenario, the task of invigilation scheduling involves all the lecturing staff who follows a set of invigilation schedule that is prepared manually by the examination department in the college. However, a lot of tasks are required in order to organize an examination from the college such as assigning a set of proctors to each examination room and assigning a seating layout for each examination room. These tasks usually involve a lot of data from many sources and require more 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24845" y="1021492"/>
            <a:ext cx="8596668" cy="87147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DISADVANTAGES</a:t>
            </a:r>
          </a:p>
        </p:txBody>
      </p:sp>
      <p:sp>
        <p:nvSpPr>
          <p:cNvPr id="3" name="Rectangle 2"/>
          <p:cNvSpPr/>
          <p:nvPr/>
        </p:nvSpPr>
        <p:spPr>
          <a:xfrm>
            <a:off x="1589901" y="2026508"/>
            <a:ext cx="9359577" cy="3018134"/>
          </a:xfrm>
          <a:prstGeom prst="rect">
            <a:avLst/>
          </a:prstGeom>
        </p:spPr>
        <p:txBody>
          <a:bodyPr wrap="square">
            <a:spAutoFit/>
          </a:bodyPr>
          <a:lstStyle/>
          <a:p>
            <a:pPr algn="just">
              <a:lnSpc>
                <a:spcPct val="150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Not User Friendly: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The existing system is not user friendly because the retrieval of data is very slow and data is not maintained efficiently.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Difficulty in report generating: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rPr>
              <a:t>We can’t able see the all the invigilation  information. And the faculty not get at the time of searching for exam hall</a:t>
            </a:r>
          </a:p>
          <a:p>
            <a:pPr algn="just">
              <a:lnSpc>
                <a:spcPct val="150000"/>
              </a:lnSpc>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3</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Time consuming: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Every work is done manually so we cannot get the information in the middle of the tour or as per the requirement because it is very time consuming.</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7239" y="1131485"/>
            <a:ext cx="8596668" cy="819955"/>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PROPOSED METHOD</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819285" y="1951440"/>
            <a:ext cx="8504349" cy="2909579"/>
          </a:xfrm>
          <a:prstGeom prst="rect">
            <a:avLst/>
          </a:prstGeom>
        </p:spPr>
        <p:txBody>
          <a:bodyPr wrap="square">
            <a:spAutoFit/>
          </a:bodyPr>
          <a:lstStyle/>
          <a:p>
            <a:pPr algn="just">
              <a:lnSpc>
                <a:spcPct val="150000"/>
              </a:lnSpc>
              <a:spcAft>
                <a:spcPts val="800"/>
              </a:spcAft>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propose system is highly automated and makes the invigilation information  much easier and flexible. The faculty can get the very right information at the very right time. The system is expected to increase the efficiency in the allocation rooms to the faculty members who are going to invigilate during the examination. Therefore, it will decrease the work hours and manpower.</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spcAft>
                <a:spcPts val="800"/>
              </a:spcAft>
              <a:buFont typeface="Wingdings" panose="05000000000000000000" pitchFamily="2" charset="2"/>
              <a:buChar char="Ø"/>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42395" y="1034603"/>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ADVANTAGES</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710455" y="1960605"/>
            <a:ext cx="8422086" cy="2915542"/>
          </a:xfrm>
          <a:prstGeom prst="rect">
            <a:avLst/>
          </a:prstGeom>
        </p:spPr>
        <p:txBody>
          <a:bodyPr wrap="square">
            <a:spAutoFit/>
          </a:bodyPr>
          <a:lstStyle/>
          <a:p>
            <a:pPr algn="just">
              <a:lnSpc>
                <a:spcPct val="150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User Friendly: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The proposed system is user friendly because the retrieval and storing of data is fast and data is maintained efficiently. Moreover the graphical user interface is provided in the proposed system, which provides user to deal with the system very easily.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Reports are easily generated:</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reports can be easily generated in the proposed system so user can get information at anytime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42395" y="1034603"/>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ADVANTAGES</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998780" y="2059459"/>
            <a:ext cx="8422086" cy="3371244"/>
          </a:xfrm>
          <a:prstGeom prst="rect">
            <a:avLst/>
          </a:prstGeom>
        </p:spPr>
        <p:txBody>
          <a:bodyPr wrap="square">
            <a:spAutoFit/>
          </a:bodyPr>
          <a:lstStyle/>
          <a:p>
            <a:pPr algn="just">
              <a:lnSpc>
                <a:spcPct val="150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3. Very less work:</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The proposed system requires very less work. All the data is fetched into the computer immediately and reports can be generated through computers. Moreover work becomes very easy because there is no need to keep data on papers.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4. Computer operator control:</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Computer operator control will be there so no chance of errors. Moreover storing and retrieving of information is easy. So work can be done speedily and in time.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42395" y="1034603"/>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PROJECT FLLOW</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105666" y="5642919"/>
            <a:ext cx="4934464"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a:t>
            </a:r>
            <a:r>
              <a:rPr lang="en-US" dirty="0">
                <a:latin typeface="Times New Roman" panose="02020603050405020304" pitchFamily="18" charset="0"/>
                <a:cs typeface="Times New Roman" panose="02020603050405020304" pitchFamily="18" charset="0"/>
              </a:rPr>
              <a:t>work Flow of Proposed system</a:t>
            </a:r>
          </a:p>
          <a:p>
            <a:pPr algn="ct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9500C5B-B1B1-AAA7-C034-6A0B885D150B}"/>
              </a:ext>
            </a:extLst>
          </p:cNvPr>
          <p:cNvPicPr>
            <a:picLocks noChangeAspect="1"/>
          </p:cNvPicPr>
          <p:nvPr/>
        </p:nvPicPr>
        <p:blipFill>
          <a:blip r:embed="rId2"/>
          <a:stretch>
            <a:fillRect/>
          </a:stretch>
        </p:blipFill>
        <p:spPr>
          <a:xfrm>
            <a:off x="4071937" y="1752600"/>
            <a:ext cx="4048125" cy="3352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89775" y="733167"/>
            <a:ext cx="8596668" cy="68258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                            INDEX</a:t>
            </a:r>
          </a:p>
        </p:txBody>
      </p:sp>
      <p:sp>
        <p:nvSpPr>
          <p:cNvPr id="3" name="Content Placeholder 2"/>
          <p:cNvSpPr txBox="1"/>
          <p:nvPr/>
        </p:nvSpPr>
        <p:spPr>
          <a:xfrm>
            <a:off x="1436954" y="1087395"/>
            <a:ext cx="3957667" cy="508274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Abstract</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Objective of project</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Problem Statement</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Scope &amp; Motivation</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Introduction</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Literature survey</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Existing Method</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Disadvantages</a:t>
            </a:r>
          </a:p>
          <a:p>
            <a:pPr lvl="2">
              <a:lnSpc>
                <a:spcPct val="170000"/>
              </a:lnSpc>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768350" lvl="2" indent="0">
              <a:lnSpc>
                <a:spcPct val="170000"/>
              </a:lnSpc>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p:txBody>
      </p:sp>
      <p:sp>
        <p:nvSpPr>
          <p:cNvPr id="4" name="Content Placeholder 2"/>
          <p:cNvSpPr txBox="1"/>
          <p:nvPr/>
        </p:nvSpPr>
        <p:spPr>
          <a:xfrm>
            <a:off x="5394622" y="1348693"/>
            <a:ext cx="5561701" cy="482173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lvl="2">
              <a:lnSpc>
                <a:spcPct val="17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Proposed method</a:t>
            </a:r>
          </a:p>
          <a:p>
            <a:pPr lvl="2">
              <a:lnSpc>
                <a:spcPct val="17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Advantages</a:t>
            </a:r>
          </a:p>
          <a:p>
            <a:pPr lvl="2">
              <a:lnSpc>
                <a:spcPct val="17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Project Flow	</a:t>
            </a:r>
          </a:p>
          <a:p>
            <a:pPr lvl="2">
              <a:lnSpc>
                <a:spcPct val="17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Hardware and Software Requirements</a:t>
            </a:r>
          </a:p>
          <a:p>
            <a:pPr lvl="2">
              <a:lnSpc>
                <a:spcPct val="17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Architecture</a:t>
            </a:r>
          </a:p>
          <a:p>
            <a:pPr lvl="2">
              <a:lnSpc>
                <a:spcPct val="17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Modules</a:t>
            </a:r>
          </a:p>
          <a:p>
            <a:pPr lvl="2">
              <a:lnSpc>
                <a:spcPct val="17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UML Diagram</a:t>
            </a:r>
          </a:p>
          <a:p>
            <a:pPr lvl="2">
              <a:lnSpc>
                <a:spcPct val="17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References</a:t>
            </a:r>
          </a:p>
          <a:p>
            <a:pPr marL="768350" lvl="2" indent="0">
              <a:lnSpc>
                <a:spcPct val="170000"/>
              </a:lnSpc>
              <a:buNone/>
            </a:pPr>
            <a:r>
              <a:rPr lang="en-US" sz="18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p:nvPr/>
        </p:nvSpPr>
        <p:spPr>
          <a:xfrm>
            <a:off x="1706394" y="2158314"/>
            <a:ext cx="8295066" cy="3880022"/>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Font typeface="Arial" panose="020B0604020202020204"/>
              <a:buNone/>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REQUIREMENS</a:t>
            </a:r>
          </a:p>
          <a:p>
            <a:pPr algn="just">
              <a:lnSpc>
                <a:spcPct val="150000"/>
              </a:lnSpc>
            </a:pPr>
            <a:r>
              <a:rPr lang="en-US" sz="2000" dirty="0">
                <a:latin typeface="Times New Roman" panose="02020603050405020304" pitchFamily="18" charset="0"/>
                <a:cs typeface="Times New Roman" panose="02020603050405020304" pitchFamily="18" charset="0"/>
              </a:rPr>
              <a:t>Operating System			:  Windows 7/8/10</a:t>
            </a:r>
          </a:p>
          <a:p>
            <a:pPr algn="just">
              <a:lnSpc>
                <a:spcPct val="150000"/>
              </a:lnSpc>
            </a:pPr>
            <a:r>
              <a:rPr lang="en-US" sz="2000" dirty="0">
                <a:latin typeface="Times New Roman" panose="02020603050405020304" pitchFamily="18" charset="0"/>
                <a:cs typeface="Times New Roman" panose="02020603050405020304" pitchFamily="18" charset="0"/>
              </a:rPr>
              <a:t>Server side Script			:  HTML, CSS, &amp; JS</a:t>
            </a:r>
          </a:p>
          <a:p>
            <a:pPr algn="just">
              <a:lnSpc>
                <a:spcPct val="150000"/>
              </a:lnSpc>
            </a:pPr>
            <a:r>
              <a:rPr lang="en-US" sz="2000" dirty="0">
                <a:latin typeface="Times New Roman" panose="02020603050405020304" pitchFamily="18" charset="0"/>
                <a:cs typeface="Times New Roman" panose="02020603050405020304" pitchFamily="18" charset="0"/>
              </a:rPr>
              <a:t>Programming Language	:  JAVA</a:t>
            </a:r>
          </a:p>
          <a:p>
            <a:pPr algn="just">
              <a:lnSpc>
                <a:spcPct val="150000"/>
              </a:lnSpc>
            </a:pPr>
            <a:r>
              <a:rPr lang="en-US" sz="2000" dirty="0">
                <a:latin typeface="Times New Roman" panose="02020603050405020304" pitchFamily="18" charset="0"/>
                <a:cs typeface="Times New Roman" panose="02020603050405020304" pitchFamily="18" charset="0"/>
              </a:rPr>
              <a:t>IDE/Workbench			:  </a:t>
            </a:r>
            <a:r>
              <a:rPr lang="en-US" sz="2000" dirty="0" err="1">
                <a:latin typeface="Times New Roman" panose="02020603050405020304" pitchFamily="18" charset="0"/>
                <a:cs typeface="Times New Roman" panose="02020603050405020304" pitchFamily="18" charset="0"/>
              </a:rPr>
              <a:t>Intellij</a:t>
            </a:r>
            <a:r>
              <a:rPr lang="en-US" sz="2000" dirty="0">
                <a:latin typeface="Times New Roman" panose="02020603050405020304" pitchFamily="18" charset="0"/>
                <a:cs typeface="Times New Roman" panose="02020603050405020304" pitchFamily="18" charset="0"/>
              </a:rPr>
              <a:t> IDEA</a:t>
            </a:r>
          </a:p>
        </p:txBody>
      </p:sp>
      <p:sp>
        <p:nvSpPr>
          <p:cNvPr id="5"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2092735" y="2011150"/>
            <a:ext cx="7825622" cy="231371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a:lnSpc>
                <a:spcPct val="150000"/>
              </a:lnSpc>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REQUIREMENS</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Technology				:  Java 1.7</a:t>
            </a:r>
          </a:p>
          <a:p>
            <a:pPr algn="just">
              <a:lnSpc>
                <a:spcPct val="150000"/>
              </a:lnSpc>
            </a:pPr>
            <a:r>
              <a:rPr lang="en-US" sz="2000" dirty="0">
                <a:latin typeface="Times New Roman" panose="02020603050405020304" pitchFamily="18" charset="0"/>
                <a:cs typeface="Times New Roman" panose="02020603050405020304" pitchFamily="18" charset="0"/>
              </a:rPr>
              <a:t>Server Deployment			:  Tomcat Server</a:t>
            </a:r>
          </a:p>
          <a:p>
            <a:pPr algn="just">
              <a:lnSpc>
                <a:spcPct val="150000"/>
              </a:lnSpc>
            </a:pPr>
            <a:r>
              <a:rPr lang="en-US" sz="2000" dirty="0">
                <a:latin typeface="Times New Roman" panose="02020603050405020304" pitchFamily="18" charset="0"/>
                <a:cs typeface="Times New Roman" panose="02020603050405020304" pitchFamily="18" charset="0"/>
              </a:rPr>
              <a:t>Database					:  MySQL</a:t>
            </a:r>
          </a:p>
          <a:p>
            <a:pPr marL="137160" indent="0" algn="just">
              <a:lnSpc>
                <a:spcPct val="150000"/>
              </a:lnSpc>
              <a:buNone/>
            </a:pPr>
            <a:r>
              <a:rPr lang="en-US" sz="2000" dirty="0">
                <a:latin typeface="Times New Roman" panose="02020603050405020304" pitchFamily="18" charset="0"/>
                <a:cs typeface="Times New Roman" panose="02020603050405020304" pitchFamily="18" charset="0"/>
              </a:rPr>
              <a:t>      </a:t>
            </a:r>
            <a:endParaRPr lang="en-US" sz="2000" b="1"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4"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804410" y="2044100"/>
            <a:ext cx="8596668" cy="3880773"/>
          </a:xfrm>
          <a:prstGeom prst="rect">
            <a:avLst/>
          </a:prstGeom>
        </p:spPr>
        <p:txBody>
          <a:bodyPr>
            <a:normAutofit fontScale="85000"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None/>
            </a:pPr>
            <a:r>
              <a:rPr lang="en-US" b="1" dirty="0">
                <a:solidFill>
                  <a:schemeClr val="accent3">
                    <a:lumMod val="50000"/>
                  </a:schemeClr>
                </a:solidFill>
                <a:latin typeface="Times New Roman" panose="02020603050405020304" pitchFamily="18" charset="0"/>
                <a:cs typeface="Times New Roman" panose="02020603050405020304" pitchFamily="18" charset="0"/>
              </a:rPr>
              <a:t>HARDWARE REQUIREMENTS</a:t>
            </a:r>
            <a:endParaRPr lang="en-US"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Processor            	                   - I3/Intel Processor</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RAM                                       - 4GB (min)</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Hard Disk                                - 128 GB</a:t>
            </a:r>
          </a:p>
          <a:p>
            <a:pPr algn="just">
              <a:lnSpc>
                <a:spcPct val="150000"/>
              </a:lnSpc>
            </a:pPr>
            <a:r>
              <a:rPr lang="en-US" dirty="0">
                <a:latin typeface="Times New Roman" panose="02020603050405020304" pitchFamily="18" charset="0"/>
                <a:cs typeface="Times New Roman" panose="02020603050405020304" pitchFamily="18" charset="0"/>
              </a:rPr>
              <a:t>Key Board                               - Standard Windows Keyboard</a:t>
            </a:r>
          </a:p>
          <a:p>
            <a:pPr algn="just">
              <a:lnSpc>
                <a:spcPct val="150000"/>
              </a:lnSpc>
            </a:pPr>
            <a:r>
              <a:rPr lang="en-US" dirty="0">
                <a:latin typeface="Times New Roman" panose="02020603050405020304" pitchFamily="18" charset="0"/>
                <a:cs typeface="Times New Roman" panose="02020603050405020304" pitchFamily="18" charset="0"/>
              </a:rPr>
              <a:t>Mouse                                      - Two or Three Button Mouse</a:t>
            </a:r>
          </a:p>
          <a:p>
            <a:pPr algn="just">
              <a:lnSpc>
                <a:spcPct val="150000"/>
              </a:lnSpc>
            </a:pPr>
            <a:r>
              <a:rPr lang="en-US" dirty="0">
                <a:latin typeface="Times New Roman" panose="02020603050405020304" pitchFamily="18" charset="0"/>
                <a:cs typeface="Times New Roman" panose="02020603050405020304" pitchFamily="18" charset="0"/>
              </a:rPr>
              <a:t>Monitor                                    - Any</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319939" y="1911179"/>
            <a:ext cx="9792904" cy="4176583"/>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Requirement’s analysis is very critical process that enables the success of a system or software project to be assessed. Requirements are generally split into two types: Functional and non-functional requirements.</a:t>
            </a:r>
          </a:p>
          <a:p>
            <a:pPr algn="just" fontAlgn="base">
              <a:lnSpc>
                <a:spcPct val="150000"/>
              </a:lnSpc>
            </a:pPr>
            <a:r>
              <a:rPr lang="en-US" sz="2000" b="1" dirty="0">
                <a:latin typeface="Times New Roman" panose="02020603050405020304" pitchFamily="18" charset="0"/>
                <a:cs typeface="Times New Roman" panose="02020603050405020304" pitchFamily="18" charset="0"/>
              </a:rPr>
              <a:t>Functional Requirements</a:t>
            </a:r>
            <a:r>
              <a:rPr lang="en-US" sz="2000" dirty="0">
                <a:latin typeface="Times New Roman" panose="02020603050405020304" pitchFamily="18" charset="0"/>
                <a:cs typeface="Times New Roman" panose="02020603050405020304" pitchFamily="18" charset="0"/>
              </a:rPr>
              <a:t>: These are the requirements that the end user specifically demands as basic facilities that the system should offer. All these functionalities need to be necessarily incorporated into the system as a part of the contract. These are represented or stated in the form of input to be given to the system, the operation performed and the output expected. They are basically the requirements stated by the user which one can see directly in the final product, unlike the non-functional requirements.</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070918" y="1672282"/>
            <a:ext cx="10412628" cy="4547286"/>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Examples of functional requirements: </a:t>
            </a:r>
          </a:p>
          <a:p>
            <a:pPr lvl="0" algn="just" fontAlgn="base">
              <a:lnSpc>
                <a:spcPct val="150000"/>
              </a:lnSpc>
            </a:pPr>
            <a:r>
              <a:rPr lang="en-US" sz="2000" dirty="0">
                <a:latin typeface="Times New Roman" panose="02020603050405020304" pitchFamily="18" charset="0"/>
                <a:cs typeface="Times New Roman" panose="02020603050405020304" pitchFamily="18" charset="0"/>
              </a:rPr>
              <a:t>Authentication of user whenever he/she logs into the system</a:t>
            </a:r>
          </a:p>
          <a:p>
            <a:pPr lvl="0" algn="just" fontAlgn="base">
              <a:lnSpc>
                <a:spcPct val="150000"/>
              </a:lnSpc>
            </a:pPr>
            <a:r>
              <a:rPr lang="en-US" sz="2000" dirty="0">
                <a:latin typeface="Times New Roman" panose="02020603050405020304" pitchFamily="18" charset="0"/>
                <a:cs typeface="Times New Roman" panose="02020603050405020304" pitchFamily="18" charset="0"/>
              </a:rPr>
              <a:t>System shutdown in case of a cyber-attack</a:t>
            </a:r>
          </a:p>
          <a:p>
            <a:pPr lvl="0" algn="just" fontAlgn="base">
              <a:lnSpc>
                <a:spcPct val="150000"/>
              </a:lnSpc>
            </a:pPr>
            <a:r>
              <a:rPr lang="en-US" sz="2000" dirty="0">
                <a:latin typeface="Times New Roman" panose="02020603050405020304" pitchFamily="18" charset="0"/>
                <a:cs typeface="Times New Roman" panose="02020603050405020304" pitchFamily="18" charset="0"/>
              </a:rPr>
              <a:t>A verification email is sent to user whenever he/she register for the first time on some software system.</a:t>
            </a:r>
          </a:p>
          <a:p>
            <a:pPr algn="just">
              <a:lnSpc>
                <a:spcPct val="150000"/>
              </a:lnSpc>
            </a:pPr>
            <a:r>
              <a:rPr lang="en-US" sz="2000" b="1" dirty="0">
                <a:latin typeface="Times New Roman" panose="02020603050405020304" pitchFamily="18" charset="0"/>
                <a:cs typeface="Times New Roman" panose="02020603050405020304" pitchFamily="18" charset="0"/>
              </a:rPr>
              <a:t>Non-functional requirements</a:t>
            </a:r>
            <a:r>
              <a:rPr lang="en-US" sz="2000" dirty="0">
                <a:latin typeface="Times New Roman" panose="02020603050405020304" pitchFamily="18" charset="0"/>
                <a:cs typeface="Times New Roman" panose="02020603050405020304" pitchFamily="18" charset="0"/>
              </a:rPr>
              <a:t>: These are basically the quality constraints that the system must satisfy according to the project contract. The priority or extent to which these factors are implemented varies from one project to other. They are also called non-behavioral requirements.</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476459" y="520222"/>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ARCHITECTURE</a:t>
            </a:r>
            <a:endParaRPr lang="en-US" sz="3600" b="1" dirty="0"/>
          </a:p>
        </p:txBody>
      </p:sp>
      <p:pic>
        <p:nvPicPr>
          <p:cNvPr id="2" name="Picture 1">
            <a:extLst>
              <a:ext uri="{FF2B5EF4-FFF2-40B4-BE49-F238E27FC236}">
                <a16:creationId xmlns:a16="http://schemas.microsoft.com/office/drawing/2014/main" id="{9C83416A-488B-B4A6-927F-7A989DA6186C}"/>
              </a:ext>
            </a:extLst>
          </p:cNvPr>
          <p:cNvPicPr>
            <a:picLocks noChangeAspect="1"/>
          </p:cNvPicPr>
          <p:nvPr/>
        </p:nvPicPr>
        <p:blipFill>
          <a:blip r:embed="rId2"/>
          <a:stretch>
            <a:fillRect/>
          </a:stretch>
        </p:blipFill>
        <p:spPr>
          <a:xfrm>
            <a:off x="4210050" y="1925637"/>
            <a:ext cx="3771900" cy="300672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62B7449-D4D6-60D1-FBC2-997CBC2B5AC9}"/>
              </a:ext>
            </a:extLst>
          </p:cNvPr>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REFERENCES</a:t>
            </a:r>
            <a:endParaRPr lang="en-US" sz="3600" b="1" dirty="0"/>
          </a:p>
        </p:txBody>
      </p:sp>
      <p:sp>
        <p:nvSpPr>
          <p:cNvPr id="7" name="TextBox 6">
            <a:extLst>
              <a:ext uri="{FF2B5EF4-FFF2-40B4-BE49-F238E27FC236}">
                <a16:creationId xmlns:a16="http://schemas.microsoft.com/office/drawing/2014/main" id="{3CF39432-05F1-E651-CB2E-9B1648EB528F}"/>
              </a:ext>
            </a:extLst>
          </p:cNvPr>
          <p:cNvSpPr txBox="1"/>
          <p:nvPr/>
        </p:nvSpPr>
        <p:spPr>
          <a:xfrm>
            <a:off x="1736034" y="1669773"/>
            <a:ext cx="9568069" cy="3755965"/>
          </a:xfrm>
          <a:prstGeom prst="rect">
            <a:avLst/>
          </a:prstGeom>
          <a:noFill/>
        </p:spPr>
        <p:txBody>
          <a:bodyPr wrap="square">
            <a:spAutoFit/>
          </a:bodyPr>
          <a:lstStyle/>
          <a:p>
            <a:pPr algn="just">
              <a:lnSpc>
                <a:spcPct val="150000"/>
              </a:lnSpc>
              <a:spcAft>
                <a:spcPts val="1875"/>
              </a:spcAft>
            </a:pPr>
            <a:r>
              <a:rPr lang="en-US" sz="2000" dirty="0">
                <a:solidFill>
                  <a:srgbClr val="000000"/>
                </a:solidFill>
                <a:effectLst/>
                <a:latin typeface="Times New Roman" panose="02020603050405020304" pitchFamily="18" charset="0"/>
                <a:ea typeface="Times New Roman" panose="02020603050405020304" pitchFamily="18" charset="0"/>
              </a:rPr>
              <a:t>[1] S. Priya </a:t>
            </a:r>
            <a:r>
              <a:rPr lang="en-US" sz="2000" dirty="0" err="1">
                <a:solidFill>
                  <a:srgbClr val="000000"/>
                </a:solidFill>
                <a:effectLst/>
                <a:latin typeface="Times New Roman" panose="02020603050405020304" pitchFamily="18" charset="0"/>
                <a:ea typeface="Times New Roman" panose="02020603050405020304" pitchFamily="18" charset="0"/>
              </a:rPr>
              <a:t>Dharshini</a:t>
            </a:r>
            <a:r>
              <a:rPr lang="en-US" sz="2000" dirty="0">
                <a:solidFill>
                  <a:srgbClr val="000000"/>
                </a:solidFill>
                <a:effectLst/>
                <a:latin typeface="Times New Roman" panose="02020603050405020304" pitchFamily="18" charset="0"/>
                <a:ea typeface="Times New Roman" panose="02020603050405020304" pitchFamily="18" charset="0"/>
              </a:rPr>
              <a:t>, M. Selva Sudha, Mrs. V. </a:t>
            </a:r>
            <a:r>
              <a:rPr lang="en-US" sz="2000" dirty="0" err="1">
                <a:solidFill>
                  <a:srgbClr val="000000"/>
                </a:solidFill>
                <a:effectLst/>
                <a:latin typeface="Times New Roman" panose="02020603050405020304" pitchFamily="18" charset="0"/>
                <a:ea typeface="Times New Roman" panose="02020603050405020304" pitchFamily="18" charset="0"/>
              </a:rPr>
              <a:t>Anithalakshmi</a:t>
            </a:r>
            <a:r>
              <a:rPr lang="en-US" sz="2000" dirty="0">
                <a:solidFill>
                  <a:srgbClr val="000000"/>
                </a:solidFill>
                <a:effectLst/>
                <a:latin typeface="Times New Roman" panose="02020603050405020304" pitchFamily="18" charset="0"/>
                <a:ea typeface="Times New Roman" panose="02020603050405020304" pitchFamily="18" charset="0"/>
              </a:rPr>
              <a:t>, “Exam Cell Automation System,” International Journal of Engineering Science and Computing (2017), Volume 7, Issue no3.</a:t>
            </a:r>
            <a:endParaRPr lang="en-IN" sz="2000" dirty="0">
              <a:effectLst/>
              <a:latin typeface="Times New Roman" panose="02020603050405020304" pitchFamily="18" charset="0"/>
              <a:ea typeface="Times New Roman" panose="02020603050405020304" pitchFamily="18" charset="0"/>
            </a:endParaRPr>
          </a:p>
          <a:p>
            <a:pPr algn="just">
              <a:lnSpc>
                <a:spcPct val="150000"/>
              </a:lnSpc>
              <a:spcAft>
                <a:spcPts val="1875"/>
              </a:spcAft>
            </a:pPr>
            <a:r>
              <a:rPr lang="en-US" sz="2000" dirty="0">
                <a:solidFill>
                  <a:srgbClr val="000000"/>
                </a:solidFill>
                <a:effectLst/>
                <a:latin typeface="Times New Roman" panose="02020603050405020304" pitchFamily="18" charset="0"/>
                <a:ea typeface="Times New Roman" panose="02020603050405020304" pitchFamily="18" charset="0"/>
              </a:rPr>
              <a:t>[2] Dayanand G </a:t>
            </a:r>
            <a:r>
              <a:rPr lang="en-US" sz="2000" dirty="0" err="1">
                <a:solidFill>
                  <a:srgbClr val="000000"/>
                </a:solidFill>
                <a:effectLst/>
                <a:latin typeface="Times New Roman" panose="02020603050405020304" pitchFamily="18" charset="0"/>
                <a:ea typeface="Times New Roman" panose="02020603050405020304" pitchFamily="18" charset="0"/>
              </a:rPr>
              <a:t>Savakar</a:t>
            </a:r>
            <a:r>
              <a:rPr lang="en-US" sz="2000" dirty="0">
                <a:solidFill>
                  <a:srgbClr val="000000"/>
                </a:solidFill>
                <a:effectLst/>
                <a:latin typeface="Times New Roman" panose="02020603050405020304" pitchFamily="18" charset="0"/>
                <a:ea typeface="Times New Roman" panose="02020603050405020304" pitchFamily="18" charset="0"/>
              </a:rPr>
              <a:t>, Ravi Hosur, “Automation of Examination System”, International Journal of Science and Research, Volume 4 Issue 11 November 2015.</a:t>
            </a:r>
            <a:endParaRPr lang="en-IN" sz="2000" dirty="0">
              <a:effectLst/>
              <a:latin typeface="Times New Roman" panose="02020603050405020304" pitchFamily="18" charset="0"/>
              <a:ea typeface="Times New Roman" panose="02020603050405020304" pitchFamily="18" charset="0"/>
            </a:endParaRPr>
          </a:p>
          <a:p>
            <a:pPr algn="just">
              <a:lnSpc>
                <a:spcPct val="150000"/>
              </a:lnSpc>
              <a:spcAft>
                <a:spcPts val="1875"/>
              </a:spcAft>
            </a:pPr>
            <a:r>
              <a:rPr lang="en-US" sz="2000" dirty="0">
                <a:solidFill>
                  <a:srgbClr val="000000"/>
                </a:solidFill>
                <a:effectLst/>
                <a:latin typeface="Times New Roman" panose="02020603050405020304" pitchFamily="18" charset="0"/>
                <a:ea typeface="Times New Roman" panose="02020603050405020304" pitchFamily="18" charset="0"/>
              </a:rPr>
              <a:t>[3]  </a:t>
            </a:r>
            <a:r>
              <a:rPr lang="en-US" sz="2000" dirty="0" err="1">
                <a:solidFill>
                  <a:srgbClr val="000000"/>
                </a:solidFill>
                <a:effectLst/>
                <a:latin typeface="Times New Roman" panose="02020603050405020304" pitchFamily="18" charset="0"/>
                <a:ea typeface="Times New Roman" panose="02020603050405020304" pitchFamily="18" charset="0"/>
              </a:rPr>
              <a:t>DigitalPersona</a:t>
            </a:r>
            <a:r>
              <a:rPr lang="en-US" sz="2000" dirty="0">
                <a:solidFill>
                  <a:srgbClr val="000000"/>
                </a:solidFill>
                <a:effectLst/>
                <a:latin typeface="Times New Roman" panose="02020603050405020304" pitchFamily="18" charset="0"/>
                <a:ea typeface="Times New Roman" panose="02020603050405020304" pitchFamily="18" charset="0"/>
              </a:rPr>
              <a:t> Incorporation (2012), Best Practices for implementing Fingerprint Biometrics in Application. A Whitepaper</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654720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0721" y="1565190"/>
            <a:ext cx="9533268" cy="4553619"/>
          </a:xfrm>
          <a:prstGeom prst="rect">
            <a:avLst/>
          </a:prstGeom>
        </p:spPr>
        <p:txBody>
          <a:bodyPr wrap="square">
            <a:spAutoFit/>
          </a:bodyPr>
          <a:lstStyle/>
          <a:p>
            <a:pPr algn="just">
              <a:lnSpc>
                <a:spcPct val="150000"/>
              </a:lnSpc>
              <a:spcAft>
                <a:spcPts val="1875"/>
              </a:spcAft>
            </a:pPr>
            <a:r>
              <a:rPr lang="en-US" sz="1800" dirty="0">
                <a:solidFill>
                  <a:srgbClr val="000000"/>
                </a:solidFill>
                <a:effectLst/>
                <a:latin typeface="Times New Roman" panose="02020603050405020304" pitchFamily="18" charset="0"/>
                <a:ea typeface="Times New Roman" panose="02020603050405020304" pitchFamily="18" charset="0"/>
              </a:rPr>
              <a:t>[4] </a:t>
            </a:r>
            <a:r>
              <a:rPr lang="en-US" sz="1800" dirty="0" err="1">
                <a:solidFill>
                  <a:srgbClr val="000000"/>
                </a:solidFill>
                <a:effectLst/>
                <a:latin typeface="Times New Roman" panose="02020603050405020304" pitchFamily="18" charset="0"/>
                <a:ea typeface="Times New Roman" panose="02020603050405020304" pitchFamily="18" charset="0"/>
              </a:rPr>
              <a:t>Josphineleela</a:t>
            </a:r>
            <a:r>
              <a:rPr lang="en-US" sz="1800" dirty="0">
                <a:solidFill>
                  <a:srgbClr val="000000"/>
                </a:solidFill>
                <a:effectLst/>
                <a:latin typeface="Times New Roman" panose="02020603050405020304" pitchFamily="18" charset="0"/>
                <a:ea typeface="Times New Roman" panose="02020603050405020304" pitchFamily="18" charset="0"/>
              </a:rPr>
              <a:t> R. and Ramakrishnan M. (2012). An efficient Automatic system using Fingerprint Reconstruction Technique. International Journal of Computer Science and Information Security, 10(3):1-6</a:t>
            </a:r>
            <a:endParaRPr lang="en-IN" sz="1800" dirty="0">
              <a:effectLst/>
              <a:latin typeface="Times New Roman" panose="02020603050405020304" pitchFamily="18" charset="0"/>
              <a:ea typeface="Times New Roman" panose="02020603050405020304" pitchFamily="18" charset="0"/>
            </a:endParaRPr>
          </a:p>
          <a:p>
            <a:pPr algn="just">
              <a:lnSpc>
                <a:spcPct val="150000"/>
              </a:lnSpc>
              <a:spcAft>
                <a:spcPts val="1875"/>
              </a:spcAft>
            </a:pPr>
            <a:r>
              <a:rPr lang="en-US" sz="1800" dirty="0">
                <a:solidFill>
                  <a:srgbClr val="000000"/>
                </a:solidFill>
                <a:effectLst/>
                <a:latin typeface="Times New Roman" panose="02020603050405020304" pitchFamily="18" charset="0"/>
                <a:ea typeface="Times New Roman" panose="02020603050405020304" pitchFamily="18" charset="0"/>
              </a:rPr>
              <a:t> [5] Indu Sharma, Anjali Singhal, Research on Online Examination System, International Journal of Engineering Technology, Management and Applied </a:t>
            </a:r>
            <a:r>
              <a:rPr lang="en-US" sz="1800" dirty="0" err="1">
                <a:solidFill>
                  <a:srgbClr val="000000"/>
                </a:solidFill>
                <a:effectLst/>
                <a:latin typeface="Times New Roman" panose="02020603050405020304" pitchFamily="18" charset="0"/>
                <a:ea typeface="Times New Roman" panose="02020603050405020304" pitchFamily="18" charset="0"/>
              </a:rPr>
              <a:t>Sciences,Volume</a:t>
            </a:r>
            <a:r>
              <a:rPr lang="en-US" sz="1800" dirty="0">
                <a:solidFill>
                  <a:srgbClr val="000000"/>
                </a:solidFill>
                <a:effectLst/>
                <a:latin typeface="Times New Roman" panose="02020603050405020304" pitchFamily="18" charset="0"/>
                <a:ea typeface="Times New Roman" panose="02020603050405020304" pitchFamily="18" charset="0"/>
              </a:rPr>
              <a:t> 2 Issue 3, August 2014</a:t>
            </a:r>
            <a:endParaRPr lang="en-IN" sz="1800" dirty="0">
              <a:effectLst/>
              <a:latin typeface="Times New Roman" panose="02020603050405020304" pitchFamily="18" charset="0"/>
              <a:ea typeface="Times New Roman" panose="02020603050405020304" pitchFamily="18" charset="0"/>
            </a:endParaRPr>
          </a:p>
          <a:p>
            <a:pPr algn="just">
              <a:lnSpc>
                <a:spcPct val="150000"/>
              </a:lnSpc>
              <a:spcAft>
                <a:spcPts val="1875"/>
              </a:spcAft>
            </a:pPr>
            <a:r>
              <a:rPr lang="en-US" sz="1800" dirty="0">
                <a:solidFill>
                  <a:srgbClr val="000000"/>
                </a:solidFill>
                <a:effectLst/>
                <a:latin typeface="Times New Roman" panose="02020603050405020304" pitchFamily="18" charset="0"/>
                <a:ea typeface="Times New Roman" panose="02020603050405020304" pitchFamily="18" charset="0"/>
              </a:rPr>
              <a:t> [6] Ong, M. L., Liew, L. H. and Sim, J. (2006). Examination Invigilation Scheduling System In </a:t>
            </a:r>
            <a:r>
              <a:rPr lang="en-US" sz="1800" dirty="0" err="1">
                <a:solidFill>
                  <a:srgbClr val="000000"/>
                </a:solidFill>
                <a:effectLst/>
                <a:latin typeface="Times New Roman" panose="02020603050405020304" pitchFamily="18" charset="0"/>
                <a:ea typeface="Times New Roman" panose="02020603050405020304" pitchFamily="18" charset="0"/>
              </a:rPr>
              <a:t>Optimising</a:t>
            </a:r>
            <a:r>
              <a:rPr lang="en-US" sz="1800" dirty="0">
                <a:solidFill>
                  <a:srgbClr val="000000"/>
                </a:solidFill>
                <a:effectLst/>
                <a:latin typeface="Times New Roman" panose="02020603050405020304" pitchFamily="18" charset="0"/>
                <a:ea typeface="Times New Roman" panose="02020603050405020304" pitchFamily="18" charset="0"/>
              </a:rPr>
              <a:t> Lecturers’ Preference. UiTM Sarawak: Unit of Research, Development, and Commercialization (URDC), Sarawak: University </a:t>
            </a:r>
            <a:r>
              <a:rPr lang="en-US" sz="1800" dirty="0" err="1">
                <a:solidFill>
                  <a:srgbClr val="000000"/>
                </a:solidFill>
                <a:effectLst/>
                <a:latin typeface="Times New Roman" panose="02020603050405020304" pitchFamily="18" charset="0"/>
                <a:ea typeface="Times New Roman" panose="02020603050405020304" pitchFamily="18" charset="0"/>
              </a:rPr>
              <a:t>Teknologi</a:t>
            </a:r>
            <a:r>
              <a:rPr lang="en-US" sz="1800" dirty="0">
                <a:solidFill>
                  <a:srgbClr val="000000"/>
                </a:solidFill>
                <a:effectLst/>
                <a:latin typeface="Times New Roman" panose="02020603050405020304" pitchFamily="18" charset="0"/>
                <a:ea typeface="Times New Roman" panose="02020603050405020304" pitchFamily="18" charset="0"/>
              </a:rPr>
              <a:t> Mara</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REFERENCES</a:t>
            </a:r>
            <a:endParaRPr lang="en-US" sz="36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23062" y="683740"/>
            <a:ext cx="8596668" cy="75556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ABSTRACT</a:t>
            </a:r>
          </a:p>
        </p:txBody>
      </p:sp>
      <p:sp>
        <p:nvSpPr>
          <p:cNvPr id="3" name="Rectangle 2"/>
          <p:cNvSpPr/>
          <p:nvPr/>
        </p:nvSpPr>
        <p:spPr>
          <a:xfrm>
            <a:off x="1742685" y="1439300"/>
            <a:ext cx="8827273" cy="4191981"/>
          </a:xfrm>
          <a:prstGeom prst="rect">
            <a:avLst/>
          </a:prstGeom>
        </p:spPr>
        <p:txBody>
          <a:bodyPr wrap="square">
            <a:spAutoFit/>
          </a:bodyPr>
          <a:lstStyle/>
          <a:p>
            <a:pPr algn="just">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Pre-requisite for conduct of Examination viz competitive school and college level exams, entrance exams etc. requires faculty or staff members to perform invigilation duty. Preparation of invigilation duty list is a tedious work if done manually when large number of invigilators is involved for examination scheduled daily in two or more shifts for large number of days. Here we have discussed development of an automated system that can generate invigilation duty list for any type examination. This automated system will take some required data like staff list, dates of examinations and number of invigilators on the days, as input and, gives the invigilation duty list as output according to fed data.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2686" y="1619497"/>
            <a:ext cx="8633139" cy="1883657"/>
          </a:xfrm>
          <a:prstGeom prst="rect">
            <a:avLst/>
          </a:prstGeom>
        </p:spPr>
        <p:txBody>
          <a:bodyPr wrap="square">
            <a:spAutoFit/>
          </a:bodyPr>
          <a:lstStyle/>
          <a:p>
            <a:pPr algn="just">
              <a:lnSpc>
                <a:spcPct val="150000"/>
              </a:lnSpc>
            </a:pPr>
            <a:r>
              <a:rPr lang="en-US" sz="2000" dirty="0">
                <a:effectLst/>
                <a:latin typeface="Times New Roman" panose="02020603050405020304" pitchFamily="18" charset="0"/>
                <a:ea typeface="Times New Roman" panose="02020603050405020304" pitchFamily="18" charset="0"/>
              </a:rPr>
              <a:t>It can be useful for any organization, universities, institutes where examinations are held. One can reduce the time wasted in making the invigilation duty list manually using this automated system. </a:t>
            </a:r>
            <a:endParaRPr lang="en-IN" sz="2000" dirty="0">
              <a:effectLst/>
              <a:latin typeface="Times New Roman" panose="02020603050405020304" pitchFamily="18" charset="0"/>
              <a:ea typeface="Times New Roman" panose="02020603050405020304" pitchFamily="18" charset="0"/>
            </a:endParaRPr>
          </a:p>
          <a:p>
            <a:pPr>
              <a:lnSpc>
                <a:spcPct val="150000"/>
              </a:lnSpc>
            </a:pPr>
            <a:r>
              <a:rPr lang="en-US" sz="2000" dirty="0">
                <a:effectLst/>
                <a:latin typeface="Times New Roman" panose="02020603050405020304" pitchFamily="18" charset="0"/>
                <a:ea typeface="Times New Roman" panose="02020603050405020304" pitchFamily="18" charset="0"/>
              </a:rPr>
              <a:t>Keywords: Examination, Invigilation, Invigilator, Duty List</a:t>
            </a:r>
            <a:r>
              <a:rPr lang="en-US" sz="2000" dirty="0">
                <a:solidFill>
                  <a:srgbClr val="000000"/>
                </a:solidFill>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p:txBody>
      </p:sp>
      <p:sp>
        <p:nvSpPr>
          <p:cNvPr id="3" name="Title 1"/>
          <p:cNvSpPr txBox="1"/>
          <p:nvPr/>
        </p:nvSpPr>
        <p:spPr>
          <a:xfrm>
            <a:off x="1153162" y="863445"/>
            <a:ext cx="8596668" cy="75556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ABSTRACT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54868" y="88968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OBJECTIVE OF PROJECT</a:t>
            </a:r>
          </a:p>
        </p:txBody>
      </p:sp>
      <p:sp>
        <p:nvSpPr>
          <p:cNvPr id="4" name="TextBox 3"/>
          <p:cNvSpPr txBox="1"/>
          <p:nvPr/>
        </p:nvSpPr>
        <p:spPr>
          <a:xfrm>
            <a:off x="2273643" y="2001795"/>
            <a:ext cx="8468498" cy="2806987"/>
          </a:xfrm>
          <a:prstGeom prst="rect">
            <a:avLst/>
          </a:prstGeom>
          <a:noFill/>
        </p:spPr>
        <p:txBody>
          <a:bodyPr wrap="square" rtlCol="0">
            <a:spAutoFit/>
          </a:bodyPr>
          <a:lstStyle/>
          <a:p>
            <a:pPr algn="just">
              <a:lnSpc>
                <a:spcPct val="150000"/>
              </a:lnSpc>
            </a:pPr>
            <a:r>
              <a:rPr lang="en-US" sz="2000" b="1" dirty="0">
                <a:solidFill>
                  <a:srgbClr val="000000"/>
                </a:solidFill>
                <a:effectLst/>
                <a:latin typeface="Times New Roman" panose="02020603050405020304" pitchFamily="18" charset="0"/>
                <a:ea typeface="Times New Roman" panose="02020603050405020304" pitchFamily="18" charset="0"/>
              </a:rPr>
              <a:t>“Automation Invigilation Duties”</a:t>
            </a:r>
            <a:r>
              <a:rPr lang="en-US" sz="2000" dirty="0">
                <a:solidFill>
                  <a:srgbClr val="000000"/>
                </a:solidFill>
                <a:effectLst/>
                <a:latin typeface="Times New Roman" panose="02020603050405020304" pitchFamily="18" charset="0"/>
                <a:ea typeface="Times New Roman" panose="02020603050405020304" pitchFamily="18" charset="0"/>
              </a:rPr>
              <a:t> is software developed for maintaining the invigilation information of the exam. </a:t>
            </a:r>
            <a:r>
              <a:rPr lang="en-US" sz="2000" dirty="0">
                <a:effectLst/>
                <a:latin typeface="Times New Roman" panose="02020603050405020304" pitchFamily="18" charset="0"/>
                <a:ea typeface="Times New Roman" panose="02020603050405020304" pitchFamily="18" charset="0"/>
              </a:rPr>
              <a:t>The objective of automation invigilation duties management is to provide a user-friendly and efficient platform that enables faculty to access relevant and up-to-date information about their exam details, check the details by individually who are going exam hall for invigilation.</a:t>
            </a:r>
            <a:endParaRPr lang="en-IN" sz="20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606587" y="83202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PROBLEM STATEMENT</a:t>
            </a:r>
          </a:p>
        </p:txBody>
      </p:sp>
      <p:sp>
        <p:nvSpPr>
          <p:cNvPr id="4" name="TextBox 3"/>
          <p:cNvSpPr txBox="1"/>
          <p:nvPr/>
        </p:nvSpPr>
        <p:spPr>
          <a:xfrm>
            <a:off x="1771135" y="1911179"/>
            <a:ext cx="9045146" cy="2351285"/>
          </a:xfrm>
          <a:prstGeom prst="rect">
            <a:avLst/>
          </a:prstGeom>
          <a:noFill/>
        </p:spPr>
        <p:txBody>
          <a:bodyPr wrap="square" rtlCol="0">
            <a:spAutoFit/>
          </a:bodyPr>
          <a:lstStyle/>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Automation invigilation duties is software developed for invigilation duties in all colleges. It facilitates to access the invigilation information of a particular faculty . By just a click on the mouse, the system will be able to produce the invigilation duties report thus reducing the need for work searching somewhere which is prone to human errors and time consuming.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3456" y="2045977"/>
            <a:ext cx="8607380" cy="4756238"/>
          </a:xfrm>
          <a:prstGeom prst="rect">
            <a:avLst/>
          </a:prstGeom>
        </p:spPr>
        <p:txBody>
          <a:bodyPr wrap="square">
            <a:spAutoFit/>
          </a:bodyPr>
          <a:lstStyle/>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Motivation:-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Now a days faculty who are going to invigilation they are finding rooms physically and in the examination section .Here in our application faculty can see in at time invigilation duties. In that information details like date, subject and timings all the information quickly in online will get information.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Scope:-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The scope of the project is the system on which the software is installed, </a:t>
            </a:r>
            <a:r>
              <a:rPr lang="en-US" sz="2000" dirty="0" err="1">
                <a:solidFill>
                  <a:srgbClr val="000000"/>
                </a:solidFill>
                <a:effectLst/>
                <a:latin typeface="Times New Roman" panose="02020603050405020304" pitchFamily="18" charset="0"/>
                <a:ea typeface="Times New Roman" panose="02020603050405020304" pitchFamily="18" charset="0"/>
              </a:rPr>
              <a:t>i.e</a:t>
            </a:r>
            <a:r>
              <a:rPr lang="en-US" sz="2000" dirty="0">
                <a:solidFill>
                  <a:srgbClr val="000000"/>
                </a:solidFill>
                <a:effectLst/>
                <a:latin typeface="Times New Roman" panose="02020603050405020304" pitchFamily="18" charset="0"/>
                <a:ea typeface="Times New Roman" panose="02020603050405020304" pitchFamily="18" charset="0"/>
              </a:rPr>
              <a:t>, the project is developed as a desktop application.</a:t>
            </a:r>
            <a:r>
              <a:rPr lang="en-US" sz="2000" dirty="0">
                <a:effectLst/>
                <a:latin typeface="Times New Roman" panose="02020603050405020304" pitchFamily="18" charset="0"/>
                <a:ea typeface="Times New Roman" panose="02020603050405020304" pitchFamily="18" charset="0"/>
              </a:rPr>
              <a:t> Overall, the scope of automation invigilation duties systems can be quite extensive, and they can provide significant benefits to invigilation information ,date of the particular day and subject details ,timings .</a:t>
            </a:r>
            <a:endParaRPr lang="en-IN" sz="2000" dirty="0">
              <a:effectLst/>
              <a:latin typeface="Times New Roman" panose="02020603050405020304" pitchFamily="18" charset="0"/>
              <a:ea typeface="Times New Roman" panose="02020603050405020304" pitchFamily="18" charset="0"/>
            </a:endParaRPr>
          </a:p>
          <a:p>
            <a:pPr algn="just">
              <a:lnSpc>
                <a:spcPct val="150000"/>
              </a:lnSpc>
            </a:pPr>
            <a:endParaRPr lang="en-IN" sz="2000" dirty="0">
              <a:effectLst/>
              <a:latin typeface="Times New Roman" panose="02020603050405020304" pitchFamily="18" charset="0"/>
              <a:ea typeface="Times New Roman" panose="02020603050405020304" pitchFamily="18" charset="0"/>
            </a:endParaRPr>
          </a:p>
        </p:txBody>
      </p:sp>
      <p:sp>
        <p:nvSpPr>
          <p:cNvPr id="3" name="Title 1"/>
          <p:cNvSpPr txBox="1"/>
          <p:nvPr/>
        </p:nvSpPr>
        <p:spPr>
          <a:xfrm>
            <a:off x="1647776" y="81442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SCOPE AND MOTIVATION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0432" y="1664043"/>
            <a:ext cx="9753600" cy="4191981"/>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rPr>
              <a:t>Preparing the examination invigilation schedule has always been in itself a challenging task as the examination department has to take into consideration numerous factors and lecturers’ constraints such as getting the invigilation schedules ready within a limited time frame, ensuring the invigilation duties assigned to the lecturers do not disrupt their marking and that the lecturers do not invigilate their own subjects. </a:t>
            </a:r>
          </a:p>
          <a:p>
            <a:pPr marL="342900" indent="-342900" algn="just">
              <a:lnSpc>
                <a:spcPct val="150000"/>
              </a:lnSpc>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rPr>
              <a:t>As the invigilation duties were assigned randomly there was a lot of mutual swapping amongst the lecturers resulting in confusion, misunderstandings, and complaints on uneven duty distribution</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672490" y="591998"/>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INTRODUCTION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499495" y="4860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INTRODUCTION</a:t>
            </a:r>
          </a:p>
        </p:txBody>
      </p:sp>
      <p:sp>
        <p:nvSpPr>
          <p:cNvPr id="5" name="TextBox 4">
            <a:extLst>
              <a:ext uri="{FF2B5EF4-FFF2-40B4-BE49-F238E27FC236}">
                <a16:creationId xmlns:a16="http://schemas.microsoft.com/office/drawing/2014/main" id="{93429402-24E5-5A53-B4BA-88CF5EF5499F}"/>
              </a:ext>
            </a:extLst>
          </p:cNvPr>
          <p:cNvSpPr txBox="1"/>
          <p:nvPr/>
        </p:nvSpPr>
        <p:spPr>
          <a:xfrm>
            <a:off x="2119745" y="2202872"/>
            <a:ext cx="8742219" cy="2354555"/>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rPr>
              <a:t>Thus, when the present invigilation scheduling committee took over the task of invigilation scheduling , they saw the need for a systematic and yet innovative approach to producing invigilation schedules that could minimize errors and simultaneously allowed lecturers to request for their preferred invigilation dates and time. </a:t>
            </a:r>
            <a:endParaRPr lang="en-IN" sz="2000"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239</TotalTime>
  <Words>1976</Words>
  <Application>Microsoft Office PowerPoint</Application>
  <PresentationFormat>Widescreen</PresentationFormat>
  <Paragraphs>144</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Garamond</vt:lpstr>
      <vt:lpstr>Times New Roman</vt:lpstr>
      <vt:lpstr>Wingdings</vt:lpstr>
      <vt:lpstr>Wingdings 3</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PREETHI DESAI</dc:creator>
  <cp:lastModifiedBy>NARASIMHULU</cp:lastModifiedBy>
  <cp:revision>111</cp:revision>
  <dcterms:created xsi:type="dcterms:W3CDTF">2022-11-19T11:35:00Z</dcterms:created>
  <dcterms:modified xsi:type="dcterms:W3CDTF">2023-03-29T12:48:05Z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A1EC5F6991B543508BE3500887CC9BF4</vt:lpwstr>
  </property>
  <property fmtid="{D5CDD505-2E9C-101B-9397-08002B2CF9AE}" pid="3" name="KSOProductBuildVer">
    <vt:lpwstr>1033-11.2.0.11417</vt:lpwstr>
  </property>
</Properties>
</file>