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 id="261" r:id="rId4"/>
    <p:sldId id="262" r:id="rId5"/>
    <p:sldId id="275" r:id="rId6"/>
    <p:sldId id="276" r:id="rId7"/>
    <p:sldId id="264" r:id="rId8"/>
    <p:sldId id="277" r:id="rId9"/>
    <p:sldId id="265" r:id="rId10"/>
    <p:sldId id="287" r:id="rId11"/>
    <p:sldId id="288" r:id="rId12"/>
    <p:sldId id="289" r:id="rId13"/>
    <p:sldId id="285" r:id="rId14"/>
    <p:sldId id="278" r:id="rId15"/>
    <p:sldId id="266" r:id="rId16"/>
    <p:sldId id="267" r:id="rId17"/>
    <p:sldId id="268" r:id="rId18"/>
    <p:sldId id="280" r:id="rId19"/>
    <p:sldId id="281" r:id="rId20"/>
    <p:sldId id="269" r:id="rId21"/>
    <p:sldId id="270" r:id="rId22"/>
    <p:sldId id="282" r:id="rId23"/>
    <p:sldId id="283" r:id="rId24"/>
    <p:sldId id="284" r:id="rId25"/>
    <p:sldId id="274" r:id="rId26"/>
    <p:sldId id="328" r:id="rId27"/>
    <p:sldId id="329" r:id="rId28"/>
    <p:sldId id="307" r:id="rId29"/>
    <p:sldId id="308" r:id="rId30"/>
    <p:sldId id="309" r:id="rId31"/>
    <p:sldId id="310" r:id="rId32"/>
    <p:sldId id="311" r:id="rId33"/>
    <p:sldId id="312" r:id="rId34"/>
    <p:sldId id="313" r:id="rId35"/>
    <p:sldId id="314" r:id="rId36"/>
    <p:sldId id="315" r:id="rId37"/>
    <p:sldId id="316" r:id="rId38"/>
    <p:sldId id="317" r:id="rId39"/>
    <p:sldId id="318" r:id="rId40"/>
    <p:sldId id="319" r:id="rId41"/>
    <p:sldId id="320" r:id="rId42"/>
    <p:sldId id="321" r:id="rId43"/>
    <p:sldId id="322" r:id="rId44"/>
    <p:sldId id="323" r:id="rId45"/>
    <p:sldId id="324" r:id="rId46"/>
    <p:sldId id="326" r:id="rId47"/>
    <p:sldId id="325" r:id="rId48"/>
    <p:sldId id="273" r:id="rId49"/>
    <p:sldId id="290"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3/29/2023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3/29/2023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3/29/2023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3/29/2023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5606" y="2905138"/>
            <a:ext cx="8725594" cy="655885"/>
          </a:xfrm>
          <a:prstGeom prst="rect">
            <a:avLst/>
          </a:prstGeom>
        </p:spPr>
        <p:txBody>
          <a:bodyPr wrap="none">
            <a:spAutoFit/>
          </a:bodyPr>
          <a:lstStyle/>
          <a:p>
            <a:pPr>
              <a:lnSpc>
                <a:spcPct val="107000"/>
              </a:lnSpc>
              <a:spcAft>
                <a:spcPts val="800"/>
              </a:spcAft>
            </a:pPr>
            <a:r>
              <a:rPr lang="en-US" sz="3600" b="1" dirty="0">
                <a:latin typeface="Times New Roman" panose="02020603050405020304" pitchFamily="18" charset="0"/>
                <a:ea typeface="Calibri" panose="020F0502020204030204" pitchFamily="34" charset="0"/>
                <a:cs typeface="Times New Roman" panose="02020603050405020304" pitchFamily="18" charset="0"/>
              </a:rPr>
              <a:t>AUTOMATION INVIGILATION DUTIES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587053" cy="5063970"/>
        </p:xfrm>
        <a:graphic>
          <a:graphicData uri="http://schemas.openxmlformats.org/drawingml/2006/table">
            <a:tbl>
              <a:tblPr firstRow="1" bandRow="1">
                <a:tableStyleId>{5C22544A-7EE6-4342-B048-85BDC9FD1C3A}</a:tableStyleId>
              </a:tblPr>
              <a:tblGrid>
                <a:gridCol w="840526">
                  <a:extLst>
                    <a:ext uri="{9D8B030D-6E8A-4147-A177-3AD203B41FA5}">
                      <a16:colId xmlns:a16="http://schemas.microsoft.com/office/drawing/2014/main" val="20000"/>
                    </a:ext>
                  </a:extLst>
                </a:gridCol>
                <a:gridCol w="1518825">
                  <a:extLst>
                    <a:ext uri="{9D8B030D-6E8A-4147-A177-3AD203B41FA5}">
                      <a16:colId xmlns:a16="http://schemas.microsoft.com/office/drawing/2014/main" val="20001"/>
                    </a:ext>
                  </a:extLst>
                </a:gridCol>
                <a:gridCol w="1775948">
                  <a:extLst>
                    <a:ext uri="{9D8B030D-6E8A-4147-A177-3AD203B41FA5}">
                      <a16:colId xmlns:a16="http://schemas.microsoft.com/office/drawing/2014/main" val="20002"/>
                    </a:ext>
                  </a:extLst>
                </a:gridCol>
                <a:gridCol w="1904640">
                  <a:extLst>
                    <a:ext uri="{9D8B030D-6E8A-4147-A177-3AD203B41FA5}">
                      <a16:colId xmlns:a16="http://schemas.microsoft.com/office/drawing/2014/main" val="20003"/>
                    </a:ext>
                  </a:extLst>
                </a:gridCol>
                <a:gridCol w="4547114">
                  <a:extLst>
                    <a:ext uri="{9D8B030D-6E8A-4147-A177-3AD203B41FA5}">
                      <a16:colId xmlns:a16="http://schemas.microsoft.com/office/drawing/2014/main" val="20004"/>
                    </a:ext>
                  </a:extLst>
                </a:gridCol>
              </a:tblGrid>
              <a:tr h="45841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22300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2017</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S. Priya </a:t>
                      </a:r>
                      <a:r>
                        <a:rPr lang="en-US" sz="1800" kern="1200" dirty="0" err="1">
                          <a:solidFill>
                            <a:schemeClr val="dk1"/>
                          </a:solidFill>
                          <a:effectLst/>
                          <a:latin typeface="+mn-lt"/>
                          <a:ea typeface="+mn-ea"/>
                          <a:cs typeface="+mn-cs"/>
                        </a:rPr>
                        <a:t>Dharshini</a:t>
                      </a:r>
                      <a:r>
                        <a:rPr lang="en-US" sz="1800" kern="1200" dirty="0">
                          <a:solidFill>
                            <a:schemeClr val="dk1"/>
                          </a:solidFill>
                          <a:effectLst/>
                          <a:latin typeface="+mn-lt"/>
                          <a:ea typeface="+mn-ea"/>
                          <a:cs typeface="+mn-cs"/>
                        </a:rPr>
                        <a:t>, M. Selva Sudha, Mrs. V. </a:t>
                      </a:r>
                      <a:r>
                        <a:rPr lang="en-US" sz="1800" kern="1200" dirty="0" err="1">
                          <a:solidFill>
                            <a:schemeClr val="dk1"/>
                          </a:solidFill>
                          <a:effectLst/>
                          <a:latin typeface="+mn-lt"/>
                          <a:ea typeface="+mn-ea"/>
                          <a:cs typeface="+mn-cs"/>
                        </a:rPr>
                        <a:t>Anithalakshmi</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800" kern="1200" dirty="0">
                          <a:solidFill>
                            <a:schemeClr val="dk1"/>
                          </a:solidFill>
                          <a:effectLst/>
                          <a:latin typeface="+mn-lt"/>
                          <a:ea typeface="+mn-ea"/>
                          <a:cs typeface="+mn-cs"/>
                        </a:rPr>
                        <a:t>Exam Cell Automation System,” International Journal of Engineering Science and Computing</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this paper,</a:t>
                      </a:r>
                      <a:r>
                        <a:rPr lang="en-US" sz="1800" kern="1200" dirty="0">
                          <a:solidFill>
                            <a:schemeClr val="tx1"/>
                          </a:solidFill>
                          <a:effectLst/>
                          <a:latin typeface="+mn-lt"/>
                          <a:ea typeface="+mn-ea"/>
                          <a:cs typeface="+mn-cs"/>
                        </a:rPr>
                        <a:t> As the examination arrives there exists a lot of work like consolidating the time table,</a:t>
                      </a:r>
                      <a:endParaRPr lang="en-US" sz="16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19554">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2015</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Dayanand G </a:t>
                      </a:r>
                      <a:r>
                        <a:rPr lang="en-US" sz="1800" kern="1200" dirty="0" err="1">
                          <a:solidFill>
                            <a:schemeClr val="dk1"/>
                          </a:solidFill>
                          <a:effectLst/>
                          <a:latin typeface="+mn-lt"/>
                          <a:ea typeface="+mn-ea"/>
                          <a:cs typeface="+mn-cs"/>
                        </a:rPr>
                        <a:t>Savakar</a:t>
                      </a:r>
                      <a:r>
                        <a:rPr lang="en-US" sz="1800" kern="1200" dirty="0">
                          <a:solidFill>
                            <a:schemeClr val="dk1"/>
                          </a:solidFill>
                          <a:effectLst/>
                          <a:latin typeface="+mn-lt"/>
                          <a:ea typeface="+mn-ea"/>
                          <a:cs typeface="+mn-cs"/>
                        </a:rPr>
                        <a:t>, Ravi Hosur</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mn-lt"/>
                          <a:ea typeface="+mn-ea"/>
                          <a:cs typeface="+mn-cs"/>
                        </a:rPr>
                        <a:t>Automation of Examination System</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An automated system can be used through cloud computing technology that facilitates the every college to provide their student and staff information and get the results of allotment.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1" y="1148034"/>
          <a:ext cx="10165490" cy="5318670"/>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455692">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18563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2012</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C.Chung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-Hua, H.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Chenyang</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Best Practices for implementing Fingerprint Biometrics in Application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 this paper,</a:t>
                      </a:r>
                      <a:r>
                        <a:rPr lang="en-US" sz="1800" kern="1200" dirty="0">
                          <a:solidFill>
                            <a:schemeClr val="dk1"/>
                          </a:solidFill>
                          <a:effectLst/>
                          <a:latin typeface="+mn-lt"/>
                          <a:ea typeface="+mn-ea"/>
                          <a:cs typeface="+mn-cs"/>
                        </a:rPr>
                        <a:t> The method also includes evaluating the metadata and selecting one or more nodes from the most recently matched template for comparison.</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7552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2012</a:t>
                      </a:r>
                    </a:p>
                  </a:txBody>
                  <a:tcPr/>
                </a:tc>
                <a:tc>
                  <a:txBody>
                    <a:bodyPr/>
                    <a:lstStyle/>
                    <a:p>
                      <a:pPr algn="just">
                        <a:lnSpc>
                          <a:spcPct val="150000"/>
                        </a:lnSpc>
                      </a:pPr>
                      <a:r>
                        <a:rPr lang="en-US" sz="1800" kern="1200" dirty="0" err="1">
                          <a:solidFill>
                            <a:schemeClr val="dk1"/>
                          </a:solidFill>
                          <a:effectLst/>
                          <a:latin typeface="+mn-lt"/>
                          <a:ea typeface="+mn-ea"/>
                          <a:cs typeface="+mn-cs"/>
                        </a:rPr>
                        <a:t>Josphineleela</a:t>
                      </a:r>
                      <a:r>
                        <a:rPr lang="en-US" sz="1800" kern="1200" dirty="0">
                          <a:solidFill>
                            <a:schemeClr val="dk1"/>
                          </a:solidFill>
                          <a:effectLst/>
                          <a:latin typeface="+mn-lt"/>
                          <a:ea typeface="+mn-ea"/>
                          <a:cs typeface="+mn-cs"/>
                        </a:rPr>
                        <a:t> R. and Ramakrishnan M</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kern="1200" dirty="0">
                          <a:solidFill>
                            <a:schemeClr val="dk1"/>
                          </a:solidFill>
                          <a:effectLst/>
                          <a:latin typeface="+mn-lt"/>
                          <a:ea typeface="+mn-ea"/>
                          <a:cs typeface="+mn-cs"/>
                        </a:rPr>
                        <a:t>International Journal of Computer Science and Information Security,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2000" kern="1200" dirty="0">
                          <a:solidFill>
                            <a:schemeClr val="dk1"/>
                          </a:solidFill>
                          <a:effectLst/>
                          <a:latin typeface="+mj-lt"/>
                          <a:ea typeface="+mn-ea"/>
                          <a:cs typeface="Times New Roman" panose="02020603050405020304" pitchFamily="18" charset="0"/>
                        </a:rPr>
                        <a:t>used to automate the whole process of taking attendance, manually which is a laborious and troublesome work and waste a lot of time, with its managing and maintaining the records for a period of time is also a burdensome task.</a:t>
                      </a:r>
                      <a:endParaRPr lang="en-IN" sz="2000" kern="1200" dirty="0">
                        <a:solidFill>
                          <a:schemeClr val="dk1"/>
                        </a:solidFill>
                        <a:effectLst/>
                        <a:latin typeface="+mj-lt"/>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955590" y="1485787"/>
          <a:ext cx="10206679" cy="4629546"/>
        </p:xfrm>
        <a:graphic>
          <a:graphicData uri="http://schemas.openxmlformats.org/drawingml/2006/table">
            <a:tbl>
              <a:tblPr firstRow="1" bandRow="1">
                <a:tableStyleId>{5C22544A-7EE6-4342-B048-85BDC9FD1C3A}</a:tableStyleId>
              </a:tblPr>
              <a:tblGrid>
                <a:gridCol w="642551">
                  <a:extLst>
                    <a:ext uri="{9D8B030D-6E8A-4147-A177-3AD203B41FA5}">
                      <a16:colId xmlns:a16="http://schemas.microsoft.com/office/drawing/2014/main" val="20000"/>
                    </a:ext>
                  </a:extLst>
                </a:gridCol>
                <a:gridCol w="1128583">
                  <a:extLst>
                    <a:ext uri="{9D8B030D-6E8A-4147-A177-3AD203B41FA5}">
                      <a16:colId xmlns:a16="http://schemas.microsoft.com/office/drawing/2014/main" val="20001"/>
                    </a:ext>
                  </a:extLst>
                </a:gridCol>
                <a:gridCol w="1359244">
                  <a:extLst>
                    <a:ext uri="{9D8B030D-6E8A-4147-A177-3AD203B41FA5}">
                      <a16:colId xmlns:a16="http://schemas.microsoft.com/office/drawing/2014/main" val="20002"/>
                    </a:ext>
                  </a:extLst>
                </a:gridCol>
                <a:gridCol w="2055673">
                  <a:extLst>
                    <a:ext uri="{9D8B030D-6E8A-4147-A177-3AD203B41FA5}">
                      <a16:colId xmlns:a16="http://schemas.microsoft.com/office/drawing/2014/main" val="20003"/>
                    </a:ext>
                  </a:extLst>
                </a:gridCol>
                <a:gridCol w="5020628">
                  <a:extLst>
                    <a:ext uri="{9D8B030D-6E8A-4147-A177-3AD203B41FA5}">
                      <a16:colId xmlns:a16="http://schemas.microsoft.com/office/drawing/2014/main" val="20004"/>
                    </a:ext>
                  </a:extLst>
                </a:gridCol>
              </a:tblGrid>
              <a:tr h="554846">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42491">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5</a:t>
                      </a:r>
                    </a:p>
                  </a:txBody>
                  <a:tcPr/>
                </a:tc>
                <a:tc>
                  <a:txBody>
                    <a:bodyPr/>
                    <a:lstStyle/>
                    <a:p>
                      <a:pPr marL="0" marR="0" indent="0" algn="just" defTabSz="457200" rtl="0" eaLnBrk="1" fontAlgn="auto" latinLnBrk="0" hangingPunct="1">
                        <a:lnSpc>
                          <a:spcPct val="10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2014</a:t>
                      </a:r>
                    </a:p>
                  </a:txBody>
                  <a:tcPr/>
                </a:tc>
                <a:tc>
                  <a:txBody>
                    <a:bodyPr/>
                    <a:lstStyle/>
                    <a:p>
                      <a:pPr algn="just">
                        <a:lnSpc>
                          <a:spcPct val="100000"/>
                        </a:lnSpc>
                      </a:pPr>
                      <a:r>
                        <a:rPr lang="en-US" sz="1800" kern="1200" dirty="0">
                          <a:solidFill>
                            <a:schemeClr val="dk1"/>
                          </a:solidFill>
                          <a:effectLst/>
                          <a:latin typeface="+mn-lt"/>
                          <a:ea typeface="+mn-ea"/>
                          <a:cs typeface="+mn-cs"/>
                        </a:rPr>
                        <a:t>Indu Sharma, Anjali Singhal</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Research on Online Examination System, , International Journal of Engineering Technology,</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 techniques have been proposed to automate the time table generation, automatic paper setting and evaluation</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1"/>
                  </a:ext>
                </a:extLst>
              </a:tr>
              <a:tr h="1846975">
                <a:tc>
                  <a:txBody>
                    <a:bodyPr/>
                    <a:lstStyle/>
                    <a:p>
                      <a:pPr algn="just">
                        <a:lnSpc>
                          <a:spcPct val="100000"/>
                        </a:lnSpc>
                      </a:pPr>
                      <a:r>
                        <a:rPr lang="en-US" sz="1600" b="0" dirty="0">
                          <a:latin typeface="Times New Roman" panose="02020603050405020304" pitchFamily="18" charset="0"/>
                          <a:cs typeface="Times New Roman" panose="02020603050405020304" pitchFamily="18" charset="0"/>
                        </a:rPr>
                        <a:t>6</a:t>
                      </a:r>
                    </a:p>
                  </a:txBody>
                  <a:tcPr/>
                </a:tc>
                <a:tc>
                  <a:txBody>
                    <a:bodyPr/>
                    <a:lstStyle/>
                    <a:p>
                      <a:pPr algn="just">
                        <a:lnSpc>
                          <a:spcPct val="10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2006</a:t>
                      </a:r>
                    </a:p>
                  </a:txBody>
                  <a:tcPr/>
                </a:tc>
                <a:tc>
                  <a:txBody>
                    <a:bodyPr/>
                    <a:lstStyle/>
                    <a:p>
                      <a:pPr algn="just">
                        <a:lnSpc>
                          <a:spcPct val="100000"/>
                        </a:lnSpc>
                      </a:pPr>
                      <a:r>
                        <a:rPr lang="en-US" sz="1800" kern="1200" dirty="0">
                          <a:solidFill>
                            <a:schemeClr val="dk1"/>
                          </a:solidFill>
                          <a:effectLst/>
                          <a:latin typeface="+mn-lt"/>
                          <a:ea typeface="+mn-ea"/>
                          <a:cs typeface="+mn-cs"/>
                        </a:rPr>
                        <a:t>Ong, M. L., Liew, L. H. and Sim, J</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00000"/>
                        </a:lnSpc>
                      </a:pPr>
                      <a:r>
                        <a:rPr lang="en-US" sz="1800" kern="1200" dirty="0">
                          <a:solidFill>
                            <a:schemeClr val="dk1"/>
                          </a:solidFill>
                          <a:effectLst/>
                          <a:latin typeface="+mn-lt"/>
                          <a:ea typeface="+mn-ea"/>
                          <a:cs typeface="+mn-cs"/>
                        </a:rPr>
                        <a:t>Examination Invigilation Scheduling System In </a:t>
                      </a:r>
                      <a:r>
                        <a:rPr lang="en-US" sz="1800" kern="1200" dirty="0" err="1">
                          <a:solidFill>
                            <a:schemeClr val="dk1"/>
                          </a:solidFill>
                          <a:effectLst/>
                          <a:latin typeface="+mn-lt"/>
                          <a:ea typeface="+mn-ea"/>
                          <a:cs typeface="+mn-cs"/>
                        </a:rPr>
                        <a:t>Optimising</a:t>
                      </a:r>
                      <a:r>
                        <a:rPr lang="en-US" sz="1800" kern="1200" dirty="0">
                          <a:solidFill>
                            <a:schemeClr val="dk1"/>
                          </a:solidFill>
                          <a:effectLst/>
                          <a:latin typeface="+mn-lt"/>
                          <a:ea typeface="+mn-ea"/>
                          <a:cs typeface="+mn-cs"/>
                        </a:rPr>
                        <a:t> Lecture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In this paper, </a:t>
                      </a:r>
                      <a:r>
                        <a:rPr lang="en-US" sz="1800" kern="1200" dirty="0">
                          <a:solidFill>
                            <a:schemeClr val="dk1"/>
                          </a:solidFill>
                          <a:effectLst/>
                          <a:latin typeface="+mn-lt"/>
                          <a:ea typeface="+mn-ea"/>
                          <a:cs typeface="+mn-cs"/>
                        </a:rPr>
                        <a:t>This is made possible with the creation of a database that collects information pertaining to the examinations invigilation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17117" y="42836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12108" y="1416908"/>
            <a:ext cx="10025449" cy="3268652"/>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facilitated to access the performance and information of  exam hall details for faculty who are going for invigilation.</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system will be useful for invigilator who want go to exam halls, they can visit our application without any doubts all the information for getting invigilation duties.</a:t>
            </a:r>
          </a:p>
          <a:p>
            <a:pPr marL="342900" indent="-342900"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Use remote invigilation technology: Remote invigilation technology could allow invigilators to monitor exams remotely. This could save time and resources by allowing multiple exams to be monitored simultaneously.</a:t>
            </a:r>
          </a:p>
        </p:txBody>
      </p:sp>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77073" y="112858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2033200" y="2530126"/>
            <a:ext cx="7621545" cy="2956387"/>
          </a:xfrm>
          <a:prstGeom prst="rect">
            <a:avLst/>
          </a:prstGeom>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present scenario, the task of invigilation scheduling involves all the lecturing staff who follows a set of invigilation schedule that is prepared manually by the examination department in the college. However, a lot of tasks are required in order to organize an examination from the college such as assigning a set of proctors to each examination room and assigning a seating layout for each examination room. These tasks usually involve a lot of data from many sources and require more 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24845" y="1021492"/>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1589901" y="2026508"/>
            <a:ext cx="9359577" cy="3018134"/>
          </a:xfrm>
          <a:prstGeom prst="rect">
            <a:avLst/>
          </a:prstGeom>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Not User Friendly: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existing system is not user friendly because the retrieval of data is very slow and data is not maintained efficiently.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Difficulty in report generating: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We can’t able see the all the invigilation  information. And the faculty not get at the time of searching for exam hall</a:t>
            </a:r>
          </a:p>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3</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Time consuming: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Every work is done manually so we cannot get the information in the middle of the tour or as per the requirement because it is very time consuming.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39" y="1131485"/>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819285" y="1951440"/>
            <a:ext cx="8504349" cy="2909579"/>
          </a:xfrm>
          <a:prstGeom prst="rect">
            <a:avLst/>
          </a:prstGeom>
        </p:spPr>
        <p:txBody>
          <a:bodyPr wrap="square">
            <a:spAutoFit/>
          </a:bodyPr>
          <a:lstStyle/>
          <a:p>
            <a:pPr algn="just">
              <a:lnSpc>
                <a:spcPct val="150000"/>
              </a:lnSpc>
              <a:spcAft>
                <a:spcPts val="800"/>
              </a:spcAf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 system is highly automated and makes the invigilation information  much easier and flexible. The faculty can get the very right information at the very right time. The system is expected to increase the efficiency in the allocation rooms to the faculty members who are going to invigilate during the examination. Therefore, it will decrease the work hours and manpower.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lnSpc>
                <a:spcPct val="150000"/>
              </a:lnSpc>
              <a:spcAft>
                <a:spcPts val="800"/>
              </a:spcAft>
              <a:buFont typeface="Wingdings" panose="05000000000000000000" pitchFamily="2" charset="2"/>
              <a:buChar char="Ø"/>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710455" y="1960605"/>
            <a:ext cx="8422086" cy="2915542"/>
          </a:xfrm>
          <a:prstGeom prst="rect">
            <a:avLst/>
          </a:prstGeom>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1.</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User Friendly: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 The proposed system is user friendly because the retrieval and storing of data is fast and data is maintained efficiently. Moreover the graphical user interface is provided in the proposed system, which provides user to deal with the system very easily.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2.</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Reports are easily generated: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reports can be easily generated in the proposed system so user can get information at anytime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1998780" y="2059459"/>
            <a:ext cx="8422086" cy="3371244"/>
          </a:xfrm>
          <a:prstGeom prst="rect">
            <a:avLst/>
          </a:prstGeom>
        </p:spPr>
        <p:txBody>
          <a:bodyPr wrap="square">
            <a:spAutoFit/>
          </a:bodyPr>
          <a:lstStyle/>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3. Very less work:</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 proposed system requires very less work. All the data is fetched into the computer immediately and reports can be generated through computers. Moreover work becomes very easy because there is no need to keep data on papers.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4. Computer operator control:</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Computer operator control will be there so no chance of errors. Moreover storing and retrieving of information is easy. So work can be done speedily and in time.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500C5B-B1B1-AAA7-C034-6A0B885D150B}"/>
              </a:ext>
            </a:extLst>
          </p:cNvPr>
          <p:cNvPicPr>
            <a:picLocks noChangeAspect="1"/>
          </p:cNvPicPr>
          <p:nvPr/>
        </p:nvPicPr>
        <p:blipFill>
          <a:blip r:embed="rId2"/>
          <a:stretch>
            <a:fillRect/>
          </a:stretch>
        </p:blipFill>
        <p:spPr>
          <a:xfrm>
            <a:off x="4071937" y="1752600"/>
            <a:ext cx="4048125" cy="3352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394622" y="134869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UML Diagram</a:t>
            </a:r>
          </a:p>
          <a:p>
            <a:pPr lvl="2">
              <a:lnSpc>
                <a:spcPct val="17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18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JAVA</a:t>
            </a:r>
          </a:p>
          <a:p>
            <a:pPr algn="just">
              <a:lnSpc>
                <a:spcPct val="150000"/>
              </a:lnSpc>
            </a:pPr>
            <a:r>
              <a:rPr lang="en-US" sz="2000" dirty="0">
                <a:latin typeface="Times New Roman" panose="02020603050405020304" pitchFamily="18" charset="0"/>
                <a:cs typeface="Times New Roman" panose="02020603050405020304" pitchFamily="18" charset="0"/>
              </a:rPr>
              <a:t>IDE/Workbench			:  </a:t>
            </a:r>
            <a:r>
              <a:rPr lang="en-US" sz="2000" dirty="0" err="1">
                <a:latin typeface="Times New Roman" panose="02020603050405020304" pitchFamily="18" charset="0"/>
                <a:cs typeface="Times New Roman" panose="02020603050405020304" pitchFamily="18" charset="0"/>
              </a:rPr>
              <a:t>Intellij</a:t>
            </a:r>
            <a:r>
              <a:rPr lang="en-US" sz="2000" dirty="0">
                <a:latin typeface="Times New Roman" panose="02020603050405020304" pitchFamily="18" charset="0"/>
                <a:cs typeface="Times New Roman" panose="02020603050405020304" pitchFamily="18" charset="0"/>
              </a:rPr>
              <a:t> IDEA</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Java 1.7</a:t>
            </a:r>
          </a:p>
          <a:p>
            <a:pPr algn="just">
              <a:lnSpc>
                <a:spcPct val="150000"/>
              </a:lnSpc>
            </a:pPr>
            <a:r>
              <a:rPr lang="en-US" sz="2000" dirty="0">
                <a:latin typeface="Times New Roman" panose="02020603050405020304" pitchFamily="18" charset="0"/>
                <a:cs typeface="Times New Roman" panose="02020603050405020304" pitchFamily="18" charset="0"/>
              </a:rPr>
              <a:t>Server Deployment			:  Tomcat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2" name="Picture 1">
            <a:extLst>
              <a:ext uri="{FF2B5EF4-FFF2-40B4-BE49-F238E27FC236}">
                <a16:creationId xmlns:a16="http://schemas.microsoft.com/office/drawing/2014/main" id="{9C83416A-488B-B4A6-927F-7A989DA6186C}"/>
              </a:ext>
            </a:extLst>
          </p:cNvPr>
          <p:cNvPicPr>
            <a:picLocks noChangeAspect="1"/>
          </p:cNvPicPr>
          <p:nvPr/>
        </p:nvPicPr>
        <p:blipFill>
          <a:blip r:embed="rId2"/>
          <a:stretch>
            <a:fillRect/>
          </a:stretch>
        </p:blipFill>
        <p:spPr>
          <a:xfrm>
            <a:off x="4210050" y="1925637"/>
            <a:ext cx="3771900" cy="300672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62B7449-D4D6-60D1-FBC2-997CBC2B5AC9}"/>
              </a:ext>
            </a:extLst>
          </p:cNvPr>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7" name="TextBox 6">
            <a:extLst>
              <a:ext uri="{FF2B5EF4-FFF2-40B4-BE49-F238E27FC236}">
                <a16:creationId xmlns:a16="http://schemas.microsoft.com/office/drawing/2014/main" id="{3CF39432-05F1-E651-CB2E-9B1648EB528F}"/>
              </a:ext>
            </a:extLst>
          </p:cNvPr>
          <p:cNvSpPr txBox="1"/>
          <p:nvPr/>
        </p:nvSpPr>
        <p:spPr>
          <a:xfrm>
            <a:off x="1736034" y="1669773"/>
            <a:ext cx="9568069" cy="3755965"/>
          </a:xfrm>
          <a:prstGeom prst="rect">
            <a:avLst/>
          </a:prstGeom>
          <a:noFill/>
        </p:spPr>
        <p:txBody>
          <a:bodyPr wrap="square">
            <a:spAutoFit/>
          </a:bodyPr>
          <a:lstStyle/>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[1] S. Priya </a:t>
            </a:r>
            <a:r>
              <a:rPr lang="en-US" sz="2000" dirty="0" err="1">
                <a:solidFill>
                  <a:srgbClr val="000000"/>
                </a:solidFill>
                <a:effectLst/>
                <a:latin typeface="Times New Roman" panose="02020603050405020304" pitchFamily="18" charset="0"/>
                <a:ea typeface="Times New Roman" panose="02020603050405020304" pitchFamily="18" charset="0"/>
              </a:rPr>
              <a:t>Dharshini</a:t>
            </a:r>
            <a:r>
              <a:rPr lang="en-US" sz="2000" dirty="0">
                <a:solidFill>
                  <a:srgbClr val="000000"/>
                </a:solidFill>
                <a:effectLst/>
                <a:latin typeface="Times New Roman" panose="02020603050405020304" pitchFamily="18" charset="0"/>
                <a:ea typeface="Times New Roman" panose="02020603050405020304" pitchFamily="18" charset="0"/>
              </a:rPr>
              <a:t>, M. Selva Sudha, Mrs. V. </a:t>
            </a:r>
            <a:r>
              <a:rPr lang="en-US" sz="2000" dirty="0" err="1">
                <a:solidFill>
                  <a:srgbClr val="000000"/>
                </a:solidFill>
                <a:effectLst/>
                <a:latin typeface="Times New Roman" panose="02020603050405020304" pitchFamily="18" charset="0"/>
                <a:ea typeface="Times New Roman" panose="02020603050405020304" pitchFamily="18" charset="0"/>
              </a:rPr>
              <a:t>Anithalakshmi</a:t>
            </a:r>
            <a:r>
              <a:rPr lang="en-US" sz="2000" dirty="0">
                <a:solidFill>
                  <a:srgbClr val="000000"/>
                </a:solidFill>
                <a:effectLst/>
                <a:latin typeface="Times New Roman" panose="02020603050405020304" pitchFamily="18" charset="0"/>
                <a:ea typeface="Times New Roman" panose="02020603050405020304" pitchFamily="18" charset="0"/>
              </a:rPr>
              <a:t>, “Exam Cell Automation System,” International Journal of Engineering Science and Computing (2017), Volume 7, Issue no3.</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[2] Dayanand G </a:t>
            </a:r>
            <a:r>
              <a:rPr lang="en-US" sz="2000" dirty="0" err="1">
                <a:solidFill>
                  <a:srgbClr val="000000"/>
                </a:solidFill>
                <a:effectLst/>
                <a:latin typeface="Times New Roman" panose="02020603050405020304" pitchFamily="18" charset="0"/>
                <a:ea typeface="Times New Roman" panose="02020603050405020304" pitchFamily="18" charset="0"/>
              </a:rPr>
              <a:t>Savakar</a:t>
            </a:r>
            <a:r>
              <a:rPr lang="en-US" sz="2000" dirty="0">
                <a:solidFill>
                  <a:srgbClr val="000000"/>
                </a:solidFill>
                <a:effectLst/>
                <a:latin typeface="Times New Roman" panose="02020603050405020304" pitchFamily="18" charset="0"/>
                <a:ea typeface="Times New Roman" panose="02020603050405020304" pitchFamily="18" charset="0"/>
              </a:rPr>
              <a:t>, Ravi Hosur, “Automation of Examination System”, International Journal of Science and Research, Volume 4 Issue 11 November 2015.</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[3]  </a:t>
            </a:r>
            <a:r>
              <a:rPr lang="en-US" sz="2000" dirty="0" err="1">
                <a:solidFill>
                  <a:srgbClr val="000000"/>
                </a:solidFill>
                <a:effectLst/>
                <a:latin typeface="Times New Roman" panose="02020603050405020304" pitchFamily="18" charset="0"/>
                <a:ea typeface="Times New Roman" panose="02020603050405020304" pitchFamily="18" charset="0"/>
              </a:rPr>
              <a:t>DigitalPersona</a:t>
            </a:r>
            <a:r>
              <a:rPr lang="en-US" sz="2000" dirty="0">
                <a:solidFill>
                  <a:srgbClr val="000000"/>
                </a:solidFill>
                <a:effectLst/>
                <a:latin typeface="Times New Roman" panose="02020603050405020304" pitchFamily="18" charset="0"/>
                <a:ea typeface="Times New Roman" panose="02020603050405020304" pitchFamily="18" charset="0"/>
              </a:rPr>
              <a:t> Incorporation (2012), Best Practices for implementing Fingerprint Biometrics in Application. A Whitepaper</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654720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553619"/>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dirty="0" err="1">
                <a:solidFill>
                  <a:srgbClr val="000000"/>
                </a:solidFill>
                <a:effectLst/>
                <a:latin typeface="Times New Roman" panose="02020603050405020304" pitchFamily="18" charset="0"/>
                <a:ea typeface="Times New Roman" panose="02020603050405020304" pitchFamily="18" charset="0"/>
              </a:rPr>
              <a:t>Josphineleela</a:t>
            </a:r>
            <a:r>
              <a:rPr lang="en-US" sz="1800" dirty="0">
                <a:solidFill>
                  <a:srgbClr val="000000"/>
                </a:solidFill>
                <a:effectLst/>
                <a:latin typeface="Times New Roman" panose="02020603050405020304" pitchFamily="18" charset="0"/>
                <a:ea typeface="Times New Roman" panose="02020603050405020304" pitchFamily="18" charset="0"/>
              </a:rPr>
              <a:t> R. and Ramakrishnan M. (2012). An efficient Automatic system using Fingerprint Reconstruction Technique. International Journal of Computer Science and Information Security, 10(3):1-6</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[5] Indu Sharma, Anjali Singhal, Research on Online Examination System, International Journal of Engineering Technology, Management and Applied </a:t>
            </a:r>
            <a:r>
              <a:rPr lang="en-US" sz="1800" dirty="0" err="1">
                <a:solidFill>
                  <a:srgbClr val="000000"/>
                </a:solidFill>
                <a:effectLst/>
                <a:latin typeface="Times New Roman" panose="02020603050405020304" pitchFamily="18" charset="0"/>
                <a:ea typeface="Times New Roman" panose="02020603050405020304" pitchFamily="18" charset="0"/>
              </a:rPr>
              <a:t>Sciences,Volume</a:t>
            </a:r>
            <a:r>
              <a:rPr lang="en-US" sz="1800" dirty="0">
                <a:solidFill>
                  <a:srgbClr val="000000"/>
                </a:solidFill>
                <a:effectLst/>
                <a:latin typeface="Times New Roman" panose="02020603050405020304" pitchFamily="18" charset="0"/>
                <a:ea typeface="Times New Roman" panose="02020603050405020304" pitchFamily="18" charset="0"/>
              </a:rPr>
              <a:t> 2 Issue 3, August 2014</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Ong, M. L., Liew, L. H. and Sim, J. (2006). Examination Invigilation Scheduling System In </a:t>
            </a:r>
            <a:r>
              <a:rPr lang="en-US" sz="1800" dirty="0" err="1">
                <a:solidFill>
                  <a:srgbClr val="000000"/>
                </a:solidFill>
                <a:effectLst/>
                <a:latin typeface="Times New Roman" panose="02020603050405020304" pitchFamily="18" charset="0"/>
                <a:ea typeface="Times New Roman" panose="02020603050405020304" pitchFamily="18" charset="0"/>
              </a:rPr>
              <a:t>Optimising</a:t>
            </a:r>
            <a:r>
              <a:rPr lang="en-US" sz="1800" dirty="0">
                <a:solidFill>
                  <a:srgbClr val="000000"/>
                </a:solidFill>
                <a:effectLst/>
                <a:latin typeface="Times New Roman" panose="02020603050405020304" pitchFamily="18" charset="0"/>
                <a:ea typeface="Times New Roman" panose="02020603050405020304" pitchFamily="18" charset="0"/>
              </a:rPr>
              <a:t> Lecturers’ Preference. UiTM Sarawak: Unit of Research, Development, and Commercialization (URDC), Sarawak: University </a:t>
            </a:r>
            <a:r>
              <a:rPr lang="en-US" sz="1800" dirty="0" err="1">
                <a:solidFill>
                  <a:srgbClr val="000000"/>
                </a:solidFill>
                <a:effectLst/>
                <a:latin typeface="Times New Roman" panose="02020603050405020304" pitchFamily="18" charset="0"/>
                <a:ea typeface="Times New Roman" panose="02020603050405020304" pitchFamily="18" charset="0"/>
              </a:rPr>
              <a:t>Teknologi</a:t>
            </a:r>
            <a:r>
              <a:rPr lang="en-US" sz="1800" dirty="0">
                <a:solidFill>
                  <a:srgbClr val="000000"/>
                </a:solidFill>
                <a:effectLst/>
                <a:latin typeface="Times New Roman" panose="02020603050405020304" pitchFamily="18" charset="0"/>
                <a:ea typeface="Times New Roman" panose="02020603050405020304" pitchFamily="18" charset="0"/>
              </a:rPr>
              <a:t> Mara</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4698ED1A-4A08-E9AA-E60A-7EEF4598CD9C}"/>
              </a:ext>
            </a:extLst>
          </p:cNvPr>
          <p:cNvPicPr>
            <a:picLocks noChangeAspect="1"/>
          </p:cNvPicPr>
          <p:nvPr/>
        </p:nvPicPr>
        <p:blipFill>
          <a:blip r:embed="rId2"/>
          <a:stretch>
            <a:fillRect/>
          </a:stretch>
        </p:blipFill>
        <p:spPr>
          <a:xfrm>
            <a:off x="4090987" y="1898073"/>
            <a:ext cx="4010025" cy="37639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23062" y="68374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1742685" y="1439300"/>
            <a:ext cx="8827273" cy="4191981"/>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Pre-requisite for conduct of Examination viz competitive school and college level exams, entrance exams etc. requires faculty or staff members to perform invigilation duty. Preparation of invigilation duty list is a tedious work if done manually when large number of invigilators is involved for examination scheduled daily in two or more shifts for large number of days. Here we have discussed development of an automated system that can generate invigilation duty list for any type examination. This automated system will take some required data like staff list, dates of examinations and number of invigilators on the days, as input and, gives the invigilation duty list as output according to fed data.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5" name="Picture 4">
            <a:extLst>
              <a:ext uri="{FF2B5EF4-FFF2-40B4-BE49-F238E27FC236}">
                <a16:creationId xmlns:a16="http://schemas.microsoft.com/office/drawing/2014/main" id="{C773CDE1-CB8A-705F-7027-EEE3C27C4C4C}"/>
              </a:ext>
            </a:extLst>
          </p:cNvPr>
          <p:cNvPicPr>
            <a:picLocks noChangeAspect="1"/>
          </p:cNvPicPr>
          <p:nvPr/>
        </p:nvPicPr>
        <p:blipFill>
          <a:blip r:embed="rId2"/>
          <a:stretch>
            <a:fillRect/>
          </a:stretch>
        </p:blipFill>
        <p:spPr>
          <a:xfrm>
            <a:off x="3642995" y="2652712"/>
            <a:ext cx="4906010" cy="1552575"/>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5" name="Picture 4">
            <a:extLst>
              <a:ext uri="{FF2B5EF4-FFF2-40B4-BE49-F238E27FC236}">
                <a16:creationId xmlns:a16="http://schemas.microsoft.com/office/drawing/2014/main" id="{8AB5008A-55B7-5C67-840D-7925FEE70D94}"/>
              </a:ext>
            </a:extLst>
          </p:cNvPr>
          <p:cNvPicPr>
            <a:picLocks noChangeAspect="1"/>
          </p:cNvPicPr>
          <p:nvPr/>
        </p:nvPicPr>
        <p:blipFill>
          <a:blip r:embed="rId2"/>
          <a:stretch>
            <a:fillRect/>
          </a:stretch>
        </p:blipFill>
        <p:spPr>
          <a:xfrm>
            <a:off x="3238182" y="1662112"/>
            <a:ext cx="5715635" cy="3533775"/>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5" name="Picture 4">
            <a:extLst>
              <a:ext uri="{FF2B5EF4-FFF2-40B4-BE49-F238E27FC236}">
                <a16:creationId xmlns:a16="http://schemas.microsoft.com/office/drawing/2014/main" id="{339F7035-B306-5791-20BB-02E81FBBD185}"/>
              </a:ext>
            </a:extLst>
          </p:cNvPr>
          <p:cNvPicPr>
            <a:picLocks noChangeAspect="1"/>
          </p:cNvPicPr>
          <p:nvPr/>
        </p:nvPicPr>
        <p:blipFill>
          <a:blip r:embed="rId2"/>
          <a:stretch>
            <a:fillRect/>
          </a:stretch>
        </p:blipFill>
        <p:spPr>
          <a:xfrm>
            <a:off x="4433455" y="1685925"/>
            <a:ext cx="2905557" cy="3149311"/>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5" name="Picture 4">
            <a:extLst>
              <a:ext uri="{FF2B5EF4-FFF2-40B4-BE49-F238E27FC236}">
                <a16:creationId xmlns:a16="http://schemas.microsoft.com/office/drawing/2014/main" id="{7821EEC2-26FB-A83E-A88A-E946935D38EF}"/>
              </a:ext>
            </a:extLst>
          </p:cNvPr>
          <p:cNvPicPr>
            <a:picLocks noChangeAspect="1"/>
          </p:cNvPicPr>
          <p:nvPr/>
        </p:nvPicPr>
        <p:blipFill>
          <a:blip r:embed="rId2"/>
          <a:stretch>
            <a:fillRect/>
          </a:stretch>
        </p:blipFill>
        <p:spPr>
          <a:xfrm>
            <a:off x="3733482" y="2790825"/>
            <a:ext cx="4725035" cy="1276350"/>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5" name="Picture 4">
            <a:extLst>
              <a:ext uri="{FF2B5EF4-FFF2-40B4-BE49-F238E27FC236}">
                <a16:creationId xmlns:a16="http://schemas.microsoft.com/office/drawing/2014/main" id="{2187C4DF-1F5B-DC04-FD62-C20BED90702C}"/>
              </a:ext>
            </a:extLst>
          </p:cNvPr>
          <p:cNvPicPr>
            <a:picLocks noChangeAspect="1"/>
          </p:cNvPicPr>
          <p:nvPr/>
        </p:nvPicPr>
        <p:blipFill>
          <a:blip r:embed="rId2"/>
          <a:stretch>
            <a:fillRect/>
          </a:stretch>
        </p:blipFill>
        <p:spPr>
          <a:xfrm>
            <a:off x="3209607" y="1420769"/>
            <a:ext cx="5772785" cy="3968649"/>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2686" y="1619497"/>
            <a:ext cx="8633139" cy="1883657"/>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It can be useful for any organization, universities, institutes where examinations are held. One can reduce the time wasted in making the invigilation duty list manually using this automated system. </a:t>
            </a:r>
            <a:endParaRPr lang="en-IN" sz="2000" dirty="0">
              <a:effectLst/>
              <a:latin typeface="Times New Roman" panose="02020603050405020304" pitchFamily="18" charset="0"/>
              <a:ea typeface="Times New Roman" panose="02020603050405020304" pitchFamily="18" charset="0"/>
            </a:endParaRPr>
          </a:p>
          <a:p>
            <a:pPr>
              <a:lnSpc>
                <a:spcPct val="150000"/>
              </a:lnSpc>
            </a:pPr>
            <a:r>
              <a:rPr lang="en-US" sz="2000" dirty="0">
                <a:effectLst/>
                <a:latin typeface="Times New Roman" panose="02020603050405020304" pitchFamily="18" charset="0"/>
                <a:ea typeface="Times New Roman" panose="02020603050405020304" pitchFamily="18" charset="0"/>
              </a:rPr>
              <a:t>Keywords: Examination, Invigilation, Invigilator, Duty List</a:t>
            </a:r>
            <a:r>
              <a:rPr lang="en-US" sz="2000" dirty="0">
                <a:solidFill>
                  <a:srgbClr val="000000"/>
                </a:solidFill>
                <a:effectLst/>
                <a:latin typeface="Times New Roman" panose="02020603050405020304" pitchFamily="18" charset="0"/>
                <a:ea typeface="Times New Roman" panose="02020603050405020304" pitchFamily="18" charset="0"/>
              </a:rPr>
              <a:t>. </a:t>
            </a: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153162" y="863445"/>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5" name="Picture 4">
            <a:extLst>
              <a:ext uri="{FF2B5EF4-FFF2-40B4-BE49-F238E27FC236}">
                <a16:creationId xmlns:a16="http://schemas.microsoft.com/office/drawing/2014/main" id="{796F099F-B093-8771-9A6E-FDEF66307A96}"/>
              </a:ext>
            </a:extLst>
          </p:cNvPr>
          <p:cNvPicPr>
            <a:picLocks noChangeAspect="1"/>
          </p:cNvPicPr>
          <p:nvPr/>
        </p:nvPicPr>
        <p:blipFill>
          <a:blip r:embed="rId2"/>
          <a:stretch>
            <a:fillRect/>
          </a:stretch>
        </p:blipFill>
        <p:spPr>
          <a:xfrm>
            <a:off x="3295332" y="2624137"/>
            <a:ext cx="5601335" cy="1609725"/>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5" name="Picture 4">
            <a:extLst>
              <a:ext uri="{FF2B5EF4-FFF2-40B4-BE49-F238E27FC236}">
                <a16:creationId xmlns:a16="http://schemas.microsoft.com/office/drawing/2014/main" id="{98C7D8C1-0692-0CA0-0443-D5DC15B4899A}"/>
              </a:ext>
            </a:extLst>
          </p:cNvPr>
          <p:cNvPicPr>
            <a:picLocks noChangeAspect="1"/>
          </p:cNvPicPr>
          <p:nvPr/>
        </p:nvPicPr>
        <p:blipFill>
          <a:blip r:embed="rId2"/>
          <a:stretch>
            <a:fillRect/>
          </a:stretch>
        </p:blipFill>
        <p:spPr>
          <a:xfrm>
            <a:off x="3124200" y="1679257"/>
            <a:ext cx="5943600" cy="3499485"/>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4" name="Picture 3">
            <a:extLst>
              <a:ext uri="{FF2B5EF4-FFF2-40B4-BE49-F238E27FC236}">
                <a16:creationId xmlns:a16="http://schemas.microsoft.com/office/drawing/2014/main" id="{1426BD98-1540-7D23-1097-17EDBDC97E8F}"/>
              </a:ext>
            </a:extLst>
          </p:cNvPr>
          <p:cNvPicPr>
            <a:picLocks noChangeAspect="1"/>
          </p:cNvPicPr>
          <p:nvPr/>
        </p:nvPicPr>
        <p:blipFill>
          <a:blip r:embed="rId2"/>
          <a:stretch>
            <a:fillRect/>
          </a:stretch>
        </p:blipFill>
        <p:spPr>
          <a:xfrm>
            <a:off x="3519170" y="2419350"/>
            <a:ext cx="5153660" cy="2019300"/>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5" name="Picture 4">
            <a:extLst>
              <a:ext uri="{FF2B5EF4-FFF2-40B4-BE49-F238E27FC236}">
                <a16:creationId xmlns:a16="http://schemas.microsoft.com/office/drawing/2014/main" id="{CC75DF49-8266-EAEC-09CE-EF241CA2CFF0}"/>
              </a:ext>
            </a:extLst>
          </p:cNvPr>
          <p:cNvPicPr>
            <a:picLocks noChangeAspect="1"/>
          </p:cNvPicPr>
          <p:nvPr/>
        </p:nvPicPr>
        <p:blipFill>
          <a:blip r:embed="rId2"/>
          <a:stretch>
            <a:fillRect/>
          </a:stretch>
        </p:blipFill>
        <p:spPr>
          <a:xfrm>
            <a:off x="3124200" y="1499235"/>
            <a:ext cx="5943600" cy="3859530"/>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E1133993-6036-80A4-A384-E5641CE2E32E}"/>
              </a:ext>
            </a:extLst>
          </p:cNvPr>
          <p:cNvPicPr>
            <a:picLocks noChangeAspect="1"/>
          </p:cNvPicPr>
          <p:nvPr/>
        </p:nvPicPr>
        <p:blipFill>
          <a:blip r:embed="rId2"/>
          <a:stretch>
            <a:fillRect/>
          </a:stretch>
        </p:blipFill>
        <p:spPr>
          <a:xfrm>
            <a:off x="3124200" y="1320483"/>
            <a:ext cx="5943600" cy="3819554"/>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461286"/>
          </a:xfrm>
          <a:prstGeom prst="rect">
            <a:avLst/>
          </a:prstGeom>
        </p:spPr>
        <p:txBody>
          <a:bodyPr wrap="square">
            <a:spAutoFit/>
          </a:bodyPr>
          <a:lstStyle/>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[1] S. Priya </a:t>
            </a:r>
            <a:r>
              <a:rPr lang="en-US" sz="2000" dirty="0" err="1">
                <a:solidFill>
                  <a:srgbClr val="000000"/>
                </a:solidFill>
                <a:effectLst/>
                <a:latin typeface="Times New Roman" panose="02020603050405020304" pitchFamily="18" charset="0"/>
                <a:ea typeface="Times New Roman" panose="02020603050405020304" pitchFamily="18" charset="0"/>
              </a:rPr>
              <a:t>Dharshini</a:t>
            </a:r>
            <a:r>
              <a:rPr lang="en-US" sz="2000" dirty="0">
                <a:solidFill>
                  <a:srgbClr val="000000"/>
                </a:solidFill>
                <a:effectLst/>
                <a:latin typeface="Times New Roman" panose="02020603050405020304" pitchFamily="18" charset="0"/>
                <a:ea typeface="Times New Roman" panose="02020603050405020304" pitchFamily="18" charset="0"/>
              </a:rPr>
              <a:t>, M. Selva Sudha, Mrs. V. </a:t>
            </a:r>
            <a:r>
              <a:rPr lang="en-US" sz="2000" dirty="0" err="1">
                <a:solidFill>
                  <a:srgbClr val="000000"/>
                </a:solidFill>
                <a:effectLst/>
                <a:latin typeface="Times New Roman" panose="02020603050405020304" pitchFamily="18" charset="0"/>
                <a:ea typeface="Times New Roman" panose="02020603050405020304" pitchFamily="18" charset="0"/>
              </a:rPr>
              <a:t>Anithalakshmi</a:t>
            </a:r>
            <a:r>
              <a:rPr lang="en-US" sz="2000" dirty="0">
                <a:solidFill>
                  <a:srgbClr val="000000"/>
                </a:solidFill>
                <a:effectLst/>
                <a:latin typeface="Times New Roman" panose="02020603050405020304" pitchFamily="18" charset="0"/>
                <a:ea typeface="Times New Roman" panose="02020603050405020304" pitchFamily="18" charset="0"/>
              </a:rPr>
              <a:t>, “Exam Cell Automation System,” International Journal of Engineering Science and Computing (2017), Volume 7, Issue no3.</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[2] Dayanand G </a:t>
            </a:r>
            <a:r>
              <a:rPr lang="en-US" sz="2000" dirty="0" err="1">
                <a:solidFill>
                  <a:srgbClr val="000000"/>
                </a:solidFill>
                <a:effectLst/>
                <a:latin typeface="Times New Roman" panose="02020603050405020304" pitchFamily="18" charset="0"/>
                <a:ea typeface="Times New Roman" panose="02020603050405020304" pitchFamily="18" charset="0"/>
              </a:rPr>
              <a:t>Savakar</a:t>
            </a:r>
            <a:r>
              <a:rPr lang="en-US" sz="2000" dirty="0">
                <a:solidFill>
                  <a:srgbClr val="000000"/>
                </a:solidFill>
                <a:effectLst/>
                <a:latin typeface="Times New Roman" panose="02020603050405020304" pitchFamily="18" charset="0"/>
                <a:ea typeface="Times New Roman" panose="02020603050405020304" pitchFamily="18" charset="0"/>
              </a:rPr>
              <a:t>, Ravi Hosur, “Automation of Examination System”, International Journal of Science and Research, Volume 4 Issue 11 November 2015.</a:t>
            </a:r>
            <a:endParaRPr lang="en-IN" sz="20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2000" dirty="0">
                <a:solidFill>
                  <a:srgbClr val="000000"/>
                </a:solidFill>
                <a:effectLst/>
                <a:latin typeface="Times New Roman" panose="02020603050405020304" pitchFamily="18" charset="0"/>
                <a:ea typeface="Times New Roman" panose="02020603050405020304" pitchFamily="18" charset="0"/>
              </a:rPr>
              <a:t>[3]  </a:t>
            </a:r>
            <a:r>
              <a:rPr lang="en-US" sz="2000" dirty="0" err="1">
                <a:solidFill>
                  <a:srgbClr val="000000"/>
                </a:solidFill>
                <a:effectLst/>
                <a:latin typeface="Times New Roman" panose="02020603050405020304" pitchFamily="18" charset="0"/>
                <a:ea typeface="Times New Roman" panose="02020603050405020304" pitchFamily="18" charset="0"/>
              </a:rPr>
              <a:t>DigitalPersona</a:t>
            </a:r>
            <a:r>
              <a:rPr lang="en-US" sz="2000" dirty="0">
                <a:solidFill>
                  <a:srgbClr val="000000"/>
                </a:solidFill>
                <a:effectLst/>
                <a:latin typeface="Times New Roman" panose="02020603050405020304" pitchFamily="18" charset="0"/>
                <a:ea typeface="Times New Roman" panose="02020603050405020304" pitchFamily="18" charset="0"/>
              </a:rPr>
              <a:t> Incorporation (2012), Best Practices for implementing Fingerprint Biometrics in Application. A Whitepaper</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80721" y="1565190"/>
            <a:ext cx="9533268" cy="4553619"/>
          </a:xfrm>
          <a:prstGeom prst="rect">
            <a:avLst/>
          </a:prstGeom>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[4] </a:t>
            </a:r>
            <a:r>
              <a:rPr lang="en-US" sz="1800" dirty="0" err="1">
                <a:solidFill>
                  <a:srgbClr val="000000"/>
                </a:solidFill>
                <a:effectLst/>
                <a:latin typeface="Times New Roman" panose="02020603050405020304" pitchFamily="18" charset="0"/>
                <a:ea typeface="Times New Roman" panose="02020603050405020304" pitchFamily="18" charset="0"/>
              </a:rPr>
              <a:t>Josphineleela</a:t>
            </a:r>
            <a:r>
              <a:rPr lang="en-US" sz="1800" dirty="0">
                <a:solidFill>
                  <a:srgbClr val="000000"/>
                </a:solidFill>
                <a:effectLst/>
                <a:latin typeface="Times New Roman" panose="02020603050405020304" pitchFamily="18" charset="0"/>
                <a:ea typeface="Times New Roman" panose="02020603050405020304" pitchFamily="18" charset="0"/>
              </a:rPr>
              <a:t> R. and Ramakrishnan M. (2012). An efficient Automatic system using Fingerprint Reconstruction Technique. International Journal of Computer Science and Information Security, 10(3):1-6</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[5] Indu Sharma, Anjali Singhal, Research on Online Examination System, International Journal of Engineering Technology, Management and Applied </a:t>
            </a:r>
            <a:r>
              <a:rPr lang="en-US" sz="1800" dirty="0" err="1">
                <a:solidFill>
                  <a:srgbClr val="000000"/>
                </a:solidFill>
                <a:effectLst/>
                <a:latin typeface="Times New Roman" panose="02020603050405020304" pitchFamily="18" charset="0"/>
                <a:ea typeface="Times New Roman" panose="02020603050405020304" pitchFamily="18" charset="0"/>
              </a:rPr>
              <a:t>Sciences,Volume</a:t>
            </a:r>
            <a:r>
              <a:rPr lang="en-US" sz="1800" dirty="0">
                <a:solidFill>
                  <a:srgbClr val="000000"/>
                </a:solidFill>
                <a:effectLst/>
                <a:latin typeface="Times New Roman" panose="02020603050405020304" pitchFamily="18" charset="0"/>
                <a:ea typeface="Times New Roman" panose="02020603050405020304" pitchFamily="18" charset="0"/>
              </a:rPr>
              <a:t> 2 Issue 3, August 2014</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1875"/>
              </a:spcAft>
            </a:pPr>
            <a:r>
              <a:rPr lang="en-US" sz="1800" dirty="0">
                <a:solidFill>
                  <a:srgbClr val="000000"/>
                </a:solidFill>
                <a:effectLst/>
                <a:latin typeface="Times New Roman" panose="02020603050405020304" pitchFamily="18" charset="0"/>
                <a:ea typeface="Times New Roman" panose="02020603050405020304" pitchFamily="18" charset="0"/>
              </a:rPr>
              <a:t> [6] Ong, M. L., Liew, L. H. and Sim, J. (2006). Examination Invigilation Scheduling System In </a:t>
            </a:r>
            <a:r>
              <a:rPr lang="en-US" sz="1800" dirty="0" err="1">
                <a:solidFill>
                  <a:srgbClr val="000000"/>
                </a:solidFill>
                <a:effectLst/>
                <a:latin typeface="Times New Roman" panose="02020603050405020304" pitchFamily="18" charset="0"/>
                <a:ea typeface="Times New Roman" panose="02020603050405020304" pitchFamily="18" charset="0"/>
              </a:rPr>
              <a:t>Optimising</a:t>
            </a:r>
            <a:r>
              <a:rPr lang="en-US" sz="1800" dirty="0">
                <a:solidFill>
                  <a:srgbClr val="000000"/>
                </a:solidFill>
                <a:effectLst/>
                <a:latin typeface="Times New Roman" panose="02020603050405020304" pitchFamily="18" charset="0"/>
                <a:ea typeface="Times New Roman" panose="02020603050405020304" pitchFamily="18" charset="0"/>
              </a:rPr>
              <a:t> Lecturers’ Preference. UiTM Sarawak: Unit of Research, Development, and Commercialization (URDC), Sarawak: University </a:t>
            </a:r>
            <a:r>
              <a:rPr lang="en-US" sz="1800" dirty="0" err="1">
                <a:solidFill>
                  <a:srgbClr val="000000"/>
                </a:solidFill>
                <a:effectLst/>
                <a:latin typeface="Times New Roman" panose="02020603050405020304" pitchFamily="18" charset="0"/>
                <a:ea typeface="Times New Roman" panose="02020603050405020304" pitchFamily="18" charset="0"/>
              </a:rPr>
              <a:t>Teknologi</a:t>
            </a:r>
            <a:r>
              <a:rPr lang="en-US" sz="1800" dirty="0">
                <a:solidFill>
                  <a:srgbClr val="000000"/>
                </a:solidFill>
                <a:effectLst/>
                <a:latin typeface="Times New Roman" panose="02020603050405020304" pitchFamily="18" charset="0"/>
                <a:ea typeface="Times New Roman" panose="02020603050405020304" pitchFamily="18" charset="0"/>
              </a:rPr>
              <a:t> Mara</a:t>
            </a:r>
            <a:endParaRPr lang="en-IN" sz="1800" dirty="0">
              <a:effectLst/>
              <a:latin typeface="Times New Roman" panose="02020603050405020304" pitchFamily="18" charset="0"/>
              <a:ea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2273643" y="2001795"/>
            <a:ext cx="8468498" cy="2806987"/>
          </a:xfrm>
          <a:prstGeom prst="rect">
            <a:avLst/>
          </a:prstGeom>
          <a:noFill/>
        </p:spPr>
        <p:txBody>
          <a:bodyPr wrap="square" rtlCol="0">
            <a:spAutoFit/>
          </a:bodyPr>
          <a:lstStyle/>
          <a:p>
            <a:pPr algn="just">
              <a:lnSpc>
                <a:spcPct val="150000"/>
              </a:lnSpc>
            </a:pPr>
            <a:r>
              <a:rPr lang="en-US" sz="2000" b="1" dirty="0">
                <a:solidFill>
                  <a:srgbClr val="000000"/>
                </a:solidFill>
                <a:effectLst/>
                <a:latin typeface="Times New Roman" panose="02020603050405020304" pitchFamily="18" charset="0"/>
                <a:ea typeface="Times New Roman" panose="02020603050405020304" pitchFamily="18" charset="0"/>
              </a:rPr>
              <a:t>“Automation Invigilation Duties”</a:t>
            </a:r>
            <a:r>
              <a:rPr lang="en-US" sz="2000" dirty="0">
                <a:solidFill>
                  <a:srgbClr val="000000"/>
                </a:solidFill>
                <a:effectLst/>
                <a:latin typeface="Times New Roman" panose="02020603050405020304" pitchFamily="18" charset="0"/>
                <a:ea typeface="Times New Roman" panose="02020603050405020304" pitchFamily="18" charset="0"/>
              </a:rPr>
              <a:t> is software developed for maintaining the invigilation information of the exam. </a:t>
            </a:r>
            <a:r>
              <a:rPr lang="en-US" sz="2000" dirty="0">
                <a:effectLst/>
                <a:latin typeface="Times New Roman" panose="02020603050405020304" pitchFamily="18" charset="0"/>
                <a:ea typeface="Times New Roman" panose="02020603050405020304" pitchFamily="18" charset="0"/>
              </a:rPr>
              <a:t>The objective of automation invigilation duties management is to provide a user-friendly and efficient platform that enables faculty to access relevant and up-to-date information about their exam details, check the details by individually who are going exam hall for invigilation.</a:t>
            </a:r>
            <a:endParaRPr lang="en-IN"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771135" y="1911179"/>
            <a:ext cx="9045146" cy="2351285"/>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Automation invigilation duties is software developed for invigilation duties in all colleges. It facilitates to access the invigilation information of a particular faculty . By just a click on the mouse, the system will be able to produce the invigilation duties report thus reducing the need for work searching somewhere which is prone to human errors and time consuming.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73456" y="2045977"/>
            <a:ext cx="8607380" cy="4756238"/>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Now a days faculty who are going to invigilation they are finding rooms physically and in the examination section .Here in our application faculty can see in at time invigilation duties. In that information details like date, subject and timings all the information quickly in online will get information.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Scope:-</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solidFill>
                  <a:srgbClr val="000000"/>
                </a:solidFill>
                <a:effectLst/>
                <a:latin typeface="Times New Roman" panose="02020603050405020304" pitchFamily="18" charset="0"/>
                <a:ea typeface="Times New Roman" panose="02020603050405020304" pitchFamily="18" charset="0"/>
              </a:rPr>
              <a:t>The scope of the project is the system on which the software is installed, </a:t>
            </a:r>
            <a:r>
              <a:rPr lang="en-US" sz="2000" dirty="0" err="1">
                <a:solidFill>
                  <a:srgbClr val="000000"/>
                </a:solidFill>
                <a:effectLst/>
                <a:latin typeface="Times New Roman" panose="02020603050405020304" pitchFamily="18" charset="0"/>
                <a:ea typeface="Times New Roman" panose="02020603050405020304" pitchFamily="18" charset="0"/>
              </a:rPr>
              <a:t>i.e</a:t>
            </a:r>
            <a:r>
              <a:rPr lang="en-US" sz="2000" dirty="0">
                <a:solidFill>
                  <a:srgbClr val="000000"/>
                </a:solidFill>
                <a:effectLst/>
                <a:latin typeface="Times New Roman" panose="02020603050405020304" pitchFamily="18" charset="0"/>
                <a:ea typeface="Times New Roman" panose="02020603050405020304" pitchFamily="18" charset="0"/>
              </a:rPr>
              <a:t>, the project is developed as a desktop application.</a:t>
            </a:r>
            <a:r>
              <a:rPr lang="en-US" sz="2000" dirty="0">
                <a:effectLst/>
                <a:latin typeface="Times New Roman" panose="02020603050405020304" pitchFamily="18" charset="0"/>
                <a:ea typeface="Times New Roman" panose="02020603050405020304" pitchFamily="18" charset="0"/>
              </a:rPr>
              <a:t> Overall, the scope of automation invigilation duties systems can be quite extensive, and they can provide significant benefits to invigilation information ,date of the particular day and subject details ,timings .</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endParaRPr lang="en-IN" sz="2000" dirty="0">
              <a:effectLst/>
              <a:latin typeface="Times New Roman" panose="02020603050405020304" pitchFamily="18" charset="0"/>
              <a:ea typeface="Times New Roman" panose="02020603050405020304" pitchFamily="18" charset="0"/>
            </a:endParaRPr>
          </a:p>
        </p:txBody>
      </p:sp>
      <p:sp>
        <p:nvSpPr>
          <p:cNvPr id="3" name="Title 1"/>
          <p:cNvSpPr txBox="1"/>
          <p:nvPr/>
        </p:nvSpPr>
        <p:spPr>
          <a:xfrm>
            <a:off x="1647776" y="8144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0432" y="1664043"/>
            <a:ext cx="9753600" cy="4191981"/>
          </a:xfrm>
          <a:prstGeom prst="rect">
            <a:avLst/>
          </a:prstGeom>
        </p:spPr>
        <p:txBody>
          <a:bodyPr wrap="square">
            <a:spAutoFit/>
          </a:bodyPr>
          <a:lstStyle/>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Preparing the examination invigilation schedule has always been in itself a challenging task as the examination department has to take into consideration numerous factors and lecturers’ constraints such as getting the invigilation schedules ready within a limited time frame, ensuring the invigilation duties assigned to the lecturers do not disrupt their marking and that the lecturers do not invigilate their own subjects. </a:t>
            </a:r>
          </a:p>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As the invigilation duties were assigned randomly there was a lot of mutual swapping amongst the lecturers resulting in confusion, misunderstandings, and complaints on uneven duty distribution</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672490" y="59199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499495" y="4860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93429402-24E5-5A53-B4BA-88CF5EF5499F}"/>
              </a:ext>
            </a:extLst>
          </p:cNvPr>
          <p:cNvSpPr txBox="1"/>
          <p:nvPr/>
        </p:nvSpPr>
        <p:spPr>
          <a:xfrm>
            <a:off x="2119745" y="2202872"/>
            <a:ext cx="8742219" cy="2354555"/>
          </a:xfrm>
          <a:prstGeom prst="rect">
            <a:avLst/>
          </a:prstGeom>
          <a:noFill/>
        </p:spPr>
        <p:txBody>
          <a:bodyPr wrap="square">
            <a:spAutoFit/>
          </a:bodyPr>
          <a:lstStyle/>
          <a:p>
            <a:pPr marL="342900" indent="-342900" algn="just">
              <a:lnSpc>
                <a:spcPct val="150000"/>
              </a:lnSpc>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Thus, when the present invigilation scheduling committee took over the task of invigilation scheduling , they saw the need for a systematic and yet innovative approach to producing invigilation schedules that could minimize errors and simultaneously allowed lecturers to request for their preferred invigilation dates and time. </a:t>
            </a:r>
            <a:endParaRPr lang="en-IN" sz="20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32</TotalTime>
  <Words>3004</Words>
  <Application>Microsoft Office PowerPoint</Application>
  <PresentationFormat>Widescreen</PresentationFormat>
  <Paragraphs>202</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Garamond</vt:lpstr>
      <vt:lpstr>Times New Roman</vt:lpstr>
      <vt:lpstr>Wingdings</vt:lpstr>
      <vt:lpstr>Wingdings 3</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NARASIMHULU</cp:lastModifiedBy>
  <cp:revision>88</cp:revision>
  <dcterms:created xsi:type="dcterms:W3CDTF">2022-11-19T11:35:00Z</dcterms:created>
  <dcterms:modified xsi:type="dcterms:W3CDTF">2023-03-29T12:54:20Z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