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Lst>
  <p:sldIdLst>
    <p:sldId id="259" r:id="rId2"/>
    <p:sldId id="260" r:id="rId3"/>
    <p:sldId id="261" r:id="rId4"/>
    <p:sldId id="262" r:id="rId5"/>
    <p:sldId id="275" r:id="rId6"/>
    <p:sldId id="276" r:id="rId7"/>
    <p:sldId id="264" r:id="rId8"/>
    <p:sldId id="277" r:id="rId9"/>
    <p:sldId id="265" r:id="rId10"/>
    <p:sldId id="287" r:id="rId11"/>
    <p:sldId id="288" r:id="rId12"/>
    <p:sldId id="289" r:id="rId13"/>
    <p:sldId id="278" r:id="rId14"/>
    <p:sldId id="266" r:id="rId15"/>
    <p:sldId id="267" r:id="rId16"/>
    <p:sldId id="268" r:id="rId17"/>
    <p:sldId id="281" r:id="rId18"/>
    <p:sldId id="269" r:id="rId19"/>
    <p:sldId id="270" r:id="rId20"/>
    <p:sldId id="282" r:id="rId21"/>
    <p:sldId id="283" r:id="rId22"/>
    <p:sldId id="284" r:id="rId23"/>
    <p:sldId id="274" r:id="rId24"/>
    <p:sldId id="327"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51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4515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82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24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01995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09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33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14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23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7628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05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8997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1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71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47868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003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8/16/2023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7145597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5606" y="2905138"/>
            <a:ext cx="6558206" cy="645113"/>
          </a:xfrm>
          <a:prstGeom prst="rect">
            <a:avLst/>
          </a:prstGeom>
        </p:spPr>
        <p:txBody>
          <a:bodyPr wrap="none">
            <a:spAutoFit/>
          </a:bodyPr>
          <a:lstStyle/>
          <a:p>
            <a:pPr lvl="2">
              <a:lnSpc>
                <a:spcPct val="107000"/>
              </a:lnSpc>
              <a:spcAft>
                <a:spcPts val="8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EMPLOYEE DASHBOARD</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08348240"/>
              </p:ext>
            </p:extLst>
          </p:nvPr>
        </p:nvGraphicFramePr>
        <p:xfrm>
          <a:off x="955591" y="1148034"/>
          <a:ext cx="10587053" cy="5000974"/>
        </p:xfrm>
        <a:graphic>
          <a:graphicData uri="http://schemas.openxmlformats.org/drawingml/2006/table">
            <a:tbl>
              <a:tblPr firstRow="1" bandRow="1">
                <a:tableStyleId>{5C22544A-7EE6-4342-B048-85BDC9FD1C3A}</a:tableStyleId>
              </a:tblPr>
              <a:tblGrid>
                <a:gridCol w="840526">
                  <a:extLst>
                    <a:ext uri="{9D8B030D-6E8A-4147-A177-3AD203B41FA5}">
                      <a16:colId xmlns:a16="http://schemas.microsoft.com/office/drawing/2014/main" val="20000"/>
                    </a:ext>
                  </a:extLst>
                </a:gridCol>
                <a:gridCol w="1518825">
                  <a:extLst>
                    <a:ext uri="{9D8B030D-6E8A-4147-A177-3AD203B41FA5}">
                      <a16:colId xmlns:a16="http://schemas.microsoft.com/office/drawing/2014/main" val="20001"/>
                    </a:ext>
                  </a:extLst>
                </a:gridCol>
                <a:gridCol w="1775948">
                  <a:extLst>
                    <a:ext uri="{9D8B030D-6E8A-4147-A177-3AD203B41FA5}">
                      <a16:colId xmlns:a16="http://schemas.microsoft.com/office/drawing/2014/main" val="20002"/>
                    </a:ext>
                  </a:extLst>
                </a:gridCol>
                <a:gridCol w="1904640">
                  <a:extLst>
                    <a:ext uri="{9D8B030D-6E8A-4147-A177-3AD203B41FA5}">
                      <a16:colId xmlns:a16="http://schemas.microsoft.com/office/drawing/2014/main" val="20003"/>
                    </a:ext>
                  </a:extLst>
                </a:gridCol>
                <a:gridCol w="4547114">
                  <a:extLst>
                    <a:ext uri="{9D8B030D-6E8A-4147-A177-3AD203B41FA5}">
                      <a16:colId xmlns:a16="http://schemas.microsoft.com/office/drawing/2014/main" val="20004"/>
                    </a:ext>
                  </a:extLst>
                </a:gridCol>
              </a:tblGrid>
              <a:tr h="45841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22300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2003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C. Emery, Tracy R. Kramer and Robert G.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critique of student evaluations of teaching effectiveness, Quality Assurance in Education</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This paper performs a qualitative (e.g. case studies) and quantitative (e.g. empirical research) literature review of student evaluations as a measure of teaching effectiveness</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1955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2005</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J. T. E. Richardson</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a review of the literature", Assessment &amp; Evaluation in Higher Education</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The paper concludes by discussing several issues affecting the practical utility of the instruments that can be used to obtain student feedback</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7562198"/>
              </p:ext>
            </p:extLst>
          </p:nvPr>
        </p:nvGraphicFramePr>
        <p:xfrm>
          <a:off x="955591" y="1148034"/>
          <a:ext cx="10165490" cy="5905644"/>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822060">
                  <a:extLst>
                    <a:ext uri="{9D8B030D-6E8A-4147-A177-3AD203B41FA5}">
                      <a16:colId xmlns:a16="http://schemas.microsoft.com/office/drawing/2014/main" val="20002"/>
                    </a:ext>
                  </a:extLst>
                </a:gridCol>
                <a:gridCol w="1711972">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455692">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18563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2004</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a:solidFill>
                            <a:schemeClr val="dk1"/>
                          </a:solidFill>
                          <a:effectLst/>
                          <a:latin typeface="+mn-lt"/>
                          <a:ea typeface="+mn-ea"/>
                          <a:cs typeface="+mn-cs"/>
                        </a:rPr>
                        <a:t>A. M. </a:t>
                      </a:r>
                      <a:r>
                        <a:rPr lang="en-US" sz="1800" b="0" kern="1200" dirty="0" err="1">
                          <a:solidFill>
                            <a:schemeClr val="dk1"/>
                          </a:solidFill>
                          <a:effectLst/>
                          <a:latin typeface="+mn-lt"/>
                          <a:ea typeface="+mn-ea"/>
                          <a:cs typeface="+mn-cs"/>
                        </a:rPr>
                        <a:t>Zapalska</a:t>
                      </a:r>
                      <a:r>
                        <a:rPr lang="en-US" sz="1800" b="0" kern="1200" dirty="0">
                          <a:solidFill>
                            <a:schemeClr val="dk1"/>
                          </a:solidFill>
                          <a:effectLst/>
                          <a:latin typeface="+mn-lt"/>
                          <a:ea typeface="+mn-ea"/>
                          <a:cs typeface="+mn-cs"/>
                        </a:rPr>
                        <a:t>, M. N. Bugaj, F. </a:t>
                      </a:r>
                      <a:r>
                        <a:rPr lang="en-US" sz="1800" b="0" kern="1200" dirty="0" err="1">
                          <a:solidFill>
                            <a:schemeClr val="dk1"/>
                          </a:solidFill>
                          <a:effectLst/>
                          <a:latin typeface="+mn-lt"/>
                          <a:ea typeface="+mn-ea"/>
                          <a:cs typeface="+mn-cs"/>
                        </a:rPr>
                        <a:t>Flanegin</a:t>
                      </a:r>
                      <a:r>
                        <a:rPr lang="en-US" sz="1800" b="0" kern="1200" dirty="0">
                          <a:solidFill>
                            <a:schemeClr val="dk1"/>
                          </a:solidFill>
                          <a:effectLst/>
                          <a:latin typeface="+mn-lt"/>
                          <a:ea typeface="+mn-ea"/>
                          <a:cs typeface="+mn-cs"/>
                        </a:rPr>
                        <a:t> and D. Rudd</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mn-lt"/>
                          <a:ea typeface="+mn-ea"/>
                          <a:cs typeface="+mn-cs"/>
                        </a:rPr>
                        <a:t>Student feedback on distance learning with the use of WebCT</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 this paper,</a:t>
                      </a:r>
                      <a:r>
                        <a:rPr lang="en-US" sz="1800" kern="1200" dirty="0">
                          <a:solidFill>
                            <a:schemeClr val="dk1"/>
                          </a:solidFill>
                          <a:effectLst/>
                          <a:latin typeface="+mn-lt"/>
                          <a:ea typeface="+mn-ea"/>
                          <a:cs typeface="+mn-cs"/>
                        </a:rPr>
                        <a:t> This paper shows that using WebCT strongly contributed to the effectiveness of distance learning by improving the quality of students' comprehension in areas of critical thinking, problem solving.</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7552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2019</a:t>
                      </a:r>
                    </a:p>
                  </a:txBody>
                  <a:tcPr/>
                </a:tc>
                <a:tc>
                  <a:txBody>
                    <a:bodyPr/>
                    <a:lstStyle/>
                    <a:p>
                      <a:pPr algn="just">
                        <a:lnSpc>
                          <a:spcPct val="150000"/>
                        </a:lnSpc>
                      </a:pPr>
                      <a:r>
                        <a:rPr lang="en-US" sz="1800" b="0" kern="1200" dirty="0">
                          <a:solidFill>
                            <a:schemeClr val="dk1"/>
                          </a:solidFill>
                          <a:effectLst/>
                          <a:latin typeface="+mn-lt"/>
                          <a:ea typeface="+mn-ea"/>
                          <a:cs typeface="+mn-cs"/>
                        </a:rPr>
                        <a:t>T. </a:t>
                      </a:r>
                      <a:r>
                        <a:rPr lang="en-US" sz="1800" b="0" kern="1200" dirty="0" err="1">
                          <a:solidFill>
                            <a:schemeClr val="dk1"/>
                          </a:solidFill>
                          <a:effectLst/>
                          <a:latin typeface="+mn-lt"/>
                          <a:ea typeface="+mn-ea"/>
                          <a:cs typeface="+mn-cs"/>
                        </a:rPr>
                        <a:t>Zarraonandia</a:t>
                      </a:r>
                      <a:r>
                        <a:rPr lang="en-US" sz="1800" b="0" kern="1200" dirty="0">
                          <a:solidFill>
                            <a:schemeClr val="dk1"/>
                          </a:solidFill>
                          <a:effectLst/>
                          <a:latin typeface="+mn-lt"/>
                          <a:ea typeface="+mn-ea"/>
                          <a:cs typeface="+mn-cs"/>
                        </a:rPr>
                        <a:t>, P. Díaz, Á. Montero, I. </a:t>
                      </a:r>
                      <a:r>
                        <a:rPr lang="en-US" sz="1800" b="0" kern="1200" dirty="0" err="1">
                          <a:solidFill>
                            <a:schemeClr val="dk1"/>
                          </a:solidFill>
                          <a:effectLst/>
                          <a:latin typeface="+mn-lt"/>
                          <a:ea typeface="+mn-ea"/>
                          <a:cs typeface="+mn-cs"/>
                        </a:rPr>
                        <a:t>Aedo</a:t>
                      </a:r>
                      <a:r>
                        <a:rPr lang="en-US" sz="1800" b="0" kern="1200" dirty="0">
                          <a:solidFill>
                            <a:schemeClr val="dk1"/>
                          </a:solidFill>
                          <a:effectLst/>
                          <a:latin typeface="+mn-lt"/>
                          <a:ea typeface="+mn-ea"/>
                          <a:cs typeface="+mn-cs"/>
                        </a:rPr>
                        <a:t> and T. </a:t>
                      </a:r>
                      <a:r>
                        <a:rPr lang="en-US" sz="1800" b="0" kern="1200" dirty="0" err="1">
                          <a:solidFill>
                            <a:schemeClr val="dk1"/>
                          </a:solidFill>
                          <a:effectLst/>
                          <a:latin typeface="+mn-lt"/>
                          <a:ea typeface="+mn-ea"/>
                          <a:cs typeface="+mn-cs"/>
                        </a:rPr>
                        <a:t>Onorati</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mn-lt"/>
                          <a:ea typeface="+mn-ea"/>
                          <a:cs typeface="+mn-cs"/>
                        </a:rPr>
                        <a:t>Using a Google Glass-based Classroom Feedback System to-improve students-to-teacher communication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kern="1200" dirty="0">
                          <a:solidFill>
                            <a:schemeClr val="dk1"/>
                          </a:solidFill>
                          <a:effectLst/>
                          <a:latin typeface="+mn-lt"/>
                          <a:ea typeface="+mn-ea"/>
                          <a:cs typeface="+mn-cs"/>
                        </a:rPr>
                        <a:t>we present a communication system that makes use of a pair of Google Glass to provide the teacher with a constant and private flow of information on the students</a:t>
                      </a:r>
                      <a:endParaRPr lang="en-IN" sz="2000" kern="1200" dirty="0">
                        <a:solidFill>
                          <a:schemeClr val="dk1"/>
                        </a:solidFill>
                        <a:effectLst/>
                        <a:latin typeface="+mj-lt"/>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38417164"/>
              </p:ext>
            </p:extLst>
          </p:nvPr>
        </p:nvGraphicFramePr>
        <p:xfrm>
          <a:off x="955590" y="1485787"/>
          <a:ext cx="10206679" cy="4629546"/>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359244">
                  <a:extLst>
                    <a:ext uri="{9D8B030D-6E8A-4147-A177-3AD203B41FA5}">
                      <a16:colId xmlns:a16="http://schemas.microsoft.com/office/drawing/2014/main" val="20002"/>
                    </a:ext>
                  </a:extLst>
                </a:gridCol>
                <a:gridCol w="2055673">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2014</a:t>
                      </a:r>
                    </a:p>
                  </a:txBody>
                  <a:tcPr/>
                </a:tc>
                <a:tc>
                  <a:txBody>
                    <a:bodyPr/>
                    <a:lstStyle/>
                    <a:p>
                      <a:pPr algn="just">
                        <a:lnSpc>
                          <a:spcPct val="100000"/>
                        </a:lnSpc>
                      </a:pPr>
                      <a:r>
                        <a:rPr lang="en-US" sz="1800" kern="1200" dirty="0">
                          <a:solidFill>
                            <a:schemeClr val="dk1"/>
                          </a:solidFill>
                          <a:effectLst/>
                          <a:latin typeface="+mn-lt"/>
                          <a:ea typeface="+mn-ea"/>
                          <a:cs typeface="+mn-cs"/>
                        </a:rPr>
                        <a:t>Indu Sharma, Anjali Singhal</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Research on Online Examination System, , International Journal of Engineering Technology,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This application allows audience members to easily provide and quantify their feedback through a simple meter</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algn="just">
                        <a:lnSpc>
                          <a:spcPct val="10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2003</a:t>
                      </a:r>
                    </a:p>
                  </a:txBody>
                  <a:tcPr/>
                </a:tc>
                <a:tc>
                  <a:txBody>
                    <a:bodyPr/>
                    <a:lstStyle/>
                    <a:p>
                      <a:pPr algn="just">
                        <a:lnSpc>
                          <a:spcPct val="100000"/>
                        </a:lnSpc>
                      </a:pPr>
                      <a:r>
                        <a:rPr lang="en-US" sz="1800" b="0" kern="1200" dirty="0">
                          <a:solidFill>
                            <a:schemeClr val="dk1"/>
                          </a:solidFill>
                          <a:effectLst/>
                          <a:latin typeface="+mn-lt"/>
                          <a:ea typeface="+mn-ea"/>
                          <a:cs typeface="+mn-cs"/>
                        </a:rPr>
                        <a:t>R. Anderson, T. </a:t>
                      </a:r>
                      <a:r>
                        <a:rPr lang="en-US" sz="1800" b="0" kern="1200" dirty="0" err="1">
                          <a:solidFill>
                            <a:schemeClr val="dk1"/>
                          </a:solidFill>
                          <a:effectLst/>
                          <a:latin typeface="+mn-lt"/>
                          <a:ea typeface="+mn-ea"/>
                          <a:cs typeface="+mn-cs"/>
                        </a:rPr>
                        <a:t>VanDeGrift</a:t>
                      </a:r>
                      <a:r>
                        <a:rPr lang="en-US" sz="1800" b="0" kern="1200" dirty="0">
                          <a:solidFill>
                            <a:schemeClr val="dk1"/>
                          </a:solidFill>
                          <a:effectLst/>
                          <a:latin typeface="+mn-lt"/>
                          <a:ea typeface="+mn-ea"/>
                          <a:cs typeface="+mn-cs"/>
                        </a:rPr>
                        <a:t>, S. A. Wolfman, K. Yasuhara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0" kern="1200" dirty="0">
                          <a:solidFill>
                            <a:schemeClr val="dk1"/>
                          </a:solidFill>
                          <a:effectLst/>
                          <a:latin typeface="+mn-lt"/>
                          <a:ea typeface="+mn-ea"/>
                          <a:cs typeface="+mn-cs"/>
                        </a:rPr>
                        <a:t>Interaction patterns with a classroom feedback system: making time for feedback</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800" kern="1200" dirty="0">
                          <a:solidFill>
                            <a:schemeClr val="dk1"/>
                          </a:solidFill>
                          <a:effectLst/>
                          <a:latin typeface="+mn-lt"/>
                          <a:ea typeface="+mn-ea"/>
                          <a:cs typeface="+mn-cs"/>
                        </a:rPr>
                        <a:t>students gave feedback through the system that they would not have given aloud for lack of an appropriate moment— either because the feedback would be premature or tardy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2345322"/>
          </a:xfrm>
          <a:prstGeom prst="rect">
            <a:avLst/>
          </a:prstGeom>
        </p:spPr>
        <p:txBody>
          <a:bodyPr wrap="square">
            <a:spAutoFit/>
          </a:bodyPr>
          <a:lstStyle/>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Previously the employee dashboard used to take feedback on paper. The process is as follows o Approaching students of each section. o Distributing feedback forms of every faculty to each student. o Collecting the forms after students fill them. o Sorting of the forms according to Subject. o Accessing each faculty.</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253575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is time consuming.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needs lot of human effort.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More time for accessing.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Possibility of proxies.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Possibility for human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1986249"/>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new system we have provided a website where each student can give there feedback about their faculty and still their names kept unrevealed. This is done in this manner.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309674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interface for the administrator to work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access to students.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Generating reports instantly.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time consuming process.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human errors and proxies.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EDBB006-0C22-1FBD-0B1C-54CBDF4EA3CF}"/>
              </a:ext>
            </a:extLst>
          </p:cNvPr>
          <p:cNvPicPr>
            <a:picLocks noChangeAspect="1"/>
          </p:cNvPicPr>
          <p:nvPr/>
        </p:nvPicPr>
        <p:blipFill>
          <a:blip r:embed="rId2"/>
          <a:stretch>
            <a:fillRect/>
          </a:stretch>
        </p:blipFill>
        <p:spPr>
          <a:xfrm>
            <a:off x="3933825" y="1738312"/>
            <a:ext cx="4324350" cy="33813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JAVA</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r>
              <a:rPr lang="en-US" sz="2000" dirty="0">
                <a:latin typeface="Times New Roman" panose="02020603050405020304" pitchFamily="18" charset="0"/>
                <a:cs typeface="Times New Roman" panose="02020603050405020304" pitchFamily="18" charset="0"/>
              </a:rPr>
              <a:t> IDEA</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1.7</a:t>
            </a:r>
          </a:p>
          <a:p>
            <a:pPr algn="just">
              <a:lnSpc>
                <a:spcPct val="150000"/>
              </a:lnSpc>
            </a:pPr>
            <a:r>
              <a:rPr lang="en-US" sz="2000" dirty="0">
                <a:latin typeface="Times New Roman" panose="02020603050405020304" pitchFamily="18" charset="0"/>
                <a:cs typeface="Times New Roman" panose="02020603050405020304" pitchFamily="18" charset="0"/>
              </a:rPr>
              <a:t>Server Deployment			:  Tomcat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2" name="Picture 1">
            <a:extLst>
              <a:ext uri="{FF2B5EF4-FFF2-40B4-BE49-F238E27FC236}">
                <a16:creationId xmlns:a16="http://schemas.microsoft.com/office/drawing/2014/main" id="{0D351F86-882D-7AB3-A1FA-3314B85024CE}"/>
              </a:ext>
            </a:extLst>
          </p:cNvPr>
          <p:cNvPicPr>
            <a:picLocks noChangeAspect="1"/>
          </p:cNvPicPr>
          <p:nvPr/>
        </p:nvPicPr>
        <p:blipFill>
          <a:blip r:embed="rId2"/>
          <a:stretch>
            <a:fillRect/>
          </a:stretch>
        </p:blipFill>
        <p:spPr>
          <a:xfrm>
            <a:off x="4037429" y="1645250"/>
            <a:ext cx="4335544" cy="37567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62B7449-D4D6-60D1-FBC2-997CBC2B5AC9}"/>
              </a:ext>
            </a:extLst>
          </p:cNvPr>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7" name="TextBox 6">
            <a:extLst>
              <a:ext uri="{FF2B5EF4-FFF2-40B4-BE49-F238E27FC236}">
                <a16:creationId xmlns:a16="http://schemas.microsoft.com/office/drawing/2014/main" id="{3CF39432-05F1-E651-CB2E-9B1648EB528F}"/>
              </a:ext>
            </a:extLst>
          </p:cNvPr>
          <p:cNvSpPr txBox="1"/>
          <p:nvPr/>
        </p:nvSpPr>
        <p:spPr>
          <a:xfrm>
            <a:off x="1736034" y="1669773"/>
            <a:ext cx="9568069" cy="3853876"/>
          </a:xfrm>
          <a:prstGeom prst="rect">
            <a:avLst/>
          </a:prstGeom>
          <a:noFill/>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[1] C. Emery, Tracy R. Kramer and Robert G. Tian, Return to academics standards: a critique of student evaluations of teaching effectiveness, Quality Assurance in Education, vol. II, no. 1, pp. 37-46, 2003.</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[2] J. T. E. Richardson, "Instruments for obtaining student feedback: a review of the literature", Assessment &amp; Evaluation in Higher Education, vol. 30, no. 4, pp. 387-415, 2005.</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[3]  A. M. </a:t>
            </a:r>
            <a:r>
              <a:rPr lang="en-US" sz="1800" dirty="0" err="1">
                <a:solidFill>
                  <a:srgbClr val="000000"/>
                </a:solidFill>
                <a:effectLst/>
                <a:latin typeface="Times New Roman" panose="02020603050405020304" pitchFamily="18" charset="0"/>
                <a:ea typeface="Times New Roman" panose="02020603050405020304" pitchFamily="18" charset="0"/>
              </a:rPr>
              <a:t>Zapalska</a:t>
            </a:r>
            <a:r>
              <a:rPr lang="en-US" sz="1800" dirty="0">
                <a:solidFill>
                  <a:srgbClr val="000000"/>
                </a:solidFill>
                <a:effectLst/>
                <a:latin typeface="Times New Roman" panose="02020603050405020304" pitchFamily="18" charset="0"/>
                <a:ea typeface="Times New Roman" panose="02020603050405020304" pitchFamily="18" charset="0"/>
              </a:rPr>
              <a:t>, M. N. Bugaj, F. </a:t>
            </a:r>
            <a:r>
              <a:rPr lang="en-US" sz="1800" dirty="0" err="1">
                <a:solidFill>
                  <a:srgbClr val="000000"/>
                </a:solidFill>
                <a:effectLst/>
                <a:latin typeface="Times New Roman" panose="02020603050405020304" pitchFamily="18" charset="0"/>
                <a:ea typeface="Times New Roman" panose="02020603050405020304" pitchFamily="18" charset="0"/>
              </a:rPr>
              <a:t>Flanegin</a:t>
            </a:r>
            <a:r>
              <a:rPr lang="en-US" sz="1800" dirty="0">
                <a:solidFill>
                  <a:srgbClr val="000000"/>
                </a:solidFill>
                <a:effectLst/>
                <a:latin typeface="Times New Roman" panose="02020603050405020304" pitchFamily="18" charset="0"/>
                <a:ea typeface="Times New Roman" panose="02020603050405020304" pitchFamily="18" charset="0"/>
              </a:rPr>
              <a:t> and D. Rudd, "Student feedback on distance learning with the use of WebCT", Computers in Higher Education Economics Review, vol. 16, no. 1, pp. 10-14, 2004.</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5472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969117"/>
          </a:xfrm>
          <a:prstGeom prst="rect">
            <a:avLst/>
          </a:prstGeom>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[4] T. </a:t>
            </a:r>
            <a:r>
              <a:rPr lang="en-US" sz="1800" dirty="0" err="1">
                <a:solidFill>
                  <a:srgbClr val="000000"/>
                </a:solidFill>
                <a:effectLst/>
                <a:latin typeface="Times New Roman" panose="02020603050405020304" pitchFamily="18" charset="0"/>
                <a:ea typeface="Times New Roman" panose="02020603050405020304" pitchFamily="18" charset="0"/>
              </a:rPr>
              <a:t>Zarraonandia</a:t>
            </a:r>
            <a:r>
              <a:rPr lang="en-US" sz="1800" dirty="0">
                <a:solidFill>
                  <a:srgbClr val="000000"/>
                </a:solidFill>
                <a:effectLst/>
                <a:latin typeface="Times New Roman" panose="02020603050405020304" pitchFamily="18" charset="0"/>
                <a:ea typeface="Times New Roman" panose="02020603050405020304" pitchFamily="18" charset="0"/>
              </a:rPr>
              <a:t>, P. Díaz, Á. Montero, I. </a:t>
            </a:r>
            <a:r>
              <a:rPr lang="en-US" sz="1800" dirty="0" err="1">
                <a:solidFill>
                  <a:srgbClr val="000000"/>
                </a:solidFill>
                <a:effectLst/>
                <a:latin typeface="Times New Roman" panose="02020603050405020304" pitchFamily="18" charset="0"/>
                <a:ea typeface="Times New Roman" panose="02020603050405020304" pitchFamily="18" charset="0"/>
              </a:rPr>
              <a:t>Aedo</a:t>
            </a:r>
            <a:r>
              <a:rPr lang="en-US" sz="1800" dirty="0">
                <a:solidFill>
                  <a:srgbClr val="000000"/>
                </a:solidFill>
                <a:effectLst/>
                <a:latin typeface="Times New Roman" panose="02020603050405020304" pitchFamily="18" charset="0"/>
                <a:ea typeface="Times New Roman" panose="02020603050405020304" pitchFamily="18" charset="0"/>
              </a:rPr>
              <a:t> and T. </a:t>
            </a:r>
            <a:r>
              <a:rPr lang="en-US" sz="1800" dirty="0" err="1">
                <a:solidFill>
                  <a:srgbClr val="000000"/>
                </a:solidFill>
                <a:effectLst/>
                <a:latin typeface="Times New Roman" panose="02020603050405020304" pitchFamily="18" charset="0"/>
                <a:ea typeface="Times New Roman" panose="02020603050405020304" pitchFamily="18" charset="0"/>
              </a:rPr>
              <a:t>Onorati</a:t>
            </a:r>
            <a:r>
              <a:rPr lang="en-US" sz="1800" dirty="0">
                <a:solidFill>
                  <a:srgbClr val="000000"/>
                </a:solidFill>
                <a:effectLst/>
                <a:latin typeface="Times New Roman" panose="02020603050405020304" pitchFamily="18" charset="0"/>
                <a:ea typeface="Times New Roman" panose="02020603050405020304" pitchFamily="18" charset="0"/>
              </a:rPr>
              <a:t>, "Using a Google Glass-based Classroom Feedback System to improve students to teacher communication", IEEE Access, vol. 7, pp. 16837-16846, 2019.</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[5] V. Rivera-Pelayo, J. Munk, V. Zacharias and S. Braun, "Live interest meter: learning from quantified feedback in mass lectures", Proceedings of the Third International Conference on Learning Analytics and Knowledge, pp. 23-27, 2013.</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[6] R. Anderson, T. </a:t>
            </a:r>
            <a:r>
              <a:rPr lang="en-US" sz="1800" dirty="0" err="1">
                <a:solidFill>
                  <a:srgbClr val="000000"/>
                </a:solidFill>
                <a:effectLst/>
                <a:latin typeface="Times New Roman" panose="02020603050405020304" pitchFamily="18" charset="0"/>
                <a:ea typeface="Times New Roman" panose="02020603050405020304" pitchFamily="18" charset="0"/>
              </a:rPr>
              <a:t>VanDeGrift</a:t>
            </a:r>
            <a:r>
              <a:rPr lang="en-US" sz="1800" dirty="0">
                <a:solidFill>
                  <a:srgbClr val="000000"/>
                </a:solidFill>
                <a:effectLst/>
                <a:latin typeface="Times New Roman" panose="02020603050405020304" pitchFamily="18" charset="0"/>
                <a:ea typeface="Times New Roman" panose="02020603050405020304" pitchFamily="18" charset="0"/>
              </a:rPr>
              <a:t>, S. A. Wolfman, K. Yasuhara and R. Anderson, "Interaction patterns with a classroom feedback system: making time for feedback" in CHI’03 Extended Abstracts on Human Factors in Computing Systems, pp. 880-881, 2003.</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2685" y="1439300"/>
            <a:ext cx="8827273" cy="4653646"/>
          </a:xfrm>
          <a:prstGeom prst="rect">
            <a:avLst/>
          </a:prstGeom>
        </p:spPr>
        <p:txBody>
          <a:bodyPr wrap="square">
            <a:spAutoFit/>
          </a:bodyPr>
          <a:lstStyle/>
          <a:p>
            <a:pPr algn="just">
              <a:lnSpc>
                <a:spcPct val="150000"/>
              </a:lnSpc>
            </a:pPr>
            <a:r>
              <a:rPr lang="en-IN" sz="1800" dirty="0">
                <a:effectLst/>
                <a:latin typeface="Times New Roman" panose="02020603050405020304" pitchFamily="18" charset="0"/>
                <a:ea typeface="Calibri" panose="020F0502020204030204" pitchFamily="34" charset="0"/>
              </a:rPr>
              <a:t>The employee dashboard is a comprehensive digital interface designed to enhance the efficiency, productivity, and engagement of a workforce within an organization. Serving as a centralized hub, the dashboard amalgamates critical information and tools relevant to employees, providing a real-time overview of key performance metrics, task assignments, upcoming events, and personalized updates. Through its user-friendly design and customizable features, the dashboard empowers employees to efficiently manage their tasks, track their progress, collaborate with colleagues, and access essential resources. Additionally, data visualization tools offer insights into individual and team performance trends, enabling informed decision-making at various organizational levels. By fostering transparency, communication, and data-driven insights, the employee dashboard optimizes workflow, bolsters employee satisfaction, and contributes to the overall success of the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86" y="1619497"/>
            <a:ext cx="8633139" cy="2227982"/>
          </a:xfrm>
          <a:prstGeom prst="rect">
            <a:avLst/>
          </a:prstGeom>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abstract encapsulates the multifaceted benefits and functionalities of the employee dashboard, highlighting its pivotal role in modern workforce management and organizational dynamics. Online platform that facilitates the collection and analysis of feedback from students, faculty, and staff in a college or university setting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Employee , Subject ,Student , Feedback , Hod ,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153162" y="863445"/>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2345322"/>
          </a:xfrm>
          <a:prstGeom prst="rect">
            <a:avLst/>
          </a:prstGeom>
          <a:noFill/>
        </p:spPr>
        <p:txBody>
          <a:bodyPr wrap="square" rtlCol="0">
            <a:spAutoFit/>
          </a:bodyPr>
          <a:lstStyle/>
          <a:p>
            <a:pPr algn="just">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“Employee dashboard”</a:t>
            </a:r>
            <a:r>
              <a:rPr lang="en-US" sz="2000" dirty="0">
                <a:solidFill>
                  <a:srgbClr val="000000"/>
                </a:solidFill>
                <a:effectLst/>
                <a:latin typeface="Times New Roman" panose="02020603050405020304" pitchFamily="18" charset="0"/>
                <a:ea typeface="Times New Roman" panose="02020603050405020304" pitchFamily="18" charset="0"/>
              </a:rPr>
              <a:t> is software developed for maintaining the feedback information from students. </a:t>
            </a:r>
            <a:r>
              <a:rPr lang="en-US" sz="2000" dirty="0">
                <a:effectLst/>
                <a:latin typeface="Times New Roman" panose="02020603050405020304" pitchFamily="18" charset="0"/>
                <a:ea typeface="Times New Roman" panose="02020603050405020304" pitchFamily="18" charset="0"/>
              </a:rPr>
              <a:t>The objective of employee dashboard is to provide a user-friendly and efficient platform that enables faculty to access relevant and up-to-date information about their feedback details, check the details by individually which subject getting good feedback.</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1889620"/>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rPr>
              <a:t>employee dashboard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software developed for getting feedbacks from students. It facilitates to access the feedback information of a particular faculty . By just a click on the mouse, the system will be able to produce the feedback report thus reducing the need for asking student manually in the class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858831"/>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Now a days faculty who are giving lecture in classes don’t know how student were feeling about hos class. If faculty want feedbacks, he can ask directly to the students but whenever directly asking feedbacks will come from students not properly. Here in this project student can give feedback in online directly particular faculty.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scope of a subject feedback management system may vary depending on the specific needs and requirements of educational institutions, but it should aim to provide an efficient and effective solution for collecting, analyzing, and managing feedback from students to improve the quality of education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5274329"/>
          </a:xfrm>
          <a:prstGeom prst="rect">
            <a:avLst/>
          </a:prstGeom>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today's fast-paced and dynamic work environment, organizations are continually seeking innovative ways to streamline operations, enhance collaboration, and empower their workforce. One such solution that has gained significant traction is the implementation of an employee dashboard. The employee dashboard serves as a digital cockpit, providing employees with a consolidated and user-friendly platform to access crucial information, monitor performance metrics, manage tasks, and engage with their colleagues.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businesses grow and adapt to changing market landscapes, the need for efficient communication, data-driven insights, and seamless task management becomes paramount. Traditional methods of disseminating information and managing tasks often lead to fragmentation and inefficiencies, hindering both individual productivity and overall team cohesion. The employee dashboard addresses these challenges by centralizing essential data, tools, and resources in a single, accessible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3429402-24E5-5A53-B4BA-88CF5EF5499F}"/>
              </a:ext>
            </a:extLst>
          </p:cNvPr>
          <p:cNvSpPr txBox="1"/>
          <p:nvPr/>
        </p:nvSpPr>
        <p:spPr>
          <a:xfrm>
            <a:off x="2119745" y="2202872"/>
            <a:ext cx="8742219" cy="3517373"/>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aims to develop and implement an advanced employee dashboard tailored to the unique needs of our organization. By leveraging cutting-edge technologies and intuitive design principles, the dashboard will revolutionize how our employees interact with information, collaborate with team members, and track their progress. This project holds the potential to not only boost operational efficiency and employee satisfaction but also contribute to informed decision-making by providing real-time insights into performance trends and key metrics.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353</TotalTime>
  <Words>1887</Words>
  <Application>Microsoft Office PowerPoint</Application>
  <PresentationFormat>Widescreen</PresentationFormat>
  <Paragraphs>142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Garamond</vt:lpstr>
      <vt:lpstr>Times New Roman</vt:lpstr>
      <vt:lpstr>Wingdings</vt:lpstr>
      <vt:lpstr>Wingdings 3</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Chella Narasimhulu</cp:lastModifiedBy>
  <cp:revision>150</cp:revision>
  <dcterms:created xsi:type="dcterms:W3CDTF">2022-11-19T11:35:00Z</dcterms:created>
  <dcterms:modified xsi:type="dcterms:W3CDTF">2023-08-16T12:53:15Z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