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65" r:id="rId9"/>
    <p:sldId id="266" r:id="rId10"/>
    <p:sldId id="269" r:id="rId11"/>
    <p:sldId id="270" r:id="rId12"/>
    <p:sldId id="273" r:id="rId13"/>
    <p:sldId id="274" r:id="rId14"/>
    <p:sldId id="275" r:id="rId15"/>
    <p:sldId id="276" r:id="rId16"/>
    <p:sldId id="272" r:id="rId17"/>
    <p:sldId id="278" r:id="rId18"/>
    <p:sldId id="282" r:id="rId19"/>
    <p:sldId id="279" r:id="rId20"/>
    <p:sldId id="283" r:id="rId21"/>
    <p:sldId id="280" r:id="rId22"/>
    <p:sldId id="284" r:id="rId23"/>
    <p:sldId id="285" r:id="rId24"/>
    <p:sldId id="286" r:id="rId25"/>
    <p:sldId id="281" r:id="rId26"/>
    <p:sldId id="289" r:id="rId27"/>
    <p:sldId id="287" r:id="rId28"/>
    <p:sldId id="290" r:id="rId29"/>
    <p:sldId id="291"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55153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15058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61917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28581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12148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5CA62C-761C-4B40-BDFD-820C955B9875}"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27542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5CA62C-761C-4B40-BDFD-820C955B9875}" type="datetimeFigureOut">
              <a:rPr lang="en-IN" smtClean="0"/>
              <a:t>01-03-2023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97330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5CA62C-761C-4B40-BDFD-820C955B9875}" type="datetimeFigureOut">
              <a:rPr lang="en-IN" smtClean="0"/>
              <a:t>01-03-2023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94854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CA62C-761C-4B40-BDFD-820C955B9875}" type="datetimeFigureOut">
              <a:rPr lang="en-IN" smtClean="0"/>
              <a:t>01-03-2023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67824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30131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22164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CA62C-761C-4B40-BDFD-820C955B9875}" type="datetimeFigureOut">
              <a:rPr lang="en-IN" smtClean="0"/>
              <a:t>01-03-2023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A9C32-0DB1-4F2E-B327-0AA7A1F66447}" type="slidenum">
              <a:rPr lang="en-IN" smtClean="0"/>
              <a:t>‹#›</a:t>
            </a:fld>
            <a:endParaRPr lang="en-IN"/>
          </a:p>
        </p:txBody>
      </p:sp>
    </p:spTree>
    <p:extLst>
      <p:ext uri="{BB962C8B-B14F-4D97-AF65-F5344CB8AC3E}">
        <p14:creationId xmlns:p14="http://schemas.microsoft.com/office/powerpoint/2010/main" val="1264031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752733" y="2781300"/>
            <a:ext cx="7589002" cy="87630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IN" b="1" dirty="0">
                <a:latin typeface="Times New Roman" panose="02020603050405020304" pitchFamily="18" charset="0"/>
                <a:cs typeface="Times New Roman" panose="02020603050405020304" pitchFamily="18" charset="0"/>
              </a:rPr>
              <a:t>Farm Management System</a:t>
            </a:r>
            <a:endParaRPr lang="en-IN" dirty="0">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258820" y="311017"/>
            <a:ext cx="2655254" cy="654899"/>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Java</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40960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133" y="232727"/>
            <a:ext cx="8911687" cy="462732"/>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ARCHITECTURE</a:t>
            </a:r>
            <a:endParaRPr lang="en-IN" sz="28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8" name="TextBox 7"/>
          <p:cNvSpPr txBox="1"/>
          <p:nvPr/>
        </p:nvSpPr>
        <p:spPr>
          <a:xfrm>
            <a:off x="3245413" y="5936844"/>
            <a:ext cx="5459852"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Architecture diagram of proposed method</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3678B36-BB05-5427-2E6C-247CF0040F08}"/>
              </a:ext>
            </a:extLst>
          </p:cNvPr>
          <p:cNvPicPr>
            <a:picLocks noChangeAspect="1"/>
          </p:cNvPicPr>
          <p:nvPr/>
        </p:nvPicPr>
        <p:blipFill>
          <a:blip r:embed="rId3"/>
          <a:stretch>
            <a:fillRect/>
          </a:stretch>
        </p:blipFill>
        <p:spPr>
          <a:xfrm>
            <a:off x="4197927" y="1308812"/>
            <a:ext cx="4308764" cy="4812980"/>
          </a:xfrm>
          <a:prstGeom prst="rect">
            <a:avLst/>
          </a:prstGeom>
        </p:spPr>
      </p:pic>
    </p:spTree>
    <p:extLst>
      <p:ext uri="{BB962C8B-B14F-4D97-AF65-F5344CB8AC3E}">
        <p14:creationId xmlns:p14="http://schemas.microsoft.com/office/powerpoint/2010/main" val="300539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BDDE2-E6D7-45DC-99C8-D99C88EA5A34}"/>
              </a:ext>
            </a:extLst>
          </p:cNvPr>
          <p:cNvSpPr txBox="1"/>
          <p:nvPr/>
        </p:nvSpPr>
        <p:spPr>
          <a:xfrm>
            <a:off x="1561571" y="1698798"/>
            <a:ext cx="9148104" cy="3785652"/>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SOFTWARE AND HARDWARE REQUIREMENTS:</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Operating system		:  Windows 7 or 7+</a:t>
            </a:r>
          </a:p>
          <a:p>
            <a:pPr>
              <a:lnSpc>
                <a:spcPct val="150000"/>
              </a:lnSpc>
            </a:pPr>
            <a:r>
              <a:rPr lang="en-IN" sz="2000" dirty="0">
                <a:latin typeface="Times New Roman" panose="02020603050405020304" pitchFamily="18" charset="0"/>
                <a:cs typeface="Times New Roman" panose="02020603050405020304" pitchFamily="18" charset="0"/>
              </a:rPr>
              <a:t>Ram			:  8 GB</a:t>
            </a:r>
          </a:p>
          <a:p>
            <a:pPr>
              <a:lnSpc>
                <a:spcPct val="150000"/>
              </a:lnSpc>
            </a:pPr>
            <a:r>
              <a:rPr lang="en-IN" sz="2000" dirty="0">
                <a:latin typeface="Times New Roman" panose="02020603050405020304" pitchFamily="18" charset="0"/>
                <a:cs typeface="Times New Roman" panose="02020603050405020304" pitchFamily="18" charset="0"/>
              </a:rPr>
              <a:t>Hard disc or SSD		:  More than 500 GB</a:t>
            </a:r>
          </a:p>
          <a:p>
            <a:pPr>
              <a:lnSpc>
                <a:spcPct val="150000"/>
              </a:lnSpc>
            </a:pPr>
            <a:r>
              <a:rPr lang="en-IN" sz="2000" dirty="0">
                <a:latin typeface="Times New Roman" panose="02020603050405020304" pitchFamily="18" charset="0"/>
                <a:cs typeface="Times New Roman" panose="02020603050405020304" pitchFamily="18" charset="0"/>
              </a:rPr>
              <a:t>Processor		:  Intel 3rd generation or high with 8 GB Ram</a:t>
            </a:r>
          </a:p>
          <a:p>
            <a:pPr>
              <a:lnSpc>
                <a:spcPct val="150000"/>
              </a:lnSpc>
            </a:pPr>
            <a:r>
              <a:rPr lang="en-IN" sz="2000" dirty="0">
                <a:latin typeface="Times New Roman" panose="02020603050405020304" pitchFamily="18" charset="0"/>
                <a:cs typeface="Times New Roman" panose="02020603050405020304" pitchFamily="18" charset="0"/>
              </a:rPr>
              <a:t>Software’s		:  Java 8 or high version, Eclipse.</a:t>
            </a: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86581" y="586432"/>
            <a:ext cx="4291560" cy="587148"/>
          </a:xfrm>
          <a:prstGeom prst="rect">
            <a:avLst/>
          </a:prstGeom>
        </p:spPr>
        <p:txBody>
          <a:bodyPr wrap="none">
            <a:spAutoFit/>
          </a:bodyPr>
          <a:lstStyle/>
          <a:p>
            <a:pPr marL="228600" algn="ctr">
              <a:lnSpc>
                <a:spcPct val="150000"/>
              </a:lnSpc>
              <a:spcBef>
                <a:spcPts val="1200"/>
              </a:spcBef>
              <a:spcAft>
                <a:spcPts val="0"/>
              </a:spcAft>
              <a:tabLst>
                <a:tab pos="1733550" algn="l"/>
              </a:tabLst>
            </a:pPr>
            <a:r>
              <a:rPr lang="en-IN" sz="2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95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79E-28D8-4B46-85BE-B00A71FEC4A0}"/>
              </a:ext>
            </a:extLst>
          </p:cNvPr>
          <p:cNvSpPr>
            <a:spLocks noGrp="1"/>
          </p:cNvSpPr>
          <p:nvPr>
            <p:ph type="title"/>
          </p:nvPr>
        </p:nvSpPr>
        <p:spPr>
          <a:xfrm>
            <a:off x="1974634" y="321280"/>
            <a:ext cx="8911687" cy="54160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MODULES</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E9046-BA90-48BE-8AE4-AFEEFBC9252F}"/>
              </a:ext>
            </a:extLst>
          </p:cNvPr>
          <p:cNvSpPr>
            <a:spLocks noGrp="1"/>
          </p:cNvSpPr>
          <p:nvPr>
            <p:ph idx="1"/>
          </p:nvPr>
        </p:nvSpPr>
        <p:spPr>
          <a:xfrm>
            <a:off x="1229769" y="1287889"/>
            <a:ext cx="10401416" cy="4829576"/>
          </a:xfrm>
        </p:spPr>
        <p:txBody>
          <a:bodyPr>
            <a:no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This project contains four modules as mentioned in below are:</a:t>
            </a:r>
          </a:p>
          <a:p>
            <a:pPr marL="457200" lvl="0" indent="-457200">
              <a:lnSpc>
                <a:spcPct val="150000"/>
              </a:lnSpc>
              <a:buFont typeface="+mj-lt"/>
              <a:buAutoNum type="arabicPeriod"/>
            </a:pPr>
            <a:r>
              <a:rPr lang="en-IN" sz="2000" b="1" dirty="0">
                <a:latin typeface="Times New Roman" panose="02020603050405020304" pitchFamily="18" charset="0"/>
                <a:cs typeface="Times New Roman" panose="02020603050405020304" pitchFamily="18" charset="0"/>
              </a:rPr>
              <a:t>Admin:  </a:t>
            </a:r>
            <a:endParaRPr lang="en-IN" sz="2000" dirty="0">
              <a:latin typeface="Times New Roman" panose="02020603050405020304" pitchFamily="18" charset="0"/>
              <a:cs typeface="Times New Roman" panose="02020603050405020304" pitchFamily="18" charset="0"/>
            </a:endParaRPr>
          </a:p>
          <a:p>
            <a:pPr marL="0" indent="0">
              <a:lnSpc>
                <a:spcPct val="150000"/>
              </a:lnSpc>
              <a:spcAft>
                <a:spcPts val="800"/>
              </a:spcAft>
              <a:buNone/>
            </a:pPr>
            <a:r>
              <a:rPr lang="en-IN" sz="2000" dirty="0">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must login with valid default credentials, Admin will add the products and he can able to view all added products. He can able to view all the registered customers and admin can maintain the customers , view all the orders ordered by customers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50000"/>
              </a:lnSpc>
              <a:buFont typeface="+mj-lt"/>
              <a:buAutoNum type="arabicPeriod" startAt="2"/>
            </a:pPr>
            <a:r>
              <a:rPr lang="en-IN" sz="2000" b="1" dirty="0">
                <a:latin typeface="Times New Roman" panose="02020603050405020304" pitchFamily="18" charset="0"/>
                <a:cs typeface="Times New Roman" panose="02020603050405020304" pitchFamily="18" charset="0"/>
              </a:rPr>
              <a:t>User:</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register with his required details and must be login with valid credentials. He can able view all the products which are added by admin, add to the cart which are required and buy from cart.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05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173734"/>
            <a:ext cx="8911687" cy="727018"/>
          </a:xfrm>
        </p:spPr>
        <p:txBody>
          <a:bodyPr>
            <a:normAutofit/>
          </a:bodyPr>
          <a:lstStyle/>
          <a:p>
            <a:pPr algn="ctr"/>
            <a:r>
              <a:rPr lang="en-US" sz="2700" b="1" dirty="0">
                <a:solidFill>
                  <a:srgbClr val="7030A0"/>
                </a:solidFill>
                <a:latin typeface="Times New Roman" panose="02020603050405020304" pitchFamily="18" charset="0"/>
                <a:cs typeface="Times New Roman" panose="02020603050405020304" pitchFamily="18" charset="0"/>
              </a:rPr>
              <a:t>UML DIAGRAMS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6229" y="723331"/>
            <a:ext cx="10508776" cy="6134669"/>
          </a:xfrm>
        </p:spPr>
        <p:txBody>
          <a:bodyPr>
            <a:noAutofit/>
          </a:bodyPr>
          <a:lstStyle/>
          <a:p>
            <a:pPr algn="just">
              <a:lnSpc>
                <a:spcPct val="150000"/>
              </a:lnSpc>
              <a:buFont typeface="Wingdings" panose="05000000000000000000" pitchFamily="2" charset="2"/>
              <a:buChar char="ü"/>
            </a:pP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stands for unified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language.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is a standardized general-purpose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language in the field of object-oriented software engineering. The standard is managed, and was created by, the object management group. </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goal is for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to become a common language for creating models of object oriented computer software. In its current form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is comprised of two major components: a meta-model and a notation. In the future, some form of method or process may also be added to; or associated with,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unified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language is a standard language for specifying, visualization, constructing and documenting the </a:t>
            </a:r>
            <a:r>
              <a:rPr lang="en-IN" sz="2000" dirty="0" err="1">
                <a:solidFill>
                  <a:schemeClr val="tx1"/>
                </a:solidFill>
                <a:latin typeface="Times New Roman" panose="02020603050405020304" pitchFamily="18" charset="0"/>
                <a:cs typeface="Times New Roman" panose="02020603050405020304" pitchFamily="18" charset="0"/>
              </a:rPr>
              <a:t>artifacts</a:t>
            </a:r>
            <a:r>
              <a:rPr lang="en-IN" sz="2000" dirty="0">
                <a:solidFill>
                  <a:schemeClr val="tx1"/>
                </a:solidFill>
                <a:latin typeface="Times New Roman" panose="02020603050405020304" pitchFamily="18" charset="0"/>
                <a:cs typeface="Times New Roman" panose="02020603050405020304" pitchFamily="18" charset="0"/>
              </a:rPr>
              <a:t> of software system, as well as for business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and other non-software systems. </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represents a collection of best engineering practices that have proven successful in the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of large and complex systems.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59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462" y="141801"/>
            <a:ext cx="10367493" cy="6500306"/>
          </a:xfrm>
          <a:prstGeom prst="rect">
            <a:avLst/>
          </a:prstGeom>
        </p:spPr>
        <p:txBody>
          <a:bodyPr wrap="square">
            <a:spAutoFit/>
          </a:bodyPr>
          <a:lstStyle/>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is a very important part of developing objects oriented software and the software development process. The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uses mostly graphical notations to express the design of software projects.</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000" b="1" dirty="0">
                <a:solidFill>
                  <a:srgbClr val="7030A0"/>
                </a:solidFill>
                <a:latin typeface="Times New Roman" panose="02020603050405020304" pitchFamily="18" charset="0"/>
                <a:cs typeface="Times New Roman" panose="02020603050405020304" pitchFamily="18" charset="0"/>
              </a:rPr>
              <a:t>GOALS:</a:t>
            </a:r>
            <a:endParaRPr lang="en-IN" sz="2000" dirty="0">
              <a:solidFill>
                <a:srgbClr val="7030A0"/>
              </a:solidFill>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The Primary goals in the design of the UML are as follows: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Provide users a ready-to-use, expressive visual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Language so that they can develop and exchange meaningful models.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Provide extendibility and specialization mechanisms to extend the core concepts.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Be independent of particular programming languages and development process.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Provide a formal basis for understanding the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language.</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Encourage the growth of OO tools market.</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Support higher level development concepts such as collaborations, frameworks, patterns and components.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Integrate best practices.</a:t>
            </a:r>
          </a:p>
        </p:txBody>
      </p:sp>
    </p:spTree>
    <p:extLst>
      <p:ext uri="{BB962C8B-B14F-4D97-AF65-F5344CB8AC3E}">
        <p14:creationId xmlns:p14="http://schemas.microsoft.com/office/powerpoint/2010/main" val="75837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7688" y="978794"/>
            <a:ext cx="9140413" cy="4326826"/>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kern="150" dirty="0">
                <a:latin typeface="Times New Roman" panose="02020603050405020304" pitchFamily="18" charset="0"/>
                <a:ea typeface="DejaVu Sans"/>
                <a:cs typeface="DejaVu Sans"/>
              </a:rPr>
              <a:t>A use case diagram in the unified modeling language (</a:t>
            </a:r>
            <a:r>
              <a:rPr lang="en-US" sz="2000" kern="150" dirty="0" err="1">
                <a:latin typeface="Times New Roman" panose="02020603050405020304" pitchFamily="18" charset="0"/>
                <a:ea typeface="DejaVu Sans"/>
                <a:cs typeface="DejaVu Sans"/>
              </a:rPr>
              <a:t>uml</a:t>
            </a:r>
            <a:r>
              <a:rPr lang="en-US" sz="2000" kern="150" dirty="0">
                <a:latin typeface="Times New Roman" panose="0202060305040502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algn="just">
              <a:lnSpc>
                <a:spcPct val="150000"/>
              </a:lnSpc>
            </a:pPr>
            <a:endParaRPr lang="en-US" kern="150" dirty="0">
              <a:solidFill>
                <a:srgbClr val="000000"/>
              </a:solidFill>
              <a:latin typeface="Times New Roman" panose="02020603050405020304" pitchFamily="18" charset="0"/>
              <a:ea typeface="DejaVu Sans"/>
              <a:cs typeface="DejaVu Sans"/>
            </a:endParaRPr>
          </a:p>
          <a:p>
            <a:pPr algn="just">
              <a:lnSpc>
                <a:spcPct val="150000"/>
              </a:lnSpc>
            </a:pPr>
            <a:endParaRPr lang="en-US" kern="150" dirty="0">
              <a:effectLst/>
              <a:latin typeface="Liberation Serif"/>
              <a:ea typeface="DejaVu Sans"/>
              <a:cs typeface="DejaVu Sans"/>
            </a:endParaRPr>
          </a:p>
        </p:txBody>
      </p:sp>
    </p:spTree>
    <p:extLst>
      <p:ext uri="{BB962C8B-B14F-4D97-AF65-F5344CB8AC3E}">
        <p14:creationId xmlns:p14="http://schemas.microsoft.com/office/powerpoint/2010/main" val="349458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AB944D-D779-5796-C176-D05BD3CFFC6B}"/>
              </a:ext>
            </a:extLst>
          </p:cNvPr>
          <p:cNvPicPr>
            <a:picLocks noChangeAspect="1"/>
          </p:cNvPicPr>
          <p:nvPr/>
        </p:nvPicPr>
        <p:blipFill>
          <a:blip r:embed="rId2"/>
          <a:stretch>
            <a:fillRect/>
          </a:stretch>
        </p:blipFill>
        <p:spPr>
          <a:xfrm>
            <a:off x="3560619" y="404027"/>
            <a:ext cx="5250872" cy="6264834"/>
          </a:xfrm>
          <a:prstGeom prst="rect">
            <a:avLst/>
          </a:prstGeom>
        </p:spPr>
      </p:pic>
    </p:spTree>
    <p:extLst>
      <p:ext uri="{BB962C8B-B14F-4D97-AF65-F5344CB8AC3E}">
        <p14:creationId xmlns:p14="http://schemas.microsoft.com/office/powerpoint/2010/main" val="238787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0127" y="258526"/>
            <a:ext cx="10072048" cy="3090590"/>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algn="just">
              <a:lnSpc>
                <a:spcPct val="150000"/>
              </a:lnSpc>
              <a:spcAft>
                <a:spcPts val="800"/>
              </a:spcAft>
              <a:tabLst>
                <a:tab pos="157353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AC8610D-F759-3F8E-681A-247907156EF4}"/>
              </a:ext>
            </a:extLst>
          </p:cNvPr>
          <p:cNvPicPr>
            <a:picLocks noChangeAspect="1"/>
          </p:cNvPicPr>
          <p:nvPr/>
        </p:nvPicPr>
        <p:blipFill>
          <a:blip r:embed="rId2"/>
          <a:stretch>
            <a:fillRect/>
          </a:stretch>
        </p:blipFill>
        <p:spPr>
          <a:xfrm>
            <a:off x="3089563" y="3054628"/>
            <a:ext cx="5929745" cy="3238553"/>
          </a:xfrm>
          <a:prstGeom prst="rect">
            <a:avLst/>
          </a:prstGeom>
        </p:spPr>
      </p:pic>
    </p:spTree>
    <p:extLst>
      <p:ext uri="{BB962C8B-B14F-4D97-AF65-F5344CB8AC3E}">
        <p14:creationId xmlns:p14="http://schemas.microsoft.com/office/powerpoint/2010/main" val="360516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2240" y="1985978"/>
            <a:ext cx="8999545" cy="3090590"/>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kind of interaction diagram that shows how processes operate with one another and in what order. It is a construct of a message sequence chart. Sequence diagrams are sometimes called event diagrams, event scenarios, and timing diagrams.</a:t>
            </a:r>
          </a:p>
          <a:p>
            <a:pPr algn="just">
              <a:lnSpc>
                <a:spcPct val="150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9762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6EB44C-839F-5D25-E08D-DF4668DC23BE}"/>
              </a:ext>
            </a:extLst>
          </p:cNvPr>
          <p:cNvPicPr>
            <a:picLocks noChangeAspect="1"/>
          </p:cNvPicPr>
          <p:nvPr/>
        </p:nvPicPr>
        <p:blipFill>
          <a:blip r:embed="rId2"/>
          <a:stretch>
            <a:fillRect/>
          </a:stretch>
        </p:blipFill>
        <p:spPr>
          <a:xfrm>
            <a:off x="2826327" y="740302"/>
            <a:ext cx="6954981" cy="5719179"/>
          </a:xfrm>
          <a:prstGeom prst="rect">
            <a:avLst/>
          </a:prstGeom>
        </p:spPr>
      </p:pic>
    </p:spTree>
    <p:extLst>
      <p:ext uri="{BB962C8B-B14F-4D97-AF65-F5344CB8AC3E}">
        <p14:creationId xmlns:p14="http://schemas.microsoft.com/office/powerpoint/2010/main" val="96872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541846"/>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313370" y="991673"/>
            <a:ext cx="8607913" cy="5534391"/>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Abstract</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Introduction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Literature review</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Existing Method</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Drawbacks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Proposed method			</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Advantages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Implementation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Architecture</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Modules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3202330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549" y="1120461"/>
            <a:ext cx="9418493" cy="3495829"/>
          </a:xfrm>
          <a:prstGeom prst="rect">
            <a:avLst/>
          </a:prstGeom>
        </p:spPr>
        <p:txBody>
          <a:bodyPr wrap="square">
            <a:spAutoFit/>
          </a:bodyPr>
          <a:lstStyle/>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905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996A77-A39A-8013-4BEC-34619AFC85F4}"/>
              </a:ext>
            </a:extLst>
          </p:cNvPr>
          <p:cNvPicPr>
            <a:picLocks noChangeAspect="1"/>
          </p:cNvPicPr>
          <p:nvPr/>
        </p:nvPicPr>
        <p:blipFill>
          <a:blip r:embed="rId2"/>
          <a:stretch>
            <a:fillRect/>
          </a:stretch>
        </p:blipFill>
        <p:spPr>
          <a:xfrm>
            <a:off x="3186545" y="960371"/>
            <a:ext cx="5985164" cy="5078321"/>
          </a:xfrm>
          <a:prstGeom prst="rect">
            <a:avLst/>
          </a:prstGeom>
        </p:spPr>
      </p:pic>
    </p:spTree>
    <p:extLst>
      <p:ext uri="{BB962C8B-B14F-4D97-AF65-F5344CB8AC3E}">
        <p14:creationId xmlns:p14="http://schemas.microsoft.com/office/powerpoint/2010/main" val="3000497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5926" y="395785"/>
            <a:ext cx="9453351" cy="2572499"/>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 ware’s used to deploy the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477296" y="3488565"/>
            <a:ext cx="5293217" cy="1894804"/>
          </a:xfrm>
          <a:prstGeom prst="rect">
            <a:avLst/>
          </a:prstGeom>
        </p:spPr>
      </p:pic>
    </p:spTree>
    <p:extLst>
      <p:ext uri="{BB962C8B-B14F-4D97-AF65-F5344CB8AC3E}">
        <p14:creationId xmlns:p14="http://schemas.microsoft.com/office/powerpoint/2010/main" val="2893070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337" y="424304"/>
            <a:ext cx="10176681" cy="3393237"/>
          </a:xfrm>
          <a:prstGeom prst="rect">
            <a:avLst/>
          </a:prstGeom>
        </p:spPr>
        <p:txBody>
          <a:bodyPr wrap="square">
            <a:spAutoFit/>
          </a:bodyPr>
          <a:lstStyle/>
          <a:p>
            <a:pPr algn="just">
              <a:lnSpc>
                <a:spcPct val="150000"/>
              </a:lnSpc>
            </a:pPr>
            <a:r>
              <a:rPr lang="en-US" sz="2300" b="1" dirty="0">
                <a:solidFill>
                  <a:srgbClr val="7030A0"/>
                </a:solidFill>
                <a:latin typeface="Times New Roman" panose="02020603050405020304" pitchFamily="18" charset="0"/>
                <a:ea typeface="Times New Roman" panose="02020603050405020304" pitchFamily="18" charset="0"/>
              </a:rPr>
              <a:t>Component diagram:</a:t>
            </a: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Component diagrams are used to describe the physical artifacts of a system. This artifact includes files, executable, libraries etc. So the purpose of this diagram is different, component diagrams are used during the implementation phase of an application. But it is prepared well in advance to visualize the implementation details. Initially the system is designed using different </a:t>
            </a:r>
            <a:r>
              <a:rPr lang="en-US" sz="2000" dirty="0" err="1">
                <a:solidFill>
                  <a:srgbClr val="000000"/>
                </a:solidFill>
                <a:latin typeface="Times New Roman" panose="02020603050405020304" pitchFamily="18" charset="0"/>
                <a:ea typeface="Times New Roman" panose="02020603050405020304" pitchFamily="18" charset="0"/>
              </a:rPr>
              <a:t>uml</a:t>
            </a:r>
            <a:r>
              <a:rPr lang="en-US" sz="2000" dirty="0">
                <a:solidFill>
                  <a:srgbClr val="000000"/>
                </a:solidFill>
                <a:latin typeface="Times New Roman" panose="02020603050405020304" pitchFamily="18" charset="0"/>
                <a:ea typeface="Times New Roman" panose="02020603050405020304" pitchFamily="18" charset="0"/>
              </a:rPr>
              <a:t> diagrams and then when the artifacts are ready component diagrams are used to get an idea of the implementation.</a:t>
            </a:r>
            <a:endParaRPr lang="en-US" sz="2000" dirty="0">
              <a:effectLst/>
              <a:latin typeface="Times New Roman" panose="02020603050405020304" pitchFamily="18" charset="0"/>
              <a:ea typeface="Times New Roman" panose="02020603050405020304" pitchFamily="18" charset="0"/>
            </a:endParaRPr>
          </a:p>
        </p:txBody>
      </p:sp>
      <p:pic>
        <p:nvPicPr>
          <p:cNvPr id="4" name="Picture 3"/>
          <p:cNvPicPr/>
          <p:nvPr/>
        </p:nvPicPr>
        <p:blipFill>
          <a:blip r:embed="rId2"/>
          <a:stretch>
            <a:fillRect/>
          </a:stretch>
        </p:blipFill>
        <p:spPr>
          <a:xfrm>
            <a:off x="3850784" y="3817541"/>
            <a:ext cx="6001554" cy="2041570"/>
          </a:xfrm>
          <a:prstGeom prst="rect">
            <a:avLst/>
          </a:prstGeom>
        </p:spPr>
      </p:pic>
    </p:spTree>
    <p:extLst>
      <p:ext uri="{BB962C8B-B14F-4D97-AF65-F5344CB8AC3E}">
        <p14:creationId xmlns:p14="http://schemas.microsoft.com/office/powerpoint/2010/main" val="3766763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5277" y="1259043"/>
            <a:ext cx="8666328" cy="3034164"/>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450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890B69-CC39-2BA6-7B05-CCAF048448F7}"/>
              </a:ext>
            </a:extLst>
          </p:cNvPr>
          <p:cNvPicPr>
            <a:picLocks noChangeAspect="1"/>
          </p:cNvPicPr>
          <p:nvPr/>
        </p:nvPicPr>
        <p:blipFill>
          <a:blip r:embed="rId2"/>
          <a:stretch>
            <a:fillRect/>
          </a:stretch>
        </p:blipFill>
        <p:spPr>
          <a:xfrm>
            <a:off x="3602183" y="496173"/>
            <a:ext cx="5458690" cy="6419631"/>
          </a:xfrm>
          <a:prstGeom prst="rect">
            <a:avLst/>
          </a:prstGeom>
        </p:spPr>
      </p:pic>
    </p:spTree>
    <p:extLst>
      <p:ext uri="{BB962C8B-B14F-4D97-AF65-F5344CB8AC3E}">
        <p14:creationId xmlns:p14="http://schemas.microsoft.com/office/powerpoint/2010/main" val="1166206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9575" y="175536"/>
            <a:ext cx="10067499" cy="5501506"/>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algn="just">
              <a:lnSpc>
                <a:spcPct val="150000"/>
              </a:lnSpc>
              <a:spcAft>
                <a:spcPts val="800"/>
              </a:spcAft>
            </a:pPr>
            <a:r>
              <a:rPr lang="en-IN"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a:p>
            <a:pPr algn="just">
              <a:lnSpc>
                <a:spcPct val="150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177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1D1CA9-FD49-1C11-3930-DCC674B3012C}"/>
              </a:ext>
            </a:extLst>
          </p:cNvPr>
          <p:cNvPicPr>
            <a:picLocks noChangeAspect="1"/>
          </p:cNvPicPr>
          <p:nvPr/>
        </p:nvPicPr>
        <p:blipFill>
          <a:blip r:embed="rId2"/>
          <a:stretch>
            <a:fillRect/>
          </a:stretch>
        </p:blipFill>
        <p:spPr>
          <a:xfrm>
            <a:off x="1088612" y="1662545"/>
            <a:ext cx="10014776" cy="3532910"/>
          </a:xfrm>
          <a:prstGeom prst="rect">
            <a:avLst/>
          </a:prstGeom>
        </p:spPr>
      </p:pic>
    </p:spTree>
    <p:extLst>
      <p:ext uri="{BB962C8B-B14F-4D97-AF65-F5344CB8AC3E}">
        <p14:creationId xmlns:p14="http://schemas.microsoft.com/office/powerpoint/2010/main" val="3279504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1583" y="215261"/>
            <a:ext cx="10487887" cy="3957494"/>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77F94BD-2D41-E993-4AB8-94C1E6C28875}"/>
              </a:ext>
            </a:extLst>
          </p:cNvPr>
          <p:cNvPicPr>
            <a:picLocks noChangeAspect="1"/>
          </p:cNvPicPr>
          <p:nvPr/>
        </p:nvPicPr>
        <p:blipFill>
          <a:blip r:embed="rId2"/>
          <a:stretch>
            <a:fillRect/>
          </a:stretch>
        </p:blipFill>
        <p:spPr>
          <a:xfrm>
            <a:off x="2133600" y="4272604"/>
            <a:ext cx="8565281" cy="1851105"/>
          </a:xfrm>
          <a:prstGeom prst="rect">
            <a:avLst/>
          </a:prstGeom>
        </p:spPr>
      </p:pic>
    </p:spTree>
    <p:extLst>
      <p:ext uri="{BB962C8B-B14F-4D97-AF65-F5344CB8AC3E}">
        <p14:creationId xmlns:p14="http://schemas.microsoft.com/office/powerpoint/2010/main" val="849910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B6E734-0783-9E3E-FD30-E34320457AFC}"/>
              </a:ext>
            </a:extLst>
          </p:cNvPr>
          <p:cNvPicPr>
            <a:picLocks noChangeAspect="1"/>
          </p:cNvPicPr>
          <p:nvPr/>
        </p:nvPicPr>
        <p:blipFill>
          <a:blip r:embed="rId2"/>
          <a:stretch>
            <a:fillRect/>
          </a:stretch>
        </p:blipFill>
        <p:spPr>
          <a:xfrm>
            <a:off x="2216727" y="613399"/>
            <a:ext cx="7592291" cy="5510533"/>
          </a:xfrm>
          <a:prstGeom prst="rect">
            <a:avLst/>
          </a:prstGeom>
        </p:spPr>
      </p:pic>
    </p:spTree>
    <p:extLst>
      <p:ext uri="{BB962C8B-B14F-4D97-AF65-F5344CB8AC3E}">
        <p14:creationId xmlns:p14="http://schemas.microsoft.com/office/powerpoint/2010/main" val="413743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86" y="240562"/>
            <a:ext cx="8911687" cy="478590"/>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8640" y="719152"/>
            <a:ext cx="10396519" cy="6138848"/>
          </a:xfrm>
        </p:spPr>
        <p:txBody>
          <a:bodyPr>
            <a:noAutofit/>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amazing developments in science and technology have raised the bar for human living standards. Without these improvements, the entire planet will be physically congested. Compared to other projects now in existence, this project is innovative in that it simplifies the process of getting farming. Java has been used to implement this project. The project's goal is to create an application software to lessen the human labour involved in keeping track of the farming of different crops consumed by people and getting farming on different ways based on seasonal wise</a:t>
            </a:r>
            <a:r>
              <a:rPr lang="en-IN"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fast changing environment, including difficult market conditions and a high exposure to financial risks are major reasons for changing production policy. Farm Management Systems appear to be a powerful tool to deal with the new conditions. However, farmers still rely more on their intuition than on proper management tools, when it comes to running a farm business. Many farmers do not use Farm management for various reasons, like lack of knowledge and the complexity of many available farm managements. In particular for small to medium-sized farms and for multifunctional farms appropriate farm management hardly exist. </a:t>
            </a: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Keywords: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Farming, Crops, Products , Admin, Customer, Orders etc.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174860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DC2619-E142-D15F-FDEF-9052C24210B1}"/>
              </a:ext>
            </a:extLst>
          </p:cNvPr>
          <p:cNvPicPr>
            <a:picLocks noChangeAspect="1"/>
          </p:cNvPicPr>
          <p:nvPr/>
        </p:nvPicPr>
        <p:blipFill>
          <a:blip r:embed="rId2"/>
          <a:stretch>
            <a:fillRect/>
          </a:stretch>
        </p:blipFill>
        <p:spPr>
          <a:xfrm>
            <a:off x="2493818" y="471985"/>
            <a:ext cx="7107381" cy="5834417"/>
          </a:xfrm>
          <a:prstGeom prst="rect">
            <a:avLst/>
          </a:prstGeom>
        </p:spPr>
      </p:pic>
    </p:spTree>
    <p:extLst>
      <p:ext uri="{BB962C8B-B14F-4D97-AF65-F5344CB8AC3E}">
        <p14:creationId xmlns:p14="http://schemas.microsoft.com/office/powerpoint/2010/main" val="420469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511" y="78453"/>
            <a:ext cx="8911687" cy="644878"/>
          </a:xfrm>
        </p:spPr>
        <p:txBody>
          <a:bodyPr>
            <a:normAutofit/>
          </a:bodyPr>
          <a:lstStyle/>
          <a:p>
            <a:pPr algn="ctr"/>
            <a:r>
              <a:rPr lang="en-US" sz="2700"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828025" y="723331"/>
            <a:ext cx="10609509" cy="6134669"/>
          </a:xfrm>
        </p:spPr>
        <p:txBody>
          <a:bodyPr>
            <a:noAutofit/>
          </a:bodyPr>
          <a:lstStyle/>
          <a:p>
            <a:pPr marL="0" indent="0" algn="just">
              <a:lnSpc>
                <a:spcPct val="150000"/>
              </a:lnSpc>
              <a:spcAft>
                <a:spcPts val="800"/>
              </a:spcAft>
              <a:buNone/>
            </a:pPr>
            <a:r>
              <a:rPr lang="en-US" sz="2000" dirty="0">
                <a:latin typeface="Times New Roman" panose="02020603050405020304" pitchFamily="18" charset="0"/>
                <a:cs typeface="Times New Roman" panose="02020603050405020304" pitchFamily="18" charset="0"/>
              </a:rPr>
              <a:t>Nowadays people are putting more and more emphasis on quality of life. The food safety concern and attention are also increasing. The dairy products health security as an important part of food safety, has been on the agenda. Therefore, how can guarantee food safety has become an important research subject. Dairy farming has always been a traditional industry, but the industry development is uneven. Large dairy farms purchase foreign equipment and production experience to manage the zap, but due to limits on various aspects of funds, small or remote areas will not be able to introduce advanced equipment, they still adopt the traditional way to zap daily management. This way influence cow production management and technical support, in this context, we urgently need a reliable and advanced management methods to manage the zap.</a:t>
            </a:r>
          </a:p>
          <a:p>
            <a:pPr marL="0" indent="0" algn="just">
              <a:lnSpc>
                <a:spcPct val="150000"/>
              </a:lnSpc>
              <a:spcAft>
                <a:spcPts val="800"/>
              </a:spcAft>
              <a:buNone/>
            </a:pPr>
            <a:r>
              <a:rPr lang="en-US" sz="2000" dirty="0">
                <a:latin typeface="Times New Roman" panose="02020603050405020304" pitchFamily="18" charset="0"/>
                <a:cs typeface="Times New Roman" panose="02020603050405020304" pitchFamily="18" charset="0"/>
              </a:rPr>
              <a:t>This paper is organized as follows. In section 2, the Control Scheme And Design Of The System is presented. In section 3, according to the principle of the system, the Overall Design is given. The Hardware Design Of Actuator System is introduced in section 4. And in section5, Software Programming is completed. Finally, our work of this paper is summarized in the last section</a:t>
            </a:r>
            <a:r>
              <a:rPr lang="en-US" sz="2000" dirty="0"/>
              <a: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287440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111878"/>
            <a:ext cx="8802955" cy="628346"/>
          </a:xfrm>
        </p:spPr>
        <p:txBody>
          <a:bodyPr>
            <a:normAutofit/>
          </a:bodyPr>
          <a:lstStyle/>
          <a:p>
            <a:pPr algn="ctr"/>
            <a:r>
              <a:rPr lang="en-US" sz="2700" b="1" dirty="0">
                <a:latin typeface="Times New Roman" panose="02020603050405020304" pitchFamily="18" charset="0"/>
                <a:cs typeface="Times New Roman" panose="02020603050405020304" pitchFamily="18" charset="0"/>
              </a:rPr>
              <a:t>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2463881"/>
              </p:ext>
            </p:extLst>
          </p:nvPr>
        </p:nvGraphicFramePr>
        <p:xfrm>
          <a:off x="923610" y="740224"/>
          <a:ext cx="10342367" cy="5799822"/>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val="20000"/>
                    </a:ext>
                  </a:extLst>
                </a:gridCol>
                <a:gridCol w="1919189">
                  <a:extLst>
                    <a:ext uri="{9D8B030D-6E8A-4147-A177-3AD203B41FA5}">
                      <a16:colId xmlns:a16="http://schemas.microsoft.com/office/drawing/2014/main" val="20001"/>
                    </a:ext>
                  </a:extLst>
                </a:gridCol>
                <a:gridCol w="2099257">
                  <a:extLst>
                    <a:ext uri="{9D8B030D-6E8A-4147-A177-3AD203B41FA5}">
                      <a16:colId xmlns:a16="http://schemas.microsoft.com/office/drawing/2014/main" val="20002"/>
                    </a:ext>
                  </a:extLst>
                </a:gridCol>
                <a:gridCol w="2512387">
                  <a:extLst>
                    <a:ext uri="{9D8B030D-6E8A-4147-A177-3AD203B41FA5}">
                      <a16:colId xmlns:a16="http://schemas.microsoft.com/office/drawing/2014/main" val="20003"/>
                    </a:ext>
                  </a:extLst>
                </a:gridCol>
                <a:gridCol w="3248412">
                  <a:extLst>
                    <a:ext uri="{9D8B030D-6E8A-4147-A177-3AD203B41FA5}">
                      <a16:colId xmlns:a16="http://schemas.microsoft.com/office/drawing/2014/main"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269526">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1999</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Bryant, L. </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Farmers’ usage patterns and impact on the farm management</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r>
                        <a:rPr lang="en-IN" sz="1400" b="0" kern="1200" dirty="0">
                          <a:solidFill>
                            <a:schemeClr val="tx1"/>
                          </a:solidFill>
                          <a:effectLst/>
                          <a:latin typeface="Times New Roman" panose="02020603050405020304" pitchFamily="18" charset="0"/>
                          <a:ea typeface="+mn-ea"/>
                          <a:cs typeface="Times New Roman" panose="02020603050405020304" pitchFamily="18" charset="0"/>
                        </a:rPr>
                        <a:t>we have tried to remove the drawbacks. It was found that the human effort is too much in the traditional electric meter reading and efficiency of traditional process is much less than it could be with this new process</a:t>
                      </a:r>
                    </a:p>
                  </a:txBody>
                  <a:tcPr anchor="ctr"/>
                </a:tc>
                <a:extLst>
                  <a:ext uri="{0D108BD9-81ED-4DB2-BD59-A6C34878D82A}">
                    <a16:rowId xmlns:a16="http://schemas.microsoft.com/office/drawing/2014/main" val="10001"/>
                  </a:ext>
                </a:extLst>
              </a:tr>
              <a:tr h="1269526">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tc>
                <a:tc>
                  <a:txBody>
                    <a:bodyPr/>
                    <a:lstStyle/>
                    <a:p>
                      <a:pPr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2010</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mn-lt"/>
                          <a:ea typeface="+mn-ea"/>
                          <a:cs typeface="+mn-cs"/>
                        </a:rPr>
                        <a:t>Grubb, J</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A Low Cost Automated Livestock Tracking System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This research will develop and evaluate a prototype data acquisition system for tracking livestock. </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14015">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2004</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Cerosaletti</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P.E., Fox, D.G., Chase, L.E</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400" b="0" kern="1200" dirty="0">
                          <a:solidFill>
                            <a:schemeClr val="tx1"/>
                          </a:solidFill>
                          <a:effectLst/>
                          <a:latin typeface="Times New Roman" panose="02020603050405020304" pitchFamily="18" charset="0"/>
                          <a:ea typeface="+mn-ea"/>
                          <a:cs typeface="Times New Roman" panose="02020603050405020304" pitchFamily="18" charset="0"/>
                        </a:rPr>
                        <a:t>Phosphorus Reduction Through Precision Feeding of Dairy Cattle, Journal of Dairy Science</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kern="1200" dirty="0">
                          <a:solidFill>
                            <a:schemeClr val="tx1"/>
                          </a:solidFill>
                          <a:effectLst/>
                          <a:latin typeface="Times New Roman" panose="02020603050405020304" pitchFamily="18" charset="0"/>
                          <a:ea typeface="+mn-ea"/>
                          <a:cs typeface="Times New Roman" panose="02020603050405020304" pitchFamily="18" charset="0"/>
                        </a:rPr>
                        <a:t>This would slow the rate of phosphorus accumulation in agricultural soils in the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Cannonsville</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 Basin</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3"/>
                  </a:ext>
                </a:extLst>
              </a:tr>
              <a:tr h="1265561">
                <a:tc>
                  <a:txBody>
                    <a:bodyPr/>
                    <a:lstStyle/>
                    <a:p>
                      <a:pPr algn="ctr"/>
                      <a:r>
                        <a:rPr lang="en-US" sz="1400" b="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2001</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Kuhlmann, F.,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Brodersen</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Information technology and farm management</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400" kern="1200" dirty="0">
                          <a:solidFill>
                            <a:schemeClr val="tx1"/>
                          </a:solidFill>
                          <a:effectLst/>
                          <a:latin typeface="Times New Roman" panose="02020603050405020304" pitchFamily="18" charset="0"/>
                          <a:ea typeface="+mn-ea"/>
                          <a:cs typeface="Times New Roman" panose="02020603050405020304" pitchFamily="18" charset="0"/>
                        </a:rPr>
                        <a:t>farmers want to increase the economic efficiency of their production and marketing processes by decreasing waste and friction</a:t>
                      </a:r>
                      <a:endParaRPr lang="en-US" sz="14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184790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900" y="349831"/>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6227" y="1264555"/>
            <a:ext cx="9889052" cy="5593445"/>
          </a:xfrm>
        </p:spPr>
        <p:txBody>
          <a:bodyPr>
            <a:normAutofit/>
          </a:bodyPr>
          <a:lstStyle/>
          <a:p>
            <a:pPr marL="0" indent="0" algn="just">
              <a:lnSpc>
                <a:spcPct val="150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People now a days use a manual process for buying products and required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things,due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to some reasons. They have got used to the manual process and they can go along with it even though there are concerns associated with it. They are reluctant to change their current process since it will be an extra effort. The farm management for a new solution. However, the customers face immense problems with the current procedure of using this manual process to getting formation items.</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Dis advantages: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Required Manual efforts</a:t>
            </a:r>
          </a:p>
          <a:p>
            <a:pPr lvl="0" algn="just">
              <a:lnSpc>
                <a:spcPct val="150000"/>
              </a:lnSpc>
            </a:pPr>
            <a:r>
              <a:rPr lang="en-IN" sz="2000" dirty="0">
                <a:latin typeface="Times New Roman" panose="02020603050405020304" pitchFamily="18" charset="0"/>
                <a:cs typeface="Times New Roman" panose="02020603050405020304" pitchFamily="18" charset="0"/>
              </a:rPr>
              <a:t>Requires more time</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295409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1457997" y="1365353"/>
            <a:ext cx="9539786" cy="4636202"/>
          </a:xfrm>
        </p:spPr>
        <p:txBody>
          <a:bodyPr>
            <a:noAutofit/>
          </a:bodyPr>
          <a:lstStyle/>
          <a:p>
            <a:pPr marL="0" indent="0" algn="just">
              <a:lnSpc>
                <a:spcPct val="150000"/>
              </a:lnSpc>
              <a:spcAft>
                <a:spcPts val="800"/>
              </a:spcAft>
              <a:buNone/>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overcome the problem with an existing system, we are implementing an application called farm management system using java. Using this application customers can get all the products information via through his own accounts. After that customer can able to add products to the cart and buy the required things through online.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Manual process not required</a:t>
            </a:r>
          </a:p>
          <a:p>
            <a:pPr lvl="0" algn="just">
              <a:lnSpc>
                <a:spcPct val="150000"/>
              </a:lnSpc>
            </a:pPr>
            <a:r>
              <a:rPr lang="en-IN" sz="2000" dirty="0">
                <a:latin typeface="Times New Roman" panose="02020603050405020304" pitchFamily="18" charset="0"/>
                <a:cs typeface="Times New Roman" panose="02020603050405020304" pitchFamily="18" charset="0"/>
              </a:rPr>
              <a:t>Requires less time</a:t>
            </a:r>
          </a:p>
        </p:txBody>
      </p:sp>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696585"/>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5080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514752" y="90230"/>
            <a:ext cx="8911687" cy="541332"/>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6" name="TextBox 5"/>
          <p:cNvSpPr txBox="1"/>
          <p:nvPr/>
        </p:nvSpPr>
        <p:spPr>
          <a:xfrm>
            <a:off x="3946477" y="6205751"/>
            <a:ext cx="429904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Block diagram of proposed method</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2" name="Picture 1">
            <a:extLst>
              <a:ext uri="{FF2B5EF4-FFF2-40B4-BE49-F238E27FC236}">
                <a16:creationId xmlns:a16="http://schemas.microsoft.com/office/drawing/2014/main" id="{4DB44AFD-AAD6-B360-BBD8-B24CEF68AEBB}"/>
              </a:ext>
            </a:extLst>
          </p:cNvPr>
          <p:cNvPicPr>
            <a:picLocks noChangeAspect="1"/>
          </p:cNvPicPr>
          <p:nvPr/>
        </p:nvPicPr>
        <p:blipFill>
          <a:blip r:embed="rId3"/>
          <a:stretch>
            <a:fillRect/>
          </a:stretch>
        </p:blipFill>
        <p:spPr>
          <a:xfrm>
            <a:off x="4462462" y="1028382"/>
            <a:ext cx="3267075" cy="4801235"/>
          </a:xfrm>
          <a:prstGeom prst="rect">
            <a:avLst/>
          </a:prstGeom>
        </p:spPr>
      </p:pic>
    </p:spTree>
    <p:extLst>
      <p:ext uri="{BB962C8B-B14F-4D97-AF65-F5344CB8AC3E}">
        <p14:creationId xmlns:p14="http://schemas.microsoft.com/office/powerpoint/2010/main" val="186392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854" y="811767"/>
            <a:ext cx="8911687" cy="695061"/>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IMPLEMENTATION</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17338" y="1873523"/>
            <a:ext cx="7151665" cy="2196201"/>
          </a:xfrm>
        </p:spPr>
        <p:txBody>
          <a:bodyPr>
            <a:norm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Install the required packages</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Defining the problem association.</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Runs</a:t>
            </a:r>
            <a:r>
              <a:rPr lang="en-US" sz="2000" dirty="0">
                <a:latin typeface="Times New Roman" panose="02020603050405020304" pitchFamily="18" charset="0"/>
                <a:cs typeface="Times New Roman" panose="02020603050405020304" pitchFamily="18" charset="0"/>
              </a:rPr>
              <a:t> admin and user</a:t>
            </a:r>
            <a:r>
              <a:rPr lang="en-US" sz="2000" dirty="0">
                <a:solidFill>
                  <a:schemeClr val="tx1"/>
                </a:solidFill>
                <a:latin typeface="Times New Roman" panose="02020603050405020304" pitchFamily="18" charset="0"/>
                <a:cs typeface="Times New Roman" panose="02020603050405020304" pitchFamily="18" charset="0"/>
              </a:rPr>
              <a:t> modules.</a:t>
            </a:r>
          </a:p>
          <a:p>
            <a:pPr marL="0" indent="0">
              <a:buNone/>
            </a:pPr>
            <a:endParaRPr lang="en-IN"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488343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2047</Words>
  <Application>Microsoft Office PowerPoint</Application>
  <PresentationFormat>Widescreen</PresentationFormat>
  <Paragraphs>112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Liberation Serif</vt:lpstr>
      <vt:lpstr>Times New Roman</vt:lpstr>
      <vt:lpstr>Wingdings</vt:lpstr>
      <vt:lpstr>Office Theme</vt:lpstr>
      <vt:lpstr>PowerPoint Presentation</vt:lpstr>
      <vt:lpstr>INDEX </vt:lpstr>
      <vt:lpstr>ABSTRACT</vt:lpstr>
      <vt:lpstr>INTRODUCTION</vt:lpstr>
      <vt:lpstr>LITERATURE REVIEW</vt:lpstr>
      <vt:lpstr>EXISTING METHOD </vt:lpstr>
      <vt:lpstr>PROPOSED METHOD</vt:lpstr>
      <vt:lpstr>PROPOSED METHOD</vt:lpstr>
      <vt:lpstr>IMPLEMENTATION</vt:lpstr>
      <vt:lpstr>ARCHITECTURE</vt:lpstr>
      <vt:lpstr>PowerPoint Presentation</vt:lpstr>
      <vt:lpstr>MODULES</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NARASIMHULU</cp:lastModifiedBy>
  <cp:revision>52</cp:revision>
  <dcterms:created xsi:type="dcterms:W3CDTF">2022-10-12T07:00:24Z</dcterms:created>
  <dcterms:modified xsi:type="dcterms:W3CDTF">2023-03-01T06:21:27Z</dcterms:modified>
</cp:coreProperties>
</file>