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7" r:id="rId2"/>
    <p:sldId id="258" r:id="rId3"/>
    <p:sldId id="259" r:id="rId4"/>
    <p:sldId id="260" r:id="rId5"/>
    <p:sldId id="262" r:id="rId6"/>
    <p:sldId id="263" r:id="rId7"/>
    <p:sldId id="264" r:id="rId8"/>
    <p:sldId id="265" r:id="rId9"/>
    <p:sldId id="266" r:id="rId10"/>
    <p:sldId id="269" r:id="rId11"/>
    <p:sldId id="270" r:id="rId12"/>
    <p:sldId id="273" r:id="rId13"/>
    <p:sldId id="274" r:id="rId14"/>
    <p:sldId id="275" r:id="rId15"/>
    <p:sldId id="276" r:id="rId16"/>
    <p:sldId id="272" r:id="rId17"/>
    <p:sldId id="278" r:id="rId18"/>
    <p:sldId id="282" r:id="rId19"/>
    <p:sldId id="279" r:id="rId20"/>
    <p:sldId id="283" r:id="rId21"/>
    <p:sldId id="280" r:id="rId22"/>
    <p:sldId id="284" r:id="rId23"/>
    <p:sldId id="285" r:id="rId24"/>
    <p:sldId id="286" r:id="rId25"/>
    <p:sldId id="281" r:id="rId26"/>
    <p:sldId id="289" r:id="rId27"/>
    <p:sldId id="287" r:id="rId28"/>
    <p:sldId id="290" r:id="rId29"/>
    <p:sldId id="291" r:id="rId30"/>
    <p:sldId id="293" r:id="rId31"/>
    <p:sldId id="296" r:id="rId32"/>
    <p:sldId id="297" r:id="rId33"/>
    <p:sldId id="298" r:id="rId34"/>
    <p:sldId id="299" r:id="rId35"/>
    <p:sldId id="300" r:id="rId36"/>
    <p:sldId id="301" r:id="rId37"/>
    <p:sldId id="302" r:id="rId38"/>
    <p:sldId id="303" r:id="rId39"/>
    <p:sldId id="304" r:id="rId40"/>
    <p:sldId id="305" r:id="rId41"/>
    <p:sldId id="306" r:id="rId42"/>
    <p:sldId id="308" r:id="rId43"/>
    <p:sldId id="309" r:id="rId44"/>
    <p:sldId id="292" r:id="rId45"/>
    <p:sldId id="294" r:id="rId46"/>
    <p:sldId id="29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6599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16843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EA9C32-0DB1-4F2E-B327-0AA7A1F6644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65672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637354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EA9C32-0DB1-4F2E-B327-0AA7A1F6644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4693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168431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23144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644398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983219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CA62C-761C-4B40-BDFD-820C955B9875}" type="datetimeFigureOut">
              <a:rPr lang="en-IN" smtClean="0"/>
              <a:t>01-03-2023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996349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5CA62C-761C-4B40-BDFD-820C955B9875}"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84995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5CA62C-761C-4B40-BDFD-820C955B9875}" type="datetimeFigureOut">
              <a:rPr lang="en-IN" smtClean="0"/>
              <a:t>01-03-2023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337632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5CA62C-761C-4B40-BDFD-820C955B9875}" type="datetimeFigureOut">
              <a:rPr lang="en-IN" smtClean="0"/>
              <a:t>01-03-2023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681805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5CA62C-761C-4B40-BDFD-820C955B9875}" type="datetimeFigureOut">
              <a:rPr lang="en-IN" smtClean="0"/>
              <a:t>01-03-2023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4100916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1603493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5CA62C-761C-4B40-BDFD-820C955B9875}" type="datetimeFigureOut">
              <a:rPr lang="en-IN" smtClean="0"/>
              <a:t>01-03-2023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EA9C32-0DB1-4F2E-B327-0AA7A1F66447}" type="slidenum">
              <a:rPr lang="en-IN" smtClean="0"/>
              <a:t>‹#›</a:t>
            </a:fld>
            <a:endParaRPr lang="en-IN"/>
          </a:p>
        </p:txBody>
      </p:sp>
    </p:spTree>
    <p:extLst>
      <p:ext uri="{BB962C8B-B14F-4D97-AF65-F5344CB8AC3E}">
        <p14:creationId xmlns:p14="http://schemas.microsoft.com/office/powerpoint/2010/main" val="527310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5CA62C-761C-4B40-BDFD-820C955B9875}" type="datetimeFigureOut">
              <a:rPr lang="en-IN" smtClean="0"/>
              <a:t>01-03-2023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EA9C32-0DB1-4F2E-B327-0AA7A1F66447}" type="slidenum">
              <a:rPr lang="en-IN" smtClean="0"/>
              <a:t>‹#›</a:t>
            </a:fld>
            <a:endParaRPr lang="en-IN"/>
          </a:p>
        </p:txBody>
      </p:sp>
    </p:spTree>
    <p:extLst>
      <p:ext uri="{BB962C8B-B14F-4D97-AF65-F5344CB8AC3E}">
        <p14:creationId xmlns:p14="http://schemas.microsoft.com/office/powerpoint/2010/main" val="49096163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3551223" y="2781300"/>
            <a:ext cx="5451109" cy="876300"/>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r>
              <a:rPr lang="en-IN" b="1" dirty="0">
                <a:latin typeface="Times New Roman" panose="02020603050405020304" pitchFamily="18" charset="0"/>
                <a:cs typeface="Times New Roman" panose="02020603050405020304" pitchFamily="18" charset="0"/>
              </a:rPr>
              <a:t>Farm Management System</a:t>
            </a:r>
            <a:endParaRPr lang="en-IN" dirty="0">
              <a:latin typeface="Times New Roman" panose="02020603050405020304" pitchFamily="18" charset="0"/>
              <a:cs typeface="Times New Roman" panose="02020603050405020304" pitchFamily="18" charset="0"/>
            </a:endParaRPr>
          </a:p>
        </p:txBody>
      </p:sp>
      <p:sp>
        <p:nvSpPr>
          <p:cNvPr id="19" name="Rounded Rectangle 1"/>
          <p:cNvSpPr>
            <a:spLocks noChangeArrowheads="1"/>
          </p:cNvSpPr>
          <p:nvPr/>
        </p:nvSpPr>
        <p:spPr bwMode="auto">
          <a:xfrm>
            <a:off x="1258820" y="311017"/>
            <a:ext cx="2655254" cy="654899"/>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Java</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54610"/>
            <a:ext cx="1400175" cy="465455"/>
          </a:xfrm>
          <a:prstGeom prst="rect">
            <a:avLst/>
          </a:prstGeom>
        </p:spPr>
      </p:pic>
    </p:spTree>
    <p:extLst>
      <p:ext uri="{BB962C8B-B14F-4D97-AF65-F5344CB8AC3E}">
        <p14:creationId xmlns:p14="http://schemas.microsoft.com/office/powerpoint/2010/main" val="409600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8133" y="232727"/>
            <a:ext cx="8911687" cy="462732"/>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ARCHITECTURE</a:t>
            </a:r>
            <a:endParaRPr lang="en-IN" sz="28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8" name="TextBox 7"/>
          <p:cNvSpPr txBox="1"/>
          <p:nvPr/>
        </p:nvSpPr>
        <p:spPr>
          <a:xfrm>
            <a:off x="3245413" y="5936844"/>
            <a:ext cx="5459852"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Architecture diagram of proposed method</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D5BE172-562D-B120-F182-27DFB55BF3B4}"/>
              </a:ext>
            </a:extLst>
          </p:cNvPr>
          <p:cNvPicPr>
            <a:picLocks noChangeAspect="1"/>
          </p:cNvPicPr>
          <p:nvPr/>
        </p:nvPicPr>
        <p:blipFill>
          <a:blip r:embed="rId3"/>
          <a:stretch>
            <a:fillRect/>
          </a:stretch>
        </p:blipFill>
        <p:spPr>
          <a:xfrm>
            <a:off x="4197927" y="1308812"/>
            <a:ext cx="4308764" cy="4812980"/>
          </a:xfrm>
          <a:prstGeom prst="rect">
            <a:avLst/>
          </a:prstGeom>
        </p:spPr>
      </p:pic>
    </p:spTree>
    <p:extLst>
      <p:ext uri="{BB962C8B-B14F-4D97-AF65-F5344CB8AC3E}">
        <p14:creationId xmlns:p14="http://schemas.microsoft.com/office/powerpoint/2010/main" val="3005392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BDDE2-E6D7-45DC-99C8-D99C88EA5A34}"/>
              </a:ext>
            </a:extLst>
          </p:cNvPr>
          <p:cNvSpPr txBox="1"/>
          <p:nvPr/>
        </p:nvSpPr>
        <p:spPr>
          <a:xfrm>
            <a:off x="1561571" y="1698798"/>
            <a:ext cx="9148104" cy="3785652"/>
          </a:xfrm>
          <a:prstGeom prst="rect">
            <a:avLst/>
          </a:prstGeom>
          <a:noFill/>
        </p:spPr>
        <p:txBody>
          <a:bodyPr wrap="square">
            <a:spAutoFit/>
          </a:bodyPr>
          <a:lstStyle/>
          <a:p>
            <a:pPr>
              <a:lnSpc>
                <a:spcPct val="150000"/>
              </a:lnSpc>
            </a:pPr>
            <a:r>
              <a:rPr lang="en-IN" sz="2000" b="1" dirty="0">
                <a:latin typeface="Times New Roman" panose="02020603050405020304" pitchFamily="18" charset="0"/>
                <a:cs typeface="Times New Roman" panose="02020603050405020304" pitchFamily="18" charset="0"/>
              </a:rPr>
              <a:t>SOFTWARE AND HARDWARE REQUIREMENTS:</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Operating system		:  Windows 7 or 7+</a:t>
            </a:r>
          </a:p>
          <a:p>
            <a:pPr>
              <a:lnSpc>
                <a:spcPct val="150000"/>
              </a:lnSpc>
            </a:pPr>
            <a:r>
              <a:rPr lang="en-IN" sz="2000" dirty="0">
                <a:latin typeface="Times New Roman" panose="02020603050405020304" pitchFamily="18" charset="0"/>
                <a:cs typeface="Times New Roman" panose="02020603050405020304" pitchFamily="18" charset="0"/>
              </a:rPr>
              <a:t>Ram			:  8 GB</a:t>
            </a:r>
          </a:p>
          <a:p>
            <a:pPr>
              <a:lnSpc>
                <a:spcPct val="150000"/>
              </a:lnSpc>
            </a:pPr>
            <a:r>
              <a:rPr lang="en-IN" sz="2000" dirty="0">
                <a:latin typeface="Times New Roman" panose="02020603050405020304" pitchFamily="18" charset="0"/>
                <a:cs typeface="Times New Roman" panose="02020603050405020304" pitchFamily="18" charset="0"/>
              </a:rPr>
              <a:t>Hard disc or SSD		:  More than 500 GB</a:t>
            </a:r>
          </a:p>
          <a:p>
            <a:pPr>
              <a:lnSpc>
                <a:spcPct val="150000"/>
              </a:lnSpc>
            </a:pPr>
            <a:r>
              <a:rPr lang="en-IN" sz="2000" dirty="0">
                <a:latin typeface="Times New Roman" panose="02020603050405020304" pitchFamily="18" charset="0"/>
                <a:cs typeface="Times New Roman" panose="02020603050405020304" pitchFamily="18" charset="0"/>
              </a:rPr>
              <a:t>Processor		:  Intel 3rd generation or high with 8 GB Ram</a:t>
            </a:r>
          </a:p>
          <a:p>
            <a:pPr>
              <a:lnSpc>
                <a:spcPct val="150000"/>
              </a:lnSpc>
            </a:pPr>
            <a:r>
              <a:rPr lang="en-IN" sz="2000" dirty="0">
                <a:latin typeface="Times New Roman" panose="02020603050405020304" pitchFamily="18" charset="0"/>
                <a:cs typeface="Times New Roman" panose="02020603050405020304" pitchFamily="18" charset="0"/>
              </a:rPr>
              <a:t>Software’s		:  Java 8 or high version, Eclipse.</a:t>
            </a:r>
          </a:p>
          <a:p>
            <a:pPr marL="0" indent="0" algn="just">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2" name="Rectangle 1"/>
          <p:cNvSpPr/>
          <p:nvPr/>
        </p:nvSpPr>
        <p:spPr>
          <a:xfrm>
            <a:off x="3486581" y="586432"/>
            <a:ext cx="4291560" cy="587148"/>
          </a:xfrm>
          <a:prstGeom prst="rect">
            <a:avLst/>
          </a:prstGeom>
        </p:spPr>
        <p:txBody>
          <a:bodyPr wrap="none">
            <a:spAutoFit/>
          </a:bodyPr>
          <a:lstStyle/>
          <a:p>
            <a:pPr marL="228600" algn="ctr">
              <a:lnSpc>
                <a:spcPct val="150000"/>
              </a:lnSpc>
              <a:spcBef>
                <a:spcPts val="1200"/>
              </a:spcBef>
              <a:spcAft>
                <a:spcPts val="0"/>
              </a:spcAft>
              <a:tabLst>
                <a:tab pos="1733550" algn="l"/>
              </a:tabLst>
            </a:pPr>
            <a:r>
              <a:rPr lang="en-IN" sz="24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SYSTEM REQUIREMENTS</a:t>
            </a:r>
            <a:endParaRPr lang="en-IN"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1953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D79E-28D8-4B46-85BE-B00A71FEC4A0}"/>
              </a:ext>
            </a:extLst>
          </p:cNvPr>
          <p:cNvSpPr>
            <a:spLocks noGrp="1"/>
          </p:cNvSpPr>
          <p:nvPr>
            <p:ph type="title"/>
          </p:nvPr>
        </p:nvSpPr>
        <p:spPr>
          <a:xfrm>
            <a:off x="1974634" y="321280"/>
            <a:ext cx="8911687" cy="541606"/>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MODULES</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8E9046-BA90-48BE-8AE4-AFEEFBC9252F}"/>
              </a:ext>
            </a:extLst>
          </p:cNvPr>
          <p:cNvSpPr>
            <a:spLocks noGrp="1"/>
          </p:cNvSpPr>
          <p:nvPr>
            <p:ph idx="1"/>
          </p:nvPr>
        </p:nvSpPr>
        <p:spPr>
          <a:xfrm>
            <a:off x="1229769" y="1287889"/>
            <a:ext cx="10401416" cy="4829576"/>
          </a:xfrm>
        </p:spPr>
        <p:txBody>
          <a:bodyPr>
            <a:noAutofit/>
          </a:bodyPr>
          <a:lstStyle/>
          <a:p>
            <a:pPr marL="0" indent="0">
              <a:lnSpc>
                <a:spcPct val="150000"/>
              </a:lnSpc>
              <a:buNone/>
            </a:pPr>
            <a:r>
              <a:rPr lang="en-IN" sz="2000" dirty="0">
                <a:latin typeface="Times New Roman" panose="02020603050405020304" pitchFamily="18" charset="0"/>
                <a:cs typeface="Times New Roman" panose="02020603050405020304" pitchFamily="18" charset="0"/>
              </a:rPr>
              <a:t>This project contains four modules as mentioned in below are:</a:t>
            </a:r>
          </a:p>
          <a:p>
            <a:pPr marL="457200" lvl="0" indent="-457200">
              <a:lnSpc>
                <a:spcPct val="150000"/>
              </a:lnSpc>
              <a:buFont typeface="+mj-lt"/>
              <a:buAutoNum type="arabicPeriod"/>
            </a:pPr>
            <a:r>
              <a:rPr lang="en-IN" sz="2000" b="1" dirty="0">
                <a:latin typeface="Times New Roman" panose="02020603050405020304" pitchFamily="18" charset="0"/>
                <a:cs typeface="Times New Roman" panose="02020603050405020304" pitchFamily="18" charset="0"/>
              </a:rPr>
              <a:t>Admin:  </a:t>
            </a:r>
            <a:endParaRPr lang="en-IN" sz="2000" dirty="0">
              <a:latin typeface="Times New Roman" panose="02020603050405020304" pitchFamily="18" charset="0"/>
              <a:cs typeface="Times New Roman" panose="02020603050405020304" pitchFamily="18" charset="0"/>
            </a:endParaRPr>
          </a:p>
          <a:p>
            <a:pPr marL="0" indent="0">
              <a:lnSpc>
                <a:spcPct val="150000"/>
              </a:lnSpc>
              <a:spcAft>
                <a:spcPts val="800"/>
              </a:spcAft>
              <a:buNone/>
            </a:pPr>
            <a:r>
              <a:rPr lang="en-IN" sz="2000" dirty="0">
                <a:latin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Admin must login with valid default credentials, Admin will add the products and he can able to view all added products. He can able to view all the registered customers and admin can maintain the customers , view all the orders ordered by customers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50000"/>
              </a:lnSpc>
              <a:buFont typeface="+mj-lt"/>
              <a:buAutoNum type="arabicPeriod" startAt="2"/>
            </a:pPr>
            <a:r>
              <a:rPr lang="en-IN" sz="2000" b="1" dirty="0">
                <a:latin typeface="Times New Roman" panose="02020603050405020304" pitchFamily="18" charset="0"/>
                <a:cs typeface="Times New Roman" panose="02020603050405020304" pitchFamily="18" charset="0"/>
              </a:rPr>
              <a:t>User:</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r>
              <a:rPr lang="en-IN" sz="2000" dirty="0">
                <a:latin typeface="Times New Roman" panose="02020603050405020304" pitchFamily="18" charset="0"/>
                <a:cs typeface="Times New Roman" panose="02020603050405020304" pitchFamily="18" charset="0"/>
              </a:rPr>
              <a:t>	</a:t>
            </a: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can register with his required details and must be login with valid credentials. He can able view all the products which are added by admin, add to the cart which are required and buy from cart.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05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173734"/>
            <a:ext cx="8911687" cy="727018"/>
          </a:xfrm>
        </p:spPr>
        <p:txBody>
          <a:bodyPr>
            <a:normAutofit/>
          </a:bodyPr>
          <a:lstStyle/>
          <a:p>
            <a:pPr algn="ctr"/>
            <a:r>
              <a:rPr lang="en-US" sz="2700" b="1" dirty="0">
                <a:solidFill>
                  <a:srgbClr val="7030A0"/>
                </a:solidFill>
                <a:latin typeface="Times New Roman" panose="02020603050405020304" pitchFamily="18" charset="0"/>
                <a:cs typeface="Times New Roman" panose="02020603050405020304" pitchFamily="18" charset="0"/>
              </a:rPr>
              <a:t>UML DIAGRAMS</a:t>
            </a:r>
            <a:endParaRPr lang="en-US"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6229" y="723331"/>
            <a:ext cx="10508776" cy="6134669"/>
          </a:xfrm>
        </p:spPr>
        <p:txBody>
          <a:bodyPr>
            <a:noAutofit/>
          </a:bodyPr>
          <a:lstStyle/>
          <a:p>
            <a:pPr algn="just">
              <a:lnSpc>
                <a:spcPct val="150000"/>
              </a:lnSpc>
              <a:buFont typeface="Wingdings" panose="05000000000000000000" pitchFamily="2" charset="2"/>
              <a:buChar char="ü"/>
            </a:pP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stands for unified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language.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is a standardized general-purpose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language in the field of object-oriented software engineering. The standard is managed, and was created by, the object management group. </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goal is for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to become a common language for creating models of object oriented computer software. In its current form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is comprised of two major components: a meta-model and a notation. In the future, some form of method or process may also be added to; or associated with,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unified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language is a standard language for specifying, visualization, constructing and documenting the </a:t>
            </a:r>
            <a:r>
              <a:rPr lang="en-IN" sz="2000" dirty="0" err="1">
                <a:solidFill>
                  <a:schemeClr val="tx1"/>
                </a:solidFill>
                <a:latin typeface="Times New Roman" panose="02020603050405020304" pitchFamily="18" charset="0"/>
                <a:cs typeface="Times New Roman" panose="02020603050405020304" pitchFamily="18" charset="0"/>
              </a:rPr>
              <a:t>artifacts</a:t>
            </a:r>
            <a:r>
              <a:rPr lang="en-IN" sz="2000" dirty="0">
                <a:solidFill>
                  <a:schemeClr val="tx1"/>
                </a:solidFill>
                <a:latin typeface="Times New Roman" panose="02020603050405020304" pitchFamily="18" charset="0"/>
                <a:cs typeface="Times New Roman" panose="02020603050405020304" pitchFamily="18" charset="0"/>
              </a:rPr>
              <a:t> of software system, as well as for business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and other non-software systems. </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represents a collection of best engineering practices that have proven successful in the </a:t>
            </a:r>
            <a:r>
              <a:rPr lang="en-IN" sz="2000" dirty="0" err="1">
                <a:solidFill>
                  <a:schemeClr val="tx1"/>
                </a:solidFill>
                <a:latin typeface="Times New Roman" panose="02020603050405020304" pitchFamily="18" charset="0"/>
                <a:cs typeface="Times New Roman" panose="02020603050405020304" pitchFamily="18" charset="0"/>
              </a:rPr>
              <a:t>modeling</a:t>
            </a:r>
            <a:r>
              <a:rPr lang="en-IN" sz="2000" dirty="0">
                <a:solidFill>
                  <a:schemeClr val="tx1"/>
                </a:solidFill>
                <a:latin typeface="Times New Roman" panose="02020603050405020304" pitchFamily="18" charset="0"/>
                <a:cs typeface="Times New Roman" panose="02020603050405020304" pitchFamily="18" charset="0"/>
              </a:rPr>
              <a:t> of large and complex systems.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59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0462" y="141801"/>
            <a:ext cx="10367493" cy="6500306"/>
          </a:xfrm>
          <a:prstGeom prst="rect">
            <a:avLst/>
          </a:prstGeom>
        </p:spPr>
        <p:txBody>
          <a:bodyPr wrap="square">
            <a:spAutoFit/>
          </a:bodyPr>
          <a:lstStyle/>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is a very important part of developing objects oriented software and the software development process. The </a:t>
            </a:r>
            <a:r>
              <a:rPr lang="en-IN" sz="2000" dirty="0" err="1">
                <a:solidFill>
                  <a:schemeClr val="tx1"/>
                </a:solidFill>
                <a:latin typeface="Times New Roman" panose="02020603050405020304" pitchFamily="18" charset="0"/>
                <a:cs typeface="Times New Roman" panose="02020603050405020304" pitchFamily="18" charset="0"/>
              </a:rPr>
              <a:t>uml</a:t>
            </a:r>
            <a:r>
              <a:rPr lang="en-IN" sz="2000" dirty="0">
                <a:solidFill>
                  <a:schemeClr val="tx1"/>
                </a:solidFill>
                <a:latin typeface="Times New Roman" panose="02020603050405020304" pitchFamily="18" charset="0"/>
                <a:cs typeface="Times New Roman" panose="02020603050405020304" pitchFamily="18" charset="0"/>
              </a:rPr>
              <a:t> uses mostly graphical notations to express the design of software projects.</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sz="2000" b="1" dirty="0">
                <a:solidFill>
                  <a:srgbClr val="7030A0"/>
                </a:solidFill>
                <a:latin typeface="Times New Roman" panose="02020603050405020304" pitchFamily="18" charset="0"/>
                <a:cs typeface="Times New Roman" panose="02020603050405020304" pitchFamily="18" charset="0"/>
              </a:rPr>
              <a:t>GOALS:</a:t>
            </a:r>
            <a:endParaRPr lang="en-IN" sz="2000" dirty="0">
              <a:solidFill>
                <a:srgbClr val="7030A0"/>
              </a:solidFill>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The Primary goals in the design of the UML are as follows: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Provide users a ready-to-use, expressive visual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Language so that they can develop and exchange meaningful models.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Provide extendibility and specialization mechanisms to extend the core concepts.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Be independent of particular programming languages and development process.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Provide a formal basis for understanding the </a:t>
            </a:r>
            <a:r>
              <a:rPr lang="en-IN" sz="2000" dirty="0" err="1">
                <a:latin typeface="Times New Roman" panose="02020603050405020304" pitchFamily="18" charset="0"/>
                <a:cs typeface="Times New Roman" panose="02020603050405020304" pitchFamily="18" charset="0"/>
              </a:rPr>
              <a:t>modeling</a:t>
            </a:r>
            <a:r>
              <a:rPr lang="en-IN" sz="2000" dirty="0">
                <a:latin typeface="Times New Roman" panose="02020603050405020304" pitchFamily="18" charset="0"/>
                <a:cs typeface="Times New Roman" panose="02020603050405020304" pitchFamily="18" charset="0"/>
              </a:rPr>
              <a:t> language.</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Encourage the growth of OO tools market.</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Support higher level development concepts such as collaborations, frameworks, patterns and components.</a:t>
            </a:r>
          </a:p>
          <a:p>
            <a:pPr marL="342900" lvl="0" indent="-342900">
              <a:lnSpc>
                <a:spcPct val="150000"/>
              </a:lnSpc>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Integrate best practices.</a:t>
            </a:r>
          </a:p>
        </p:txBody>
      </p:sp>
    </p:spTree>
    <p:extLst>
      <p:ext uri="{BB962C8B-B14F-4D97-AF65-F5344CB8AC3E}">
        <p14:creationId xmlns:p14="http://schemas.microsoft.com/office/powerpoint/2010/main" val="75837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7688" y="978794"/>
            <a:ext cx="9140413" cy="4326826"/>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kern="150" dirty="0">
                <a:latin typeface="Times New Roman" panose="02020603050405020304" pitchFamily="18" charset="0"/>
                <a:ea typeface="DejaVu Sans"/>
                <a:cs typeface="DejaVu Sans"/>
              </a:rPr>
              <a:t>A use case diagram in the unified modeling language (</a:t>
            </a:r>
            <a:r>
              <a:rPr lang="en-US" sz="2000" kern="150" dirty="0" err="1">
                <a:latin typeface="Times New Roman" panose="02020603050405020304" pitchFamily="18" charset="0"/>
                <a:ea typeface="DejaVu Sans"/>
                <a:cs typeface="DejaVu Sans"/>
              </a:rPr>
              <a:t>uml</a:t>
            </a:r>
            <a:r>
              <a:rPr lang="en-US" sz="2000" kern="150" dirty="0">
                <a:latin typeface="Times New Roman" panose="02020603050405020304" pitchFamily="18" charset="0"/>
                <a:ea typeface="DejaVu Sans"/>
                <a:cs typeface="DejaVu Sans"/>
              </a:rPr>
              <a:t>)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algn="just">
              <a:lnSpc>
                <a:spcPct val="150000"/>
              </a:lnSpc>
            </a:pPr>
            <a:endParaRPr lang="en-US" kern="150" dirty="0">
              <a:solidFill>
                <a:srgbClr val="000000"/>
              </a:solidFill>
              <a:latin typeface="Times New Roman" panose="02020603050405020304" pitchFamily="18" charset="0"/>
              <a:ea typeface="DejaVu Sans"/>
              <a:cs typeface="DejaVu Sans"/>
            </a:endParaRPr>
          </a:p>
          <a:p>
            <a:pPr algn="just">
              <a:lnSpc>
                <a:spcPct val="150000"/>
              </a:lnSpc>
            </a:pPr>
            <a:endParaRPr lang="en-US" kern="150" dirty="0">
              <a:effectLst/>
              <a:latin typeface="Liberation Serif"/>
              <a:ea typeface="DejaVu Sans"/>
              <a:cs typeface="DejaVu Sans"/>
            </a:endParaRPr>
          </a:p>
        </p:txBody>
      </p:sp>
    </p:spTree>
    <p:extLst>
      <p:ext uri="{BB962C8B-B14F-4D97-AF65-F5344CB8AC3E}">
        <p14:creationId xmlns:p14="http://schemas.microsoft.com/office/powerpoint/2010/main" val="3494582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C24811-0F0E-D474-F829-A3B3FD82707D}"/>
              </a:ext>
            </a:extLst>
          </p:cNvPr>
          <p:cNvPicPr>
            <a:picLocks noChangeAspect="1"/>
          </p:cNvPicPr>
          <p:nvPr/>
        </p:nvPicPr>
        <p:blipFill>
          <a:blip r:embed="rId2"/>
          <a:stretch>
            <a:fillRect/>
          </a:stretch>
        </p:blipFill>
        <p:spPr>
          <a:xfrm>
            <a:off x="3726873" y="602386"/>
            <a:ext cx="4890654" cy="5835057"/>
          </a:xfrm>
          <a:prstGeom prst="rect">
            <a:avLst/>
          </a:prstGeom>
        </p:spPr>
      </p:pic>
    </p:spTree>
    <p:extLst>
      <p:ext uri="{BB962C8B-B14F-4D97-AF65-F5344CB8AC3E}">
        <p14:creationId xmlns:p14="http://schemas.microsoft.com/office/powerpoint/2010/main" val="2387872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50127" y="258526"/>
            <a:ext cx="10072048" cy="3090590"/>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1573530" algn="l"/>
              </a:tabLs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type of static structure diagram that describes the structure of a system by showing the system's classes, their attributes, operations (or methods), and the relationships among the classes. It explains which class contains information. </a:t>
            </a:r>
          </a:p>
          <a:p>
            <a:pPr algn="just">
              <a:lnSpc>
                <a:spcPct val="150000"/>
              </a:lnSpc>
              <a:spcAft>
                <a:spcPts val="800"/>
              </a:spcAft>
              <a:tabLst>
                <a:tab pos="157353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17651469-C502-1C9E-EA6C-2F51923B3D47}"/>
              </a:ext>
            </a:extLst>
          </p:cNvPr>
          <p:cNvPicPr>
            <a:picLocks noChangeAspect="1"/>
          </p:cNvPicPr>
          <p:nvPr/>
        </p:nvPicPr>
        <p:blipFill>
          <a:blip r:embed="rId2"/>
          <a:stretch>
            <a:fillRect/>
          </a:stretch>
        </p:blipFill>
        <p:spPr>
          <a:xfrm>
            <a:off x="3089563" y="3054628"/>
            <a:ext cx="5929745" cy="3238553"/>
          </a:xfrm>
          <a:prstGeom prst="rect">
            <a:avLst/>
          </a:prstGeom>
        </p:spPr>
      </p:pic>
    </p:spTree>
    <p:extLst>
      <p:ext uri="{BB962C8B-B14F-4D97-AF65-F5344CB8AC3E}">
        <p14:creationId xmlns:p14="http://schemas.microsoft.com/office/powerpoint/2010/main" val="3605165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2240" y="1985978"/>
            <a:ext cx="8999545" cy="3090590"/>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kind of interaction diagram that shows how processes operate with one another and in what order. It is a construct of a message sequence chart. Sequence diagrams are sometimes called event diagrams, event scenarios, and timing diagrams.</a:t>
            </a:r>
          </a:p>
          <a:p>
            <a:pPr algn="just">
              <a:lnSpc>
                <a:spcPct val="150000"/>
              </a:lnSpc>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9762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06DDC8-883C-11DA-93EA-DB5F55495C6A}"/>
              </a:ext>
            </a:extLst>
          </p:cNvPr>
          <p:cNvPicPr>
            <a:picLocks noChangeAspect="1"/>
          </p:cNvPicPr>
          <p:nvPr/>
        </p:nvPicPr>
        <p:blipFill>
          <a:blip r:embed="rId2"/>
          <a:stretch>
            <a:fillRect/>
          </a:stretch>
        </p:blipFill>
        <p:spPr>
          <a:xfrm>
            <a:off x="2826327" y="740302"/>
            <a:ext cx="6954981" cy="5719179"/>
          </a:xfrm>
          <a:prstGeom prst="rect">
            <a:avLst/>
          </a:prstGeom>
        </p:spPr>
      </p:pic>
    </p:spTree>
    <p:extLst>
      <p:ext uri="{BB962C8B-B14F-4D97-AF65-F5344CB8AC3E}">
        <p14:creationId xmlns:p14="http://schemas.microsoft.com/office/powerpoint/2010/main" val="968720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541846"/>
          </a:xfrm>
        </p:spPr>
        <p:txBody>
          <a:bodyPr>
            <a:normAutofit fontScale="90000"/>
          </a:bodyPr>
          <a:lstStyle/>
          <a:p>
            <a:pPr algn="ctr"/>
            <a:r>
              <a:rPr lang="en-US" sz="2400" b="1" dirty="0">
                <a:latin typeface="Times New Roman" panose="02020603050405020304" pitchFamily="18" charset="0"/>
                <a:cs typeface="Times New Roman" panose="02020603050405020304" pitchFamily="18" charset="0"/>
              </a:rPr>
              <a:t>INDEX</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2313370" y="991673"/>
            <a:ext cx="8607913" cy="5534391"/>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Abstract</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Introduction</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Literature review</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Existing Method</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Drawbacks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Proposed method			</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Advantages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Implementation</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Architecture</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Modules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UML diagrams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Results</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Conclusion</a:t>
            </a:r>
          </a:p>
          <a:p>
            <a:pPr algn="just">
              <a:lnSpc>
                <a:spcPct val="150000"/>
              </a:lnSpc>
              <a:buClr>
                <a:schemeClr val="tx1"/>
              </a:buCl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202330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549" y="1120461"/>
            <a:ext cx="9418493" cy="3495829"/>
          </a:xfrm>
          <a:prstGeom prst="rect">
            <a:avLst/>
          </a:prstGeom>
        </p:spPr>
        <p:txBody>
          <a:bodyPr wrap="square">
            <a:spAutoFit/>
          </a:bodyPr>
          <a:lstStyle/>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4905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D91E8E-1768-3FD4-03DC-31A27E715B3A}"/>
              </a:ext>
            </a:extLst>
          </p:cNvPr>
          <p:cNvPicPr>
            <a:picLocks noChangeAspect="1"/>
          </p:cNvPicPr>
          <p:nvPr/>
        </p:nvPicPr>
        <p:blipFill>
          <a:blip r:embed="rId2"/>
          <a:stretch>
            <a:fillRect/>
          </a:stretch>
        </p:blipFill>
        <p:spPr>
          <a:xfrm>
            <a:off x="3186545" y="960371"/>
            <a:ext cx="5985164" cy="5078321"/>
          </a:xfrm>
          <a:prstGeom prst="rect">
            <a:avLst/>
          </a:prstGeom>
        </p:spPr>
      </p:pic>
    </p:spTree>
    <p:extLst>
      <p:ext uri="{BB962C8B-B14F-4D97-AF65-F5344CB8AC3E}">
        <p14:creationId xmlns:p14="http://schemas.microsoft.com/office/powerpoint/2010/main" val="3000497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5926" y="395785"/>
            <a:ext cx="9453351" cy="2572499"/>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 ware’s used to deploy the application.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477296" y="3488565"/>
            <a:ext cx="5293217" cy="1894804"/>
          </a:xfrm>
          <a:prstGeom prst="rect">
            <a:avLst/>
          </a:prstGeom>
        </p:spPr>
      </p:pic>
    </p:spTree>
    <p:extLst>
      <p:ext uri="{BB962C8B-B14F-4D97-AF65-F5344CB8AC3E}">
        <p14:creationId xmlns:p14="http://schemas.microsoft.com/office/powerpoint/2010/main" val="2893070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337" y="424304"/>
            <a:ext cx="10176681" cy="3393237"/>
          </a:xfrm>
          <a:prstGeom prst="rect">
            <a:avLst/>
          </a:prstGeom>
        </p:spPr>
        <p:txBody>
          <a:bodyPr wrap="square">
            <a:spAutoFit/>
          </a:bodyPr>
          <a:lstStyle/>
          <a:p>
            <a:pPr algn="just">
              <a:lnSpc>
                <a:spcPct val="150000"/>
              </a:lnSpc>
            </a:pPr>
            <a:r>
              <a:rPr lang="en-US" sz="2300" b="1" dirty="0">
                <a:solidFill>
                  <a:srgbClr val="7030A0"/>
                </a:solidFill>
                <a:latin typeface="Times New Roman" panose="02020603050405020304" pitchFamily="18" charset="0"/>
                <a:ea typeface="Times New Roman" panose="02020603050405020304" pitchFamily="18" charset="0"/>
              </a:rPr>
              <a:t>Component diagram:</a:t>
            </a:r>
          </a:p>
          <a:p>
            <a:pPr algn="just">
              <a:lnSpc>
                <a:spcPct val="150000"/>
              </a:lnSpc>
            </a:pPr>
            <a:r>
              <a:rPr lang="en-US" sz="2000" dirty="0">
                <a:solidFill>
                  <a:srgbClr val="000000"/>
                </a:solidFill>
                <a:latin typeface="Times New Roman" panose="02020603050405020304" pitchFamily="18" charset="0"/>
                <a:ea typeface="Times New Roman" panose="02020603050405020304" pitchFamily="18" charset="0"/>
              </a:rPr>
              <a:t>Component diagrams are used to describe the physical artifacts of a system. This artifact includes files, executable, libraries etc. So the purpose of this diagram is different, component diagrams are used during the implementation phase of an application. But it is prepared well in advance to visualize the implementation details. Initially the system is designed using different </a:t>
            </a:r>
            <a:r>
              <a:rPr lang="en-US" sz="2000" dirty="0" err="1">
                <a:solidFill>
                  <a:srgbClr val="000000"/>
                </a:solidFill>
                <a:latin typeface="Times New Roman" panose="02020603050405020304" pitchFamily="18" charset="0"/>
                <a:ea typeface="Times New Roman" panose="02020603050405020304" pitchFamily="18" charset="0"/>
              </a:rPr>
              <a:t>uml</a:t>
            </a:r>
            <a:r>
              <a:rPr lang="en-US" sz="2000" dirty="0">
                <a:solidFill>
                  <a:srgbClr val="000000"/>
                </a:solidFill>
                <a:latin typeface="Times New Roman" panose="02020603050405020304" pitchFamily="18" charset="0"/>
                <a:ea typeface="Times New Roman" panose="02020603050405020304" pitchFamily="18" charset="0"/>
              </a:rPr>
              <a:t> diagrams and then when the artifacts are ready component diagrams are used to get an idea of the implementation.</a:t>
            </a:r>
            <a:endParaRPr lang="en-US" sz="2000" dirty="0">
              <a:effectLst/>
              <a:latin typeface="Times New Roman" panose="02020603050405020304" pitchFamily="18" charset="0"/>
              <a:ea typeface="Times New Roman" panose="02020603050405020304" pitchFamily="18" charset="0"/>
            </a:endParaRPr>
          </a:p>
        </p:txBody>
      </p:sp>
      <p:pic>
        <p:nvPicPr>
          <p:cNvPr id="4" name="Picture 3"/>
          <p:cNvPicPr/>
          <p:nvPr/>
        </p:nvPicPr>
        <p:blipFill>
          <a:blip r:embed="rId2"/>
          <a:stretch>
            <a:fillRect/>
          </a:stretch>
        </p:blipFill>
        <p:spPr>
          <a:xfrm>
            <a:off x="3850784" y="3817541"/>
            <a:ext cx="6001554" cy="2041570"/>
          </a:xfrm>
          <a:prstGeom prst="rect">
            <a:avLst/>
          </a:prstGeom>
        </p:spPr>
      </p:pic>
    </p:spTree>
    <p:extLst>
      <p:ext uri="{BB962C8B-B14F-4D97-AF65-F5344CB8AC3E}">
        <p14:creationId xmlns:p14="http://schemas.microsoft.com/office/powerpoint/2010/main" val="3766763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5277" y="1259043"/>
            <a:ext cx="8666328" cy="3034164"/>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450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C7837C-EEDF-578B-82E1-B73A7FA1829A}"/>
              </a:ext>
            </a:extLst>
          </p:cNvPr>
          <p:cNvPicPr>
            <a:picLocks noChangeAspect="1"/>
          </p:cNvPicPr>
          <p:nvPr/>
        </p:nvPicPr>
        <p:blipFill>
          <a:blip r:embed="rId2"/>
          <a:stretch>
            <a:fillRect/>
          </a:stretch>
        </p:blipFill>
        <p:spPr>
          <a:xfrm>
            <a:off x="3602183" y="496173"/>
            <a:ext cx="5458690" cy="6419631"/>
          </a:xfrm>
          <a:prstGeom prst="rect">
            <a:avLst/>
          </a:prstGeom>
        </p:spPr>
      </p:pic>
    </p:spTree>
    <p:extLst>
      <p:ext uri="{BB962C8B-B14F-4D97-AF65-F5344CB8AC3E}">
        <p14:creationId xmlns:p14="http://schemas.microsoft.com/office/powerpoint/2010/main" val="1166206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9575" y="175536"/>
            <a:ext cx="10067499" cy="5501506"/>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algn="just">
              <a:lnSpc>
                <a:spcPct val="150000"/>
              </a:lnSpc>
              <a:spcAft>
                <a:spcPts val="800"/>
              </a:spcAft>
            </a:pPr>
            <a:r>
              <a:rPr lang="en-IN"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a:p>
            <a:pPr algn="just">
              <a:lnSpc>
                <a:spcPct val="150000"/>
              </a:lnSpc>
              <a:spcAft>
                <a:spcPts val="800"/>
              </a:spcAf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177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68D37D-93CB-D990-E6D0-5F95F7386E0F}"/>
              </a:ext>
            </a:extLst>
          </p:cNvPr>
          <p:cNvPicPr>
            <a:picLocks noChangeAspect="1"/>
          </p:cNvPicPr>
          <p:nvPr/>
        </p:nvPicPr>
        <p:blipFill>
          <a:blip r:embed="rId2"/>
          <a:stretch>
            <a:fillRect/>
          </a:stretch>
        </p:blipFill>
        <p:spPr>
          <a:xfrm>
            <a:off x="1088612" y="1662545"/>
            <a:ext cx="10014776" cy="3532910"/>
          </a:xfrm>
          <a:prstGeom prst="rect">
            <a:avLst/>
          </a:prstGeom>
        </p:spPr>
      </p:pic>
    </p:spTree>
    <p:extLst>
      <p:ext uri="{BB962C8B-B14F-4D97-AF65-F5344CB8AC3E}">
        <p14:creationId xmlns:p14="http://schemas.microsoft.com/office/powerpoint/2010/main" val="3279504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51583" y="215261"/>
            <a:ext cx="10487887" cy="3957494"/>
          </a:xfrm>
          <a:prstGeom prst="rect">
            <a:avLst/>
          </a:prstGeom>
        </p:spPr>
        <p:txBody>
          <a:bodyPr wrap="square">
            <a:spAutoFit/>
          </a:bodyPr>
          <a:lstStyle/>
          <a:p>
            <a:pPr algn="just">
              <a:lnSpc>
                <a:spcPct val="150000"/>
              </a:lnSpc>
              <a:spcAft>
                <a:spcPts val="800"/>
              </a:spcAft>
            </a:pPr>
            <a:r>
              <a:rPr lang="en-US" sz="2300" b="1"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US" sz="2300" dirty="0">
              <a:solidFill>
                <a:srgbClr val="7030A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6ED3973-DE3B-1D02-21E2-36BEAE6C1D51}"/>
              </a:ext>
            </a:extLst>
          </p:cNvPr>
          <p:cNvPicPr>
            <a:picLocks noChangeAspect="1"/>
          </p:cNvPicPr>
          <p:nvPr/>
        </p:nvPicPr>
        <p:blipFill>
          <a:blip r:embed="rId2"/>
          <a:stretch>
            <a:fillRect/>
          </a:stretch>
        </p:blipFill>
        <p:spPr>
          <a:xfrm>
            <a:off x="2133600" y="4272604"/>
            <a:ext cx="8565281" cy="1851105"/>
          </a:xfrm>
          <a:prstGeom prst="rect">
            <a:avLst/>
          </a:prstGeom>
        </p:spPr>
      </p:pic>
    </p:spTree>
    <p:extLst>
      <p:ext uri="{BB962C8B-B14F-4D97-AF65-F5344CB8AC3E}">
        <p14:creationId xmlns:p14="http://schemas.microsoft.com/office/powerpoint/2010/main" val="849910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6AE4DE-F63B-1DA5-E267-0E4A4BEA419C}"/>
              </a:ext>
            </a:extLst>
          </p:cNvPr>
          <p:cNvPicPr>
            <a:picLocks noChangeAspect="1"/>
          </p:cNvPicPr>
          <p:nvPr/>
        </p:nvPicPr>
        <p:blipFill>
          <a:blip r:embed="rId2"/>
          <a:stretch>
            <a:fillRect/>
          </a:stretch>
        </p:blipFill>
        <p:spPr>
          <a:xfrm>
            <a:off x="2216727" y="613399"/>
            <a:ext cx="7592291" cy="5510533"/>
          </a:xfrm>
          <a:prstGeom prst="rect">
            <a:avLst/>
          </a:prstGeom>
        </p:spPr>
      </p:pic>
    </p:spTree>
    <p:extLst>
      <p:ext uri="{BB962C8B-B14F-4D97-AF65-F5344CB8AC3E}">
        <p14:creationId xmlns:p14="http://schemas.microsoft.com/office/powerpoint/2010/main" val="413743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586" y="240562"/>
            <a:ext cx="8911687" cy="478590"/>
          </a:xfrm>
        </p:spPr>
        <p:txBody>
          <a:bodyPr>
            <a:normAutofit/>
          </a:bodyPr>
          <a:lstStyle/>
          <a:p>
            <a:pPr algn="ctr"/>
            <a:r>
              <a:rPr lang="en-US" sz="2400" b="1" dirty="0">
                <a:latin typeface="Times New Roman" panose="02020603050405020304" pitchFamily="18" charset="0"/>
                <a:cs typeface="Times New Roman" panose="02020603050405020304" pitchFamily="18" charset="0"/>
              </a:rPr>
              <a:t>ABSTRACT</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78640" y="719152"/>
            <a:ext cx="10396519" cy="6138848"/>
          </a:xfrm>
        </p:spPr>
        <p:txBody>
          <a:bodyPr>
            <a:noAutofit/>
          </a:bodyPr>
          <a:lstStyle/>
          <a:p>
            <a:pPr algn="just">
              <a:lnSpc>
                <a:spcPct val="150000"/>
              </a:lnSpc>
              <a:spcAft>
                <a:spcPts val="800"/>
              </a:spcAft>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amazing developments in science and technology have raised the bar for human living standards. Without these improvements, the entire planet will be physically congested. Compared to other projects now in existence, this project is innovative in that it simplifies the process of getting farming. Java has been used to implement this project. The project's goal is to create an application software to lessen the human labour involved in keeping track of the farming of different crops consumed by people and getting farming on different ways based on seasonal wise. The fast changing environment, including difficult market conditions and a high exposure to financial risks are major reasons for changing production policy. Farm Management Systems appear to be a powerful tool to deal with the new conditions. However, farmers still rely more on their intuition than on proper management tools, when it comes to running a farm business. Many farmers do not use Farm management for various reasons, like lack of knowledge and the complexity of many available farm managements. In particular for small to medium-sized farms and for multifunctional farms appropriate farm management hardly exist. </a:t>
            </a:r>
          </a:p>
          <a:p>
            <a:pPr algn="just">
              <a:lnSpc>
                <a:spcPct val="150000"/>
              </a:lnSpc>
              <a:spcAft>
                <a:spcPts val="800"/>
              </a:spcAft>
            </a:pPr>
            <a:r>
              <a:rPr lang="en-IN" b="1" dirty="0">
                <a:effectLst/>
                <a:latin typeface="Times New Roman" panose="02020603050405020304" pitchFamily="18" charset="0"/>
                <a:ea typeface="Calibri" panose="020F0502020204030204" pitchFamily="34" charset="0"/>
                <a:cs typeface="Times New Roman" panose="02020603050405020304" pitchFamily="18" charset="0"/>
              </a:rPr>
              <a:t>Keywords: </a:t>
            </a:r>
            <a:r>
              <a:rPr lang="en-IN" dirty="0">
                <a:effectLst/>
                <a:latin typeface="Times New Roman" panose="02020603050405020304" pitchFamily="18" charset="0"/>
                <a:ea typeface="Calibri" panose="020F0502020204030204" pitchFamily="34" charset="0"/>
                <a:cs typeface="Times New Roman" panose="02020603050405020304" pitchFamily="18" charset="0"/>
              </a:rPr>
              <a:t>Farming, Crops, Products , Admin, Customer, Orders etc.</a:t>
            </a: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174860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06F5E1-2977-6C59-3917-74D536F321F8}"/>
              </a:ext>
            </a:extLst>
          </p:cNvPr>
          <p:cNvPicPr>
            <a:picLocks noChangeAspect="1"/>
          </p:cNvPicPr>
          <p:nvPr/>
        </p:nvPicPr>
        <p:blipFill>
          <a:blip r:embed="rId2"/>
          <a:stretch>
            <a:fillRect/>
          </a:stretch>
        </p:blipFill>
        <p:spPr>
          <a:xfrm>
            <a:off x="2493818" y="471985"/>
            <a:ext cx="7107381" cy="5834417"/>
          </a:xfrm>
          <a:prstGeom prst="rect">
            <a:avLst/>
          </a:prstGeom>
        </p:spPr>
      </p:pic>
    </p:spTree>
    <p:extLst>
      <p:ext uri="{BB962C8B-B14F-4D97-AF65-F5344CB8AC3E}">
        <p14:creationId xmlns:p14="http://schemas.microsoft.com/office/powerpoint/2010/main" val="4204692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587912"/>
          </a:xfrm>
        </p:spPr>
        <p:txBody>
          <a:bodyPr>
            <a:norm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RESULTS</a:t>
            </a:r>
            <a:endParaRPr lang="en-IN" sz="2800" dirty="0"/>
          </a:p>
        </p:txBody>
      </p:sp>
      <p:sp>
        <p:nvSpPr>
          <p:cNvPr id="5" name="TextBox 4"/>
          <p:cNvSpPr txBox="1"/>
          <p:nvPr/>
        </p:nvSpPr>
        <p:spPr>
          <a:xfrm>
            <a:off x="1823190" y="708339"/>
            <a:ext cx="864088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Home page: </a:t>
            </a:r>
            <a:r>
              <a:rPr lang="en-IN" sz="2000" dirty="0">
                <a:latin typeface="Times New Roman" panose="02020603050405020304" pitchFamily="18" charset="0"/>
                <a:cs typeface="Times New Roman" panose="02020603050405020304" pitchFamily="18" charset="0"/>
              </a:rPr>
              <a:t>This is the home page of Farm management System.</a:t>
            </a:r>
            <a:r>
              <a:rPr lang="en-US"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F1BB8C4-77AA-E647-4653-E339CA3D10F8}"/>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0A9C2B80-58D4-76DB-AB9A-AA4DDE928C24}"/>
              </a:ext>
            </a:extLst>
          </p:cNvPr>
          <p:cNvPicPr>
            <a:picLocks noChangeAspect="1"/>
          </p:cNvPicPr>
          <p:nvPr/>
        </p:nvPicPr>
        <p:blipFill>
          <a:blip r:embed="rId2"/>
          <a:stretch>
            <a:fillRect/>
          </a:stretch>
        </p:blipFill>
        <p:spPr>
          <a:xfrm>
            <a:off x="2372139" y="1590261"/>
            <a:ext cx="9303025" cy="5266065"/>
          </a:xfrm>
          <a:prstGeom prst="rect">
            <a:avLst/>
          </a:prstGeom>
        </p:spPr>
      </p:pic>
    </p:spTree>
    <p:extLst>
      <p:ext uri="{BB962C8B-B14F-4D97-AF65-F5344CB8AC3E}">
        <p14:creationId xmlns:p14="http://schemas.microsoft.com/office/powerpoint/2010/main" val="3433107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5718" y="510696"/>
            <a:ext cx="8852079" cy="399405"/>
          </a:xfrm>
          <a:prstGeom prst="rect">
            <a:avLst/>
          </a:prstGeom>
        </p:spPr>
        <p:txBody>
          <a:bodyPr wrap="square">
            <a:spAutoFit/>
          </a:bodyPr>
          <a:lstStyle/>
          <a:p>
            <a:pP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Admin Login page: </a:t>
            </a:r>
            <a:r>
              <a:rPr lang="en-IN" sz="2000" dirty="0">
                <a:latin typeface="Times New Roman" panose="02020603050405020304" pitchFamily="18" charset="0"/>
                <a:cs typeface="Times New Roman" panose="02020603050405020304" pitchFamily="18" charset="0"/>
              </a:rPr>
              <a:t>In this page Admin can login with their required details</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813A5FF-7585-99F8-516F-C9C3527AFB1A}"/>
              </a:ext>
            </a:extLst>
          </p:cNvPr>
          <p:cNvPicPr>
            <a:picLocks noChangeAspect="1"/>
          </p:cNvPicPr>
          <p:nvPr/>
        </p:nvPicPr>
        <p:blipFill>
          <a:blip r:embed="rId2"/>
          <a:stretch>
            <a:fillRect/>
          </a:stretch>
        </p:blipFill>
        <p:spPr>
          <a:xfrm>
            <a:off x="2038107" y="1630016"/>
            <a:ext cx="9295752" cy="5226309"/>
          </a:xfrm>
          <a:prstGeom prst="rect">
            <a:avLst/>
          </a:prstGeom>
        </p:spPr>
      </p:pic>
    </p:spTree>
    <p:extLst>
      <p:ext uri="{BB962C8B-B14F-4D97-AF65-F5344CB8AC3E}">
        <p14:creationId xmlns:p14="http://schemas.microsoft.com/office/powerpoint/2010/main" val="4189451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96687" y="510696"/>
            <a:ext cx="9624812" cy="399405"/>
          </a:xfrm>
          <a:prstGeom prst="rect">
            <a:avLst/>
          </a:prstGeom>
        </p:spPr>
        <p:txBody>
          <a:bodyPr wrap="square">
            <a:spAutoFit/>
          </a:bodyPr>
          <a:lstStyle/>
          <a:p>
            <a:pP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Admin Home:</a:t>
            </a:r>
            <a:r>
              <a:rPr lang="en-IN" sz="2000"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This is the admin Home page</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2ACCBB3-8B0C-20E2-593B-6C59AACD4C8E}"/>
              </a:ext>
            </a:extLst>
          </p:cNvPr>
          <p:cNvPicPr>
            <a:picLocks noChangeAspect="1"/>
          </p:cNvPicPr>
          <p:nvPr/>
        </p:nvPicPr>
        <p:blipFill>
          <a:blip r:embed="rId2"/>
          <a:stretch>
            <a:fillRect/>
          </a:stretch>
        </p:blipFill>
        <p:spPr>
          <a:xfrm>
            <a:off x="1815548" y="1497496"/>
            <a:ext cx="9531460" cy="5358830"/>
          </a:xfrm>
          <a:prstGeom prst="rect">
            <a:avLst/>
          </a:prstGeom>
        </p:spPr>
      </p:pic>
    </p:spTree>
    <p:extLst>
      <p:ext uri="{BB962C8B-B14F-4D97-AF65-F5344CB8AC3E}">
        <p14:creationId xmlns:p14="http://schemas.microsoft.com/office/powerpoint/2010/main" val="2826707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14658" y="581576"/>
            <a:ext cx="8942231" cy="400110"/>
          </a:xfrm>
          <a:prstGeom prst="rect">
            <a:avLst/>
          </a:prstGeom>
        </p:spPr>
        <p:txBody>
          <a:bodyPr wrap="square">
            <a:spAutoFit/>
          </a:bodyPr>
          <a:lstStyle/>
          <a:p>
            <a:r>
              <a:rPr lang="en-IN" sz="2000" b="1" dirty="0">
                <a:latin typeface="Times New Roman" panose="02020603050405020304" pitchFamily="18" charset="0"/>
                <a:ea typeface="Calibri" panose="020F0502020204030204" pitchFamily="34" charset="0"/>
                <a:cs typeface="Times New Roman" panose="02020603050405020304" pitchFamily="18" charset="0"/>
              </a:rPr>
              <a:t>Add product: </a:t>
            </a:r>
            <a:r>
              <a:rPr lang="en-IN" sz="2000" dirty="0">
                <a:latin typeface="Times New Roman" panose="02020603050405020304" pitchFamily="18" charset="0"/>
                <a:cs typeface="Times New Roman" panose="02020603050405020304" pitchFamily="18" charset="0"/>
              </a:rPr>
              <a:t>Here admin can  all the products.</a:t>
            </a:r>
          </a:p>
        </p:txBody>
      </p:sp>
      <p:pic>
        <p:nvPicPr>
          <p:cNvPr id="5" name="Picture 4">
            <a:extLst>
              <a:ext uri="{FF2B5EF4-FFF2-40B4-BE49-F238E27FC236}">
                <a16:creationId xmlns:a16="http://schemas.microsoft.com/office/drawing/2014/main" id="{78BAE8A8-16B8-D187-1AB4-8EB42B1DAB33}"/>
              </a:ext>
            </a:extLst>
          </p:cNvPr>
          <p:cNvPicPr>
            <a:picLocks noChangeAspect="1"/>
          </p:cNvPicPr>
          <p:nvPr/>
        </p:nvPicPr>
        <p:blipFill>
          <a:blip r:embed="rId2"/>
          <a:stretch>
            <a:fillRect/>
          </a:stretch>
        </p:blipFill>
        <p:spPr>
          <a:xfrm>
            <a:off x="1630017" y="1603512"/>
            <a:ext cx="9342894" cy="5252813"/>
          </a:xfrm>
          <a:prstGeom prst="rect">
            <a:avLst/>
          </a:prstGeom>
        </p:spPr>
      </p:pic>
    </p:spTree>
    <p:extLst>
      <p:ext uri="{BB962C8B-B14F-4D97-AF65-F5344CB8AC3E}">
        <p14:creationId xmlns:p14="http://schemas.microsoft.com/office/powerpoint/2010/main" val="2434768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15198" y="697514"/>
            <a:ext cx="6475171" cy="399405"/>
          </a:xfrm>
          <a:prstGeom prst="rect">
            <a:avLst/>
          </a:prstGeom>
        </p:spPr>
        <p:txBody>
          <a:bodyPr wrap="none">
            <a:spAutoFit/>
          </a:bodyPr>
          <a:lstStyle/>
          <a:p>
            <a:pP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View products: </a:t>
            </a:r>
            <a:r>
              <a:rPr lang="en-IN" sz="2000" dirty="0">
                <a:latin typeface="Times New Roman" panose="02020603050405020304" pitchFamily="18" charset="0"/>
                <a:cs typeface="Times New Roman" panose="02020603050405020304" pitchFamily="18" charset="0"/>
              </a:rPr>
              <a:t>Here the admin can view all added products</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12A8963-ADAD-A807-1127-1385FA9C94A8}"/>
              </a:ext>
            </a:extLst>
          </p:cNvPr>
          <p:cNvPicPr>
            <a:picLocks noChangeAspect="1"/>
          </p:cNvPicPr>
          <p:nvPr/>
        </p:nvPicPr>
        <p:blipFill>
          <a:blip r:embed="rId2"/>
          <a:stretch>
            <a:fillRect/>
          </a:stretch>
        </p:blipFill>
        <p:spPr>
          <a:xfrm>
            <a:off x="1630016" y="1802296"/>
            <a:ext cx="8989329" cy="5054030"/>
          </a:xfrm>
          <a:prstGeom prst="rect">
            <a:avLst/>
          </a:prstGeom>
        </p:spPr>
      </p:pic>
    </p:spTree>
    <p:extLst>
      <p:ext uri="{BB962C8B-B14F-4D97-AF65-F5344CB8AC3E}">
        <p14:creationId xmlns:p14="http://schemas.microsoft.com/office/powerpoint/2010/main" val="3652594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31323" y="575090"/>
            <a:ext cx="8259651" cy="399405"/>
          </a:xfrm>
          <a:prstGeom prst="rect">
            <a:avLst/>
          </a:prstGeom>
        </p:spPr>
        <p:txBody>
          <a:bodyPr wrap="square">
            <a:spAutoFit/>
          </a:bodyPr>
          <a:lstStyle/>
          <a:p>
            <a:pP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User register: </a:t>
            </a:r>
            <a:r>
              <a:rPr lang="en-IN" sz="2000" dirty="0">
                <a:latin typeface="Times New Roman" panose="02020603050405020304" pitchFamily="18" charset="0"/>
                <a:ea typeface="Calibri" panose="020F0502020204030204" pitchFamily="34" charset="0"/>
                <a:cs typeface="Times New Roman" panose="02020603050405020304" pitchFamily="18" charset="0"/>
              </a:rPr>
              <a:t>Here user can register with their own details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D86DA9D-47C4-B06F-C4F2-3F3CC491C66A}"/>
              </a:ext>
            </a:extLst>
          </p:cNvPr>
          <p:cNvPicPr>
            <a:picLocks noChangeAspect="1"/>
          </p:cNvPicPr>
          <p:nvPr/>
        </p:nvPicPr>
        <p:blipFill>
          <a:blip r:embed="rId2"/>
          <a:stretch>
            <a:fillRect/>
          </a:stretch>
        </p:blipFill>
        <p:spPr>
          <a:xfrm>
            <a:off x="1631323" y="1643270"/>
            <a:ext cx="9272180" cy="5213056"/>
          </a:xfrm>
          <a:prstGeom prst="rect">
            <a:avLst/>
          </a:prstGeom>
        </p:spPr>
      </p:pic>
    </p:spTree>
    <p:extLst>
      <p:ext uri="{BB962C8B-B14F-4D97-AF65-F5344CB8AC3E}">
        <p14:creationId xmlns:p14="http://schemas.microsoft.com/office/powerpoint/2010/main" val="40491868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43955" y="710393"/>
            <a:ext cx="5170005" cy="399405"/>
          </a:xfrm>
          <a:prstGeom prst="rect">
            <a:avLst/>
          </a:prstGeom>
        </p:spPr>
        <p:txBody>
          <a:bodyPr wrap="none">
            <a:spAutoFit/>
          </a:bodyPr>
          <a:lstStyle/>
          <a:p>
            <a:pPr>
              <a:lnSpc>
                <a:spcPct val="107000"/>
              </a:lnSpc>
              <a:spcAft>
                <a:spcPts val="800"/>
              </a:spcAft>
            </a:pPr>
            <a:r>
              <a:rPr lang="en-IN" sz="2000" b="1" dirty="0" err="1">
                <a:latin typeface="Times New Roman" panose="02020603050405020304" pitchFamily="18" charset="0"/>
                <a:ea typeface="Calibri" panose="020F0502020204030204" pitchFamily="34" charset="0"/>
                <a:cs typeface="Times New Roman" panose="02020603050405020304" pitchFamily="18" charset="0"/>
              </a:rPr>
              <a:t>Logn</a:t>
            </a: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ea typeface="Calibri" panose="020F0502020204030204" pitchFamily="34" charset="0"/>
                <a:cs typeface="Times New Roman" panose="02020603050405020304" pitchFamily="18" charset="0"/>
              </a:rPr>
              <a:t>Here user can login with valid credentials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65F8A62-8099-CE43-26F3-7E2BA90145E0}"/>
              </a:ext>
            </a:extLst>
          </p:cNvPr>
          <p:cNvPicPr>
            <a:picLocks noChangeAspect="1"/>
          </p:cNvPicPr>
          <p:nvPr/>
        </p:nvPicPr>
        <p:blipFill>
          <a:blip r:embed="rId2"/>
          <a:stretch>
            <a:fillRect/>
          </a:stretch>
        </p:blipFill>
        <p:spPr>
          <a:xfrm>
            <a:off x="1590260" y="1789042"/>
            <a:ext cx="9012901" cy="5067283"/>
          </a:xfrm>
          <a:prstGeom prst="rect">
            <a:avLst/>
          </a:prstGeom>
        </p:spPr>
      </p:pic>
    </p:spTree>
    <p:extLst>
      <p:ext uri="{BB962C8B-B14F-4D97-AF65-F5344CB8AC3E}">
        <p14:creationId xmlns:p14="http://schemas.microsoft.com/office/powerpoint/2010/main" val="294549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11566" y="620240"/>
            <a:ext cx="4670509" cy="399405"/>
          </a:xfrm>
          <a:prstGeom prst="rect">
            <a:avLst/>
          </a:prstGeom>
        </p:spPr>
        <p:txBody>
          <a:bodyPr wrap="none">
            <a:spAutoFit/>
          </a:bodyPr>
          <a:lstStyle/>
          <a:p>
            <a:pP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User Home</a:t>
            </a:r>
            <a:r>
              <a:rPr lang="en-IN" sz="2000" dirty="0">
                <a:latin typeface="Times New Roman" panose="02020603050405020304" pitchFamily="18" charset="0"/>
                <a:ea typeface="Calibri" panose="020F0502020204030204" pitchFamily="34" charset="0"/>
                <a:cs typeface="Times New Roman" panose="02020603050405020304" pitchFamily="18" charset="0"/>
              </a:rPr>
              <a:t>: This is the home page of  user.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DFD920D-2973-72CA-948E-D8F0C89A0C07}"/>
              </a:ext>
            </a:extLst>
          </p:cNvPr>
          <p:cNvPicPr>
            <a:picLocks noChangeAspect="1"/>
          </p:cNvPicPr>
          <p:nvPr/>
        </p:nvPicPr>
        <p:blipFill>
          <a:blip r:embed="rId2"/>
          <a:stretch>
            <a:fillRect/>
          </a:stretch>
        </p:blipFill>
        <p:spPr>
          <a:xfrm>
            <a:off x="1911566" y="1948070"/>
            <a:ext cx="8730049" cy="4908256"/>
          </a:xfrm>
          <a:prstGeom prst="rect">
            <a:avLst/>
          </a:prstGeom>
        </p:spPr>
      </p:pic>
    </p:spTree>
    <p:extLst>
      <p:ext uri="{BB962C8B-B14F-4D97-AF65-F5344CB8AC3E}">
        <p14:creationId xmlns:p14="http://schemas.microsoft.com/office/powerpoint/2010/main" val="13560136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44202" y="652364"/>
            <a:ext cx="9650569" cy="399405"/>
          </a:xfrm>
          <a:prstGeom prst="rect">
            <a:avLst/>
          </a:prstGeom>
        </p:spPr>
        <p:txBody>
          <a:bodyPr wrap="square">
            <a:spAutoFit/>
          </a:bodyPr>
          <a:lstStyle/>
          <a:p>
            <a:pP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View products: </a:t>
            </a:r>
            <a:r>
              <a:rPr lang="en-IN" sz="2000" dirty="0">
                <a:latin typeface="Times New Roman" panose="02020603050405020304" pitchFamily="18" charset="0"/>
                <a:cs typeface="Times New Roman" panose="02020603050405020304" pitchFamily="18" charset="0"/>
              </a:rPr>
              <a:t>In this page user can view all the products and can add to the cart</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024465D6-0501-CE80-C992-3D2BE243C550}"/>
              </a:ext>
            </a:extLst>
          </p:cNvPr>
          <p:cNvPicPr>
            <a:picLocks noChangeAspect="1"/>
          </p:cNvPicPr>
          <p:nvPr/>
        </p:nvPicPr>
        <p:blipFill>
          <a:blip r:embed="rId2"/>
          <a:stretch>
            <a:fillRect/>
          </a:stretch>
        </p:blipFill>
        <p:spPr>
          <a:xfrm>
            <a:off x="1934817" y="1828800"/>
            <a:ext cx="8942188" cy="5027526"/>
          </a:xfrm>
          <a:prstGeom prst="rect">
            <a:avLst/>
          </a:prstGeom>
        </p:spPr>
      </p:pic>
    </p:spTree>
    <p:extLst>
      <p:ext uri="{BB962C8B-B14F-4D97-AF65-F5344CB8AC3E}">
        <p14:creationId xmlns:p14="http://schemas.microsoft.com/office/powerpoint/2010/main" val="1743498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9511" y="78453"/>
            <a:ext cx="8911687" cy="644878"/>
          </a:xfrm>
        </p:spPr>
        <p:txBody>
          <a:bodyPr>
            <a:normAutofit/>
          </a:bodyPr>
          <a:lstStyle/>
          <a:p>
            <a:pPr algn="ctr"/>
            <a:r>
              <a:rPr lang="en-US" sz="2700" b="1" dirty="0">
                <a:latin typeface="Times New Roman" panose="02020603050405020304" pitchFamily="18" charset="0"/>
                <a:cs typeface="Times New Roman" panose="02020603050405020304" pitchFamily="18" charset="0"/>
              </a:rPr>
              <a:t>INTRODUCTION</a:t>
            </a:r>
            <a:endParaRPr lang="en-US" dirty="0"/>
          </a:p>
        </p:txBody>
      </p:sp>
      <p:sp>
        <p:nvSpPr>
          <p:cNvPr id="3" name="Content Placeholder 2"/>
          <p:cNvSpPr>
            <a:spLocks noGrp="1"/>
          </p:cNvSpPr>
          <p:nvPr>
            <p:ph idx="1"/>
          </p:nvPr>
        </p:nvSpPr>
        <p:spPr>
          <a:xfrm>
            <a:off x="828025" y="723331"/>
            <a:ext cx="10609509" cy="6134669"/>
          </a:xfrm>
        </p:spPr>
        <p:txBody>
          <a:bodyPr>
            <a:noAutofit/>
          </a:bodyPr>
          <a:lstStyle/>
          <a:p>
            <a:pPr marL="0" indent="0" algn="just">
              <a:lnSpc>
                <a:spcPct val="150000"/>
              </a:lnSpc>
              <a:spcAft>
                <a:spcPts val="800"/>
              </a:spcAft>
              <a:buNone/>
            </a:pPr>
            <a:r>
              <a:rPr lang="en-US" sz="2000" dirty="0">
                <a:latin typeface="Times New Roman" panose="02020603050405020304" pitchFamily="18" charset="0"/>
                <a:cs typeface="Times New Roman" panose="02020603050405020304" pitchFamily="18" charset="0"/>
              </a:rPr>
              <a:t>Nowadays people are putting more and more emphasis on quality of life. The food safety concern and attention are also increasing. The dairy products health security as an important part of food safety, has been on the agenda. Therefore, how can guarantee food safety has become an important research subject. Dairy farming has always been a traditional industry, but the industry development is uneven. Large dairy farms purchase foreign equipment and production experience to manage the zap, but due to limits on various aspects of funds, small or remote areas will not be able to introduce advanced equipment, they still adopt the traditional way to zap daily management. This way influence cow production management and technical support, in this context, we urgently need a reliable and advanced management methods to manage the zap.</a:t>
            </a:r>
          </a:p>
          <a:p>
            <a:pPr marL="0" indent="0" algn="just">
              <a:lnSpc>
                <a:spcPct val="150000"/>
              </a:lnSpc>
              <a:spcAft>
                <a:spcPts val="800"/>
              </a:spcAft>
              <a:buNone/>
            </a:pPr>
            <a:r>
              <a:rPr lang="en-US" sz="2000" dirty="0">
                <a:latin typeface="Times New Roman" panose="02020603050405020304" pitchFamily="18" charset="0"/>
                <a:cs typeface="Times New Roman" panose="02020603050405020304" pitchFamily="18" charset="0"/>
              </a:rPr>
              <a:t>This paper is organized as follows. In section 2, the Control Scheme And Design Of The System is presented. In section 3, according to the principle of the system, the Overall Design is given. The Hardware Design Of Actuator System is introduced in section 4. And in section5, Software Programming is completed. Finally, our work of this paper is summarized in the last section</a:t>
            </a:r>
            <a:r>
              <a:rPr lang="en-US" sz="2000" dirty="0"/>
              <a:t>. </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2874403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8EB9C5-F1E9-3B1F-2E9F-D6354755E47B}"/>
              </a:ext>
            </a:extLst>
          </p:cNvPr>
          <p:cNvSpPr/>
          <p:nvPr/>
        </p:nvSpPr>
        <p:spPr>
          <a:xfrm>
            <a:off x="1644202" y="652364"/>
            <a:ext cx="9650569" cy="399405"/>
          </a:xfrm>
          <a:prstGeom prst="rect">
            <a:avLst/>
          </a:prstGeom>
        </p:spPr>
        <p:txBody>
          <a:bodyPr wrap="square">
            <a:spAutoFit/>
          </a:bodyPr>
          <a:lstStyle/>
          <a:p>
            <a:pP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User cart: </a:t>
            </a:r>
            <a:r>
              <a:rPr lang="en-IN" sz="2000" dirty="0">
                <a:latin typeface="Times New Roman" panose="02020603050405020304" pitchFamily="18" charset="0"/>
                <a:ea typeface="Calibri" panose="020F0502020204030204" pitchFamily="34" charset="0"/>
                <a:cs typeface="Times New Roman" panose="02020603050405020304" pitchFamily="18" charset="0"/>
              </a:rPr>
              <a:t> This is the user cart after checkout payment will be successful.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C65926A8-C03E-E656-A4C6-36D2D30B2CAA}"/>
              </a:ext>
            </a:extLst>
          </p:cNvPr>
          <p:cNvPicPr>
            <a:picLocks noChangeAspect="1"/>
          </p:cNvPicPr>
          <p:nvPr/>
        </p:nvPicPr>
        <p:blipFill>
          <a:blip r:embed="rId2"/>
          <a:stretch>
            <a:fillRect/>
          </a:stretch>
        </p:blipFill>
        <p:spPr>
          <a:xfrm>
            <a:off x="2173356" y="1722782"/>
            <a:ext cx="9130755" cy="5133543"/>
          </a:xfrm>
          <a:prstGeom prst="rect">
            <a:avLst/>
          </a:prstGeom>
        </p:spPr>
      </p:pic>
    </p:spTree>
    <p:extLst>
      <p:ext uri="{BB962C8B-B14F-4D97-AF65-F5344CB8AC3E}">
        <p14:creationId xmlns:p14="http://schemas.microsoft.com/office/powerpoint/2010/main" val="598529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E4682A-3B9C-B092-C6CE-4A755E348642}"/>
              </a:ext>
            </a:extLst>
          </p:cNvPr>
          <p:cNvSpPr/>
          <p:nvPr/>
        </p:nvSpPr>
        <p:spPr>
          <a:xfrm>
            <a:off x="1644202" y="652364"/>
            <a:ext cx="9650569" cy="399405"/>
          </a:xfrm>
          <a:prstGeom prst="rect">
            <a:avLst/>
          </a:prstGeom>
        </p:spPr>
        <p:txBody>
          <a:bodyPr wrap="square">
            <a:spAutoFit/>
          </a:bodyPr>
          <a:lstStyle/>
          <a:p>
            <a:pPr>
              <a:lnSpc>
                <a:spcPct val="107000"/>
              </a:lnSpc>
              <a:spcAft>
                <a:spcPts val="800"/>
              </a:spcAft>
            </a:pPr>
            <a:r>
              <a:rPr lang="en-IN" sz="2000" b="1" dirty="0" err="1">
                <a:latin typeface="Times New Roman" panose="02020603050405020304" pitchFamily="18" charset="0"/>
                <a:ea typeface="Calibri" panose="020F0502020204030204" pitchFamily="34" charset="0"/>
                <a:cs typeface="Times New Roman" panose="02020603050405020304" pitchFamily="18" charset="0"/>
              </a:rPr>
              <a:t>Acknolwdgement</a:t>
            </a:r>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 this page getting message for bill payment</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897592D3-7621-DA99-ED3A-C77A8CA03869}"/>
              </a:ext>
            </a:extLst>
          </p:cNvPr>
          <p:cNvPicPr>
            <a:picLocks noChangeAspect="1"/>
          </p:cNvPicPr>
          <p:nvPr/>
        </p:nvPicPr>
        <p:blipFill>
          <a:blip r:embed="rId2"/>
          <a:stretch>
            <a:fillRect/>
          </a:stretch>
        </p:blipFill>
        <p:spPr>
          <a:xfrm>
            <a:off x="1644202" y="1842052"/>
            <a:ext cx="8918617" cy="5014274"/>
          </a:xfrm>
          <a:prstGeom prst="rect">
            <a:avLst/>
          </a:prstGeom>
        </p:spPr>
      </p:pic>
    </p:spTree>
    <p:extLst>
      <p:ext uri="{BB962C8B-B14F-4D97-AF65-F5344CB8AC3E}">
        <p14:creationId xmlns:p14="http://schemas.microsoft.com/office/powerpoint/2010/main" val="266999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1457A62-ABD5-9619-624E-B729B382424A}"/>
              </a:ext>
            </a:extLst>
          </p:cNvPr>
          <p:cNvSpPr/>
          <p:nvPr/>
        </p:nvSpPr>
        <p:spPr>
          <a:xfrm>
            <a:off x="1644202" y="652364"/>
            <a:ext cx="9650569" cy="399405"/>
          </a:xfrm>
          <a:prstGeom prst="rect">
            <a:avLst/>
          </a:prstGeom>
        </p:spPr>
        <p:txBody>
          <a:bodyPr wrap="square">
            <a:spAutoFit/>
          </a:bodyPr>
          <a:lstStyle/>
          <a:p>
            <a:pP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Users: </a:t>
            </a:r>
            <a:r>
              <a:rPr lang="en-IN" sz="2000" dirty="0">
                <a:latin typeface="Times New Roman" panose="02020603050405020304" pitchFamily="18" charset="0"/>
                <a:cs typeface="Times New Roman" panose="02020603050405020304" pitchFamily="18" charset="0"/>
              </a:rPr>
              <a:t>In this page admin can view all the registered users</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B87FB812-76FF-8574-D0E5-311849CA203C}"/>
              </a:ext>
            </a:extLst>
          </p:cNvPr>
          <p:cNvPicPr>
            <a:picLocks noChangeAspect="1"/>
          </p:cNvPicPr>
          <p:nvPr/>
        </p:nvPicPr>
        <p:blipFill>
          <a:blip r:embed="rId2"/>
          <a:stretch>
            <a:fillRect/>
          </a:stretch>
        </p:blipFill>
        <p:spPr>
          <a:xfrm>
            <a:off x="1644202" y="1709530"/>
            <a:ext cx="9154327" cy="5146796"/>
          </a:xfrm>
          <a:prstGeom prst="rect">
            <a:avLst/>
          </a:prstGeom>
        </p:spPr>
      </p:pic>
    </p:spTree>
    <p:extLst>
      <p:ext uri="{BB962C8B-B14F-4D97-AF65-F5344CB8AC3E}">
        <p14:creationId xmlns:p14="http://schemas.microsoft.com/office/powerpoint/2010/main" val="20984709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89B6C4-A948-4468-E12D-02799EA86885}"/>
              </a:ext>
            </a:extLst>
          </p:cNvPr>
          <p:cNvSpPr/>
          <p:nvPr/>
        </p:nvSpPr>
        <p:spPr>
          <a:xfrm>
            <a:off x="1644202" y="652364"/>
            <a:ext cx="9650569" cy="399405"/>
          </a:xfrm>
          <a:prstGeom prst="rect">
            <a:avLst/>
          </a:prstGeom>
        </p:spPr>
        <p:txBody>
          <a:bodyPr wrap="square">
            <a:spAutoFit/>
          </a:bodyPr>
          <a:lstStyle/>
          <a:p>
            <a:pPr>
              <a:lnSpc>
                <a:spcPct val="107000"/>
              </a:lnSpc>
              <a:spcAft>
                <a:spcPts val="800"/>
              </a:spcAft>
            </a:pPr>
            <a:r>
              <a:rPr lang="en-IN" sz="2000" b="1" dirty="0">
                <a:latin typeface="Times New Roman" panose="02020603050405020304" pitchFamily="18" charset="0"/>
                <a:ea typeface="Calibri" panose="020F0502020204030204" pitchFamily="34" charset="0"/>
                <a:cs typeface="Times New Roman" panose="02020603050405020304" pitchFamily="18" charset="0"/>
              </a:rPr>
              <a:t>Orders: </a:t>
            </a:r>
            <a:r>
              <a:rPr lang="en-IN" sz="2000" dirty="0">
                <a:latin typeface="Times New Roman" panose="02020603050405020304" pitchFamily="18" charset="0"/>
                <a:cs typeface="Times New Roman" panose="02020603050405020304" pitchFamily="18" charset="0"/>
              </a:rPr>
              <a:t>In this page admin can view all the orders were paid by users</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57B4B943-6493-03C1-E780-33A8FA96695C}"/>
              </a:ext>
            </a:extLst>
          </p:cNvPr>
          <p:cNvPicPr>
            <a:picLocks noChangeAspect="1"/>
          </p:cNvPicPr>
          <p:nvPr/>
        </p:nvPicPr>
        <p:blipFill>
          <a:blip r:embed="rId2"/>
          <a:stretch>
            <a:fillRect/>
          </a:stretch>
        </p:blipFill>
        <p:spPr>
          <a:xfrm>
            <a:off x="1855304" y="1656522"/>
            <a:ext cx="9248609" cy="5199804"/>
          </a:xfrm>
          <a:prstGeom prst="rect">
            <a:avLst/>
          </a:prstGeom>
        </p:spPr>
      </p:pic>
    </p:spTree>
    <p:extLst>
      <p:ext uri="{BB962C8B-B14F-4D97-AF65-F5344CB8AC3E}">
        <p14:creationId xmlns:p14="http://schemas.microsoft.com/office/powerpoint/2010/main" val="3151964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CONCLUSION</a:t>
            </a:r>
            <a:endParaRPr lang="en-IN" sz="28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60331" y="1690687"/>
            <a:ext cx="9993469" cy="3988895"/>
          </a:xfrm>
        </p:spPr>
        <p:txBody>
          <a:bodyPr>
            <a:normAutofit/>
          </a:bodyPr>
          <a:lstStyle/>
          <a:p>
            <a:pPr algn="l">
              <a:lnSpc>
                <a:spcPct val="150000"/>
              </a:lnSpc>
            </a:pPr>
            <a:r>
              <a:rPr lang="en-IN" sz="2000" dirty="0">
                <a:latin typeface="Times New Roman" panose="02020603050405020304" pitchFamily="18" charset="0"/>
                <a:cs typeface="Times New Roman" panose="02020603050405020304" pitchFamily="18" charset="0"/>
              </a:rPr>
              <a:t>In this project we have successfully created a user friendly web application called Farm Management System which is useful to the buy products via online by order. The project's goal is to create an application software to lessen the human labour involved. Here the admin will check all the users, add the products , view added products and view all orders ordered by user . User can get all the details after login.</a:t>
            </a:r>
            <a:r>
              <a:rPr lang="en-US" sz="2000" b="0" i="0" dirty="0">
                <a:effectLst/>
                <a:latin typeface="Times New Roman" panose="02020603050405020304" pitchFamily="18" charset="0"/>
                <a:cs typeface="Times New Roman" panose="02020603050405020304" pitchFamily="18" charset="0"/>
              </a:rPr>
              <a:t> when it comes to an application on real farms, a lot of adjustments have to be made to depict all production processes accurately.</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0927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38637"/>
            <a:ext cx="10515600" cy="643943"/>
          </a:xfrm>
        </p:spPr>
        <p:txBody>
          <a:bodyPr>
            <a:normAutofit/>
          </a:bodyPr>
          <a:lstStyle/>
          <a:p>
            <a:pPr algn="ctr"/>
            <a:r>
              <a:rPr lang="en-US" sz="2800" b="1" dirty="0">
                <a:solidFill>
                  <a:srgbClr val="7030A0"/>
                </a:solidFill>
                <a:latin typeface="Times New Roman" panose="02020603050405020304" pitchFamily="18" charset="0"/>
                <a:cs typeface="Times New Roman" panose="02020603050405020304" pitchFamily="18" charset="0"/>
              </a:rPr>
              <a:t>REFERENCES</a:t>
            </a:r>
            <a:endParaRPr lang="en-IN" sz="28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9549" y="682580"/>
            <a:ext cx="10998559" cy="6168979"/>
          </a:xfrm>
        </p:spPr>
        <p:txBody>
          <a:bodyPr>
            <a:noAutofit/>
          </a:bodyPr>
          <a:lstStyle/>
          <a:p>
            <a:pPr marL="342900" lvl="0" indent="-342900" algn="just">
              <a:lnSpc>
                <a:spcPct val="150000"/>
              </a:lnSpc>
              <a:spcAft>
                <a:spcPts val="800"/>
              </a:spcAft>
              <a:buClr>
                <a:srgbClr val="0D0D0D"/>
              </a:buClr>
              <a:buFont typeface="+mj-lt"/>
              <a:buAutoNum type="arabicPeriod"/>
            </a:pPr>
            <a:r>
              <a:rPr lang="en-IN" sz="20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Bryant, L. (1999): Computers on the Farm. Farmers’ usage patterns and impact on the farm management, A report for the Rural Industries Research, RIRDC Publication,no.99.13.</a:t>
            </a:r>
          </a:p>
          <a:p>
            <a:pPr marL="457200" lvl="0" indent="-457200" algn="just">
              <a:lnSpc>
                <a:spcPct val="150000"/>
              </a:lnSpc>
              <a:buFont typeface="+mj-lt"/>
              <a:buAutoNum type="arabicPeriod"/>
            </a:pPr>
            <a:r>
              <a:rPr lang="en-IN" sz="20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Grubb, J. (2010): A Low Cost Automated Livestock Tracking System, Appalachian State University, 2010.</a:t>
            </a:r>
          </a:p>
          <a:p>
            <a:pPr marL="457200" lvl="0" indent="-457200" algn="just">
              <a:lnSpc>
                <a:spcPct val="150000"/>
              </a:lnSpc>
              <a:buFont typeface="+mj-lt"/>
              <a:buAutoNum type="arabicPeriod"/>
            </a:pPr>
            <a:r>
              <a:rPr lang="en-IN" sz="2000"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Cerosaletti</a:t>
            </a:r>
            <a:r>
              <a:rPr lang="en-IN" sz="20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P.E., Fox, D.G., Chase, L.E. (2004): Phosphorus Reduction Through Precision Feeding of Dairy Cattle, Journal of Dairy Science, Vol. 87, no. 7, pp. 2314–2323</a:t>
            </a:r>
          </a:p>
          <a:p>
            <a:pPr marL="342900" lvl="0" indent="-342900" algn="just">
              <a:lnSpc>
                <a:spcPct val="107000"/>
              </a:lnSpc>
              <a:spcAft>
                <a:spcPts val="800"/>
              </a:spcAft>
              <a:buFont typeface="+mj-lt"/>
              <a:buAutoNum type="arabicPeriod" startAt="4"/>
            </a:pPr>
            <a:r>
              <a:rPr lang="en-IN" sz="20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Kuhlmann, F., </a:t>
            </a:r>
            <a:r>
              <a:rPr lang="en-IN" sz="2000" dirty="0" err="1">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Brodersen</a:t>
            </a:r>
            <a:r>
              <a:rPr lang="en-IN" sz="20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C. (2001): Information technology and farm management: developments and perspectives, Computers and Electronics in Agriculture, Vol. 30, no. 1, pp. 71–83. </a:t>
            </a:r>
          </a:p>
        </p:txBody>
      </p:sp>
    </p:spTree>
    <p:extLst>
      <p:ext uri="{BB962C8B-B14F-4D97-AF65-F5344CB8AC3E}">
        <p14:creationId xmlns:p14="http://schemas.microsoft.com/office/powerpoint/2010/main" val="39152613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3645" y="696661"/>
            <a:ext cx="10032642" cy="4191981"/>
          </a:xfrm>
          <a:prstGeom prst="rect">
            <a:avLst/>
          </a:prstGeom>
        </p:spPr>
        <p:txBody>
          <a:bodyPr wrap="square">
            <a:spAutoFit/>
          </a:bodyPr>
          <a:lstStyle/>
          <a:p>
            <a:pPr marL="457200" lvl="0" indent="-457200" algn="just">
              <a:lnSpc>
                <a:spcPct val="150000"/>
              </a:lnSpc>
              <a:spcAft>
                <a:spcPts val="0"/>
              </a:spcAft>
              <a:buSzPct val="100000"/>
              <a:buFont typeface="+mj-lt"/>
              <a:buAutoNum type="arabicPeriod" startAt="5"/>
            </a:pPr>
            <a:r>
              <a:rPr lang="en-IN" sz="2000" dirty="0" err="1">
                <a:solidFill>
                  <a:schemeClr val="bg1">
                    <a:lumMod val="50000"/>
                  </a:schemeClr>
                </a:solidFill>
                <a:latin typeface="Times New Roman" panose="02020603050405020304" pitchFamily="18" charset="0"/>
                <a:cs typeface="Times New Roman" panose="02020603050405020304" pitchFamily="18" charset="0"/>
              </a:rPr>
              <a:t>Gygax</a:t>
            </a:r>
            <a:r>
              <a:rPr lang="en-IN" sz="2000" dirty="0">
                <a:solidFill>
                  <a:schemeClr val="bg1">
                    <a:lumMod val="50000"/>
                  </a:schemeClr>
                </a:solidFill>
                <a:latin typeface="Times New Roman" panose="02020603050405020304" pitchFamily="18" charset="0"/>
                <a:cs typeface="Times New Roman" panose="02020603050405020304" pitchFamily="18" charset="0"/>
              </a:rPr>
              <a:t>, L., I. </a:t>
            </a:r>
            <a:r>
              <a:rPr lang="en-IN" sz="2000" dirty="0" err="1">
                <a:solidFill>
                  <a:schemeClr val="bg1">
                    <a:lumMod val="50000"/>
                  </a:schemeClr>
                </a:solidFill>
                <a:latin typeface="Times New Roman" panose="02020603050405020304" pitchFamily="18" charset="0"/>
                <a:cs typeface="Times New Roman" panose="02020603050405020304" pitchFamily="18" charset="0"/>
              </a:rPr>
              <a:t>Neuffer</a:t>
            </a:r>
            <a:r>
              <a:rPr lang="en-IN" sz="2000" dirty="0">
                <a:solidFill>
                  <a:schemeClr val="bg1">
                    <a:lumMod val="50000"/>
                  </a:schemeClr>
                </a:solidFill>
                <a:latin typeface="Times New Roman" panose="02020603050405020304" pitchFamily="18" charset="0"/>
                <a:cs typeface="Times New Roman" panose="02020603050405020304" pitchFamily="18" charset="0"/>
              </a:rPr>
              <a:t>, C. Kaufmann, R. Hauser, and B. Wechsler, Milk cortisol concentration in automatic milking systems compared with </a:t>
            </a:r>
            <a:r>
              <a:rPr lang="en-IN" sz="2000" dirty="0" err="1">
                <a:solidFill>
                  <a:schemeClr val="bg1">
                    <a:lumMod val="50000"/>
                  </a:schemeClr>
                </a:solidFill>
                <a:latin typeface="Times New Roman" panose="02020603050405020304" pitchFamily="18" charset="0"/>
                <a:cs typeface="Times New Roman" panose="02020603050405020304" pitchFamily="18" charset="0"/>
              </a:rPr>
              <a:t>autotandem</a:t>
            </a:r>
            <a:r>
              <a:rPr lang="en-IN" sz="2000" dirty="0">
                <a:solidFill>
                  <a:schemeClr val="bg1">
                    <a:lumMod val="50000"/>
                  </a:schemeClr>
                </a:solidFill>
                <a:latin typeface="Times New Roman" panose="02020603050405020304" pitchFamily="18" charset="0"/>
                <a:cs typeface="Times New Roman" panose="02020603050405020304" pitchFamily="18" charset="0"/>
              </a:rPr>
              <a:t> milking </a:t>
            </a:r>
            <a:r>
              <a:rPr lang="en-IN" sz="2000" dirty="0" err="1">
                <a:solidFill>
                  <a:schemeClr val="bg1">
                    <a:lumMod val="50000"/>
                  </a:schemeClr>
                </a:solidFill>
                <a:latin typeface="Times New Roman" panose="02020603050405020304" pitchFamily="18" charset="0"/>
                <a:cs typeface="Times New Roman" panose="02020603050405020304" pitchFamily="18" charset="0"/>
              </a:rPr>
              <a:t>parlors</a:t>
            </a:r>
            <a:r>
              <a:rPr lang="en-IN" sz="2000" dirty="0">
                <a:solidFill>
                  <a:schemeClr val="bg1">
                    <a:lumMod val="50000"/>
                  </a:schemeClr>
                </a:solidFill>
                <a:latin typeface="Times New Roman" panose="02020603050405020304" pitchFamily="18" charset="0"/>
                <a:cs typeface="Times New Roman" panose="02020603050405020304" pitchFamily="18" charset="0"/>
              </a:rPr>
              <a:t> Dairy Sci, 1889, pp.3447–3454 </a:t>
            </a:r>
          </a:p>
          <a:p>
            <a:pPr marL="457200" lvl="0" indent="-457200" algn="just">
              <a:lnSpc>
                <a:spcPct val="150000"/>
              </a:lnSpc>
              <a:spcAft>
                <a:spcPts val="0"/>
              </a:spcAft>
              <a:buSzPct val="100000"/>
              <a:buFont typeface="+mj-lt"/>
              <a:buAutoNum type="arabicPeriod" startAt="5"/>
            </a:pPr>
            <a:r>
              <a:rPr lang="en-US" sz="2000" dirty="0" err="1">
                <a:solidFill>
                  <a:schemeClr val="bg1">
                    <a:lumMod val="50000"/>
                  </a:schemeClr>
                </a:solidFill>
                <a:latin typeface="Times New Roman" panose="02020603050405020304" pitchFamily="18" charset="0"/>
                <a:cs typeface="Times New Roman" panose="02020603050405020304" pitchFamily="18" charset="0"/>
              </a:rPr>
              <a:t>Bruckmaier</a:t>
            </a:r>
            <a:r>
              <a:rPr lang="en-US" sz="2000" dirty="0">
                <a:solidFill>
                  <a:schemeClr val="bg1">
                    <a:lumMod val="50000"/>
                  </a:schemeClr>
                </a:solidFill>
                <a:latin typeface="Times New Roman" panose="02020603050405020304" pitchFamily="18" charset="0"/>
                <a:cs typeface="Times New Roman" panose="02020603050405020304" pitchFamily="18" charset="0"/>
              </a:rPr>
              <a:t>, R. M., and J. W. Blum, “Oxytocin release and milk removal in ruminants,” Dairy Sci, 1981, pp. 939–949</a:t>
            </a:r>
          </a:p>
          <a:p>
            <a:pPr marL="457200" lvl="0" indent="-457200" algn="just">
              <a:lnSpc>
                <a:spcPct val="150000"/>
              </a:lnSpc>
              <a:spcAft>
                <a:spcPts val="0"/>
              </a:spcAft>
              <a:buSzPct val="100000"/>
              <a:buFont typeface="+mj-lt"/>
              <a:buAutoNum type="arabicPeriod" startAt="5"/>
            </a:pPr>
            <a:r>
              <a:rPr lang="en-IN" sz="2000" dirty="0" err="1">
                <a:solidFill>
                  <a:schemeClr val="bg1">
                    <a:lumMod val="50000"/>
                  </a:schemeClr>
                </a:solidFill>
                <a:latin typeface="Times New Roman" panose="02020603050405020304" pitchFamily="18" charset="0"/>
                <a:cs typeface="Times New Roman" panose="02020603050405020304" pitchFamily="18" charset="0"/>
              </a:rPr>
              <a:t>Stojmenovic</a:t>
            </a:r>
            <a:r>
              <a:rPr lang="en-IN" sz="2000" dirty="0">
                <a:solidFill>
                  <a:schemeClr val="bg1">
                    <a:lumMod val="50000"/>
                  </a:schemeClr>
                </a:solidFill>
                <a:latin typeface="Times New Roman" panose="02020603050405020304" pitchFamily="18" charset="0"/>
                <a:cs typeface="Times New Roman" panose="02020603050405020304" pitchFamily="18" charset="0"/>
              </a:rPr>
              <a:t> I, “T Localized network layer protocols in wireless sensor networks based on optimizing cost over progress ratio,” J. Network IEEE., 2006, pp. 21-27</a:t>
            </a:r>
          </a:p>
          <a:p>
            <a:pPr marL="457200" lvl="0" indent="-457200" algn="just">
              <a:lnSpc>
                <a:spcPct val="150000"/>
              </a:lnSpc>
              <a:spcAft>
                <a:spcPts val="0"/>
              </a:spcAft>
              <a:buSzPct val="100000"/>
              <a:buFont typeface="+mj-lt"/>
              <a:buAutoNum type="arabicPeriod" startAt="5"/>
            </a:pPr>
            <a:r>
              <a:rPr lang="en-US" sz="2000" dirty="0" err="1">
                <a:solidFill>
                  <a:schemeClr val="bg1">
                    <a:lumMod val="50000"/>
                  </a:schemeClr>
                </a:solidFill>
                <a:latin typeface="Times New Roman" panose="02020603050405020304" pitchFamily="18" charset="0"/>
                <a:cs typeface="Times New Roman" panose="02020603050405020304" pitchFamily="18" charset="0"/>
              </a:rPr>
              <a:t>Hillerton</a:t>
            </a:r>
            <a:r>
              <a:rPr lang="en-US" sz="2000" dirty="0">
                <a:solidFill>
                  <a:schemeClr val="bg1">
                    <a:lumMod val="50000"/>
                  </a:schemeClr>
                </a:solidFill>
                <a:latin typeface="Times New Roman" panose="02020603050405020304" pitchFamily="18" charset="0"/>
                <a:cs typeface="Times New Roman" panose="02020603050405020304" pitchFamily="18" charset="0"/>
              </a:rPr>
              <a:t>, J. E., J. W. </a:t>
            </a:r>
            <a:r>
              <a:rPr lang="en-US" sz="2000" dirty="0" err="1">
                <a:solidFill>
                  <a:schemeClr val="bg1">
                    <a:lumMod val="50000"/>
                  </a:schemeClr>
                </a:solidFill>
                <a:latin typeface="Times New Roman" panose="02020603050405020304" pitchFamily="18" charset="0"/>
                <a:cs typeface="Times New Roman" panose="02020603050405020304" pitchFamily="18" charset="0"/>
              </a:rPr>
              <a:t>Pankey</a:t>
            </a:r>
            <a:r>
              <a:rPr lang="en-US" sz="2000" dirty="0">
                <a:solidFill>
                  <a:schemeClr val="bg1">
                    <a:lumMod val="50000"/>
                  </a:schemeClr>
                </a:solidFill>
                <a:latin typeface="Times New Roman" panose="02020603050405020304" pitchFamily="18" charset="0"/>
                <a:cs typeface="Times New Roman" panose="02020603050405020304" pitchFamily="18" charset="0"/>
              </a:rPr>
              <a:t>, and P. </a:t>
            </a:r>
            <a:r>
              <a:rPr lang="en-US" sz="2000" dirty="0" err="1">
                <a:solidFill>
                  <a:schemeClr val="bg1">
                    <a:lumMod val="50000"/>
                  </a:schemeClr>
                </a:solidFill>
                <a:latin typeface="Times New Roman" panose="02020603050405020304" pitchFamily="18" charset="0"/>
                <a:cs typeface="Times New Roman" panose="02020603050405020304" pitchFamily="18" charset="0"/>
              </a:rPr>
              <a:t>Pankey</a:t>
            </a:r>
            <a:r>
              <a:rPr lang="en-US" sz="2000" dirty="0">
                <a:solidFill>
                  <a:schemeClr val="bg1">
                    <a:lumMod val="50000"/>
                  </a:schemeClr>
                </a:solidFill>
                <a:latin typeface="Times New Roman" panose="02020603050405020304" pitchFamily="18" charset="0"/>
                <a:cs typeface="Times New Roman" panose="02020603050405020304" pitchFamily="18" charset="0"/>
              </a:rPr>
              <a:t>, “Effect of over-milking on teat condition,” Dairy Res, pp. 81–84, 2002.</a:t>
            </a:r>
            <a:endParaRPr lang="en-IN" sz="2000" dirty="0">
              <a:solidFill>
                <a:schemeClr val="bg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383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2866" y="111878"/>
            <a:ext cx="8802955" cy="628346"/>
          </a:xfrm>
        </p:spPr>
        <p:txBody>
          <a:bodyPr>
            <a:normAutofit/>
          </a:bodyPr>
          <a:lstStyle/>
          <a:p>
            <a:pPr algn="ctr"/>
            <a:r>
              <a:rPr lang="en-US" sz="2700" b="1" dirty="0">
                <a:latin typeface="Times New Roman" panose="02020603050405020304" pitchFamily="18" charset="0"/>
                <a:cs typeface="Times New Roman" panose="02020603050405020304" pitchFamily="18" charset="0"/>
              </a:rPr>
              <a:t>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94459774"/>
              </p:ext>
            </p:extLst>
          </p:nvPr>
        </p:nvGraphicFramePr>
        <p:xfrm>
          <a:off x="923610" y="740224"/>
          <a:ext cx="10342367" cy="5799822"/>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val="20000"/>
                    </a:ext>
                  </a:extLst>
                </a:gridCol>
                <a:gridCol w="1919189">
                  <a:extLst>
                    <a:ext uri="{9D8B030D-6E8A-4147-A177-3AD203B41FA5}">
                      <a16:colId xmlns:a16="http://schemas.microsoft.com/office/drawing/2014/main" val="20001"/>
                    </a:ext>
                  </a:extLst>
                </a:gridCol>
                <a:gridCol w="2099257">
                  <a:extLst>
                    <a:ext uri="{9D8B030D-6E8A-4147-A177-3AD203B41FA5}">
                      <a16:colId xmlns:a16="http://schemas.microsoft.com/office/drawing/2014/main" val="20002"/>
                    </a:ext>
                  </a:extLst>
                </a:gridCol>
                <a:gridCol w="2498501">
                  <a:extLst>
                    <a:ext uri="{9D8B030D-6E8A-4147-A177-3AD203B41FA5}">
                      <a16:colId xmlns:a16="http://schemas.microsoft.com/office/drawing/2014/main" val="20003"/>
                    </a:ext>
                  </a:extLst>
                </a:gridCol>
                <a:gridCol w="3262298">
                  <a:extLst>
                    <a:ext uri="{9D8B030D-6E8A-4147-A177-3AD203B41FA5}">
                      <a16:colId xmlns:a16="http://schemas.microsoft.com/office/drawing/2014/main"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269526">
                <a:tc>
                  <a:txBody>
                    <a:bodyPr/>
                    <a:lstStyle/>
                    <a:p>
                      <a:pPr algn="ctr"/>
                      <a:r>
                        <a:rPr lang="en-US" sz="14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1999</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Bryant, L. </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Farmers’ usage patterns and impact on the farm management</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r>
                        <a:rPr lang="en-IN" sz="1400" b="0" kern="1200" dirty="0">
                          <a:solidFill>
                            <a:schemeClr val="tx1"/>
                          </a:solidFill>
                          <a:effectLst/>
                          <a:latin typeface="Times New Roman" panose="02020603050405020304" pitchFamily="18" charset="0"/>
                          <a:ea typeface="+mn-ea"/>
                          <a:cs typeface="Times New Roman" panose="02020603050405020304" pitchFamily="18" charset="0"/>
                        </a:rPr>
                        <a:t>we have tried to remove the drawbacks. It was found that the human effort is too much in the traditional electric meter reading and efficiency of traditional process is much less than it could be with this new process</a:t>
                      </a:r>
                    </a:p>
                  </a:txBody>
                  <a:tcPr anchor="ctr"/>
                </a:tc>
                <a:extLst>
                  <a:ext uri="{0D108BD9-81ED-4DB2-BD59-A6C34878D82A}">
                    <a16:rowId xmlns:a16="http://schemas.microsoft.com/office/drawing/2014/main" val="10001"/>
                  </a:ext>
                </a:extLst>
              </a:tr>
              <a:tr h="1269526">
                <a:tc>
                  <a:txBody>
                    <a:bodyPr/>
                    <a:lstStyle/>
                    <a:p>
                      <a:pPr algn="ctr"/>
                      <a:r>
                        <a:rPr lang="en-US" sz="1400" b="0" dirty="0">
                          <a:latin typeface="Times New Roman" panose="02020603050405020304" pitchFamily="18" charset="0"/>
                          <a:cs typeface="Times New Roman" panose="02020603050405020304" pitchFamily="18" charset="0"/>
                        </a:rPr>
                        <a:t>2</a:t>
                      </a:r>
                    </a:p>
                  </a:txBody>
                  <a:tcPr anchor="ctr"/>
                </a:tc>
                <a:tc>
                  <a:txBody>
                    <a:bodyPr/>
                    <a:lstStyle/>
                    <a:p>
                      <a:pPr algn="ctr"/>
                      <a:r>
                        <a:rPr lang="en-US" sz="1400" b="0" kern="1200" dirty="0">
                          <a:solidFill>
                            <a:schemeClr val="tx1"/>
                          </a:solidFill>
                          <a:effectLst/>
                          <a:latin typeface="Times New Roman" panose="02020603050405020304" pitchFamily="18" charset="0"/>
                          <a:ea typeface="+mn-ea"/>
                          <a:cs typeface="Times New Roman" panose="02020603050405020304" pitchFamily="18" charset="0"/>
                        </a:rPr>
                        <a:t>2010</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Grubb, J</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A Low Cost Automated Livestock Tracking System</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400" kern="1200" dirty="0">
                          <a:solidFill>
                            <a:schemeClr val="tx1"/>
                          </a:solidFill>
                          <a:effectLst/>
                          <a:latin typeface="Times New Roman" panose="02020603050405020304" pitchFamily="18" charset="0"/>
                          <a:ea typeface="+mn-ea"/>
                          <a:cs typeface="Times New Roman" panose="02020603050405020304" pitchFamily="18" charset="0"/>
                        </a:rPr>
                        <a:t>This research will develop and evaluate a prototype data acquisition system for tracking livestock. </a:t>
                      </a:r>
                      <a:endParaRPr 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2"/>
                  </a:ext>
                </a:extLst>
              </a:tr>
              <a:tr h="1314015">
                <a:tc>
                  <a:txBody>
                    <a:bodyPr/>
                    <a:lstStyle/>
                    <a:p>
                      <a:pPr algn="ctr"/>
                      <a:r>
                        <a:rPr lang="en-US" sz="1400" b="0" dirty="0">
                          <a:latin typeface="Times New Roman" panose="02020603050405020304" pitchFamily="18" charset="0"/>
                          <a:cs typeface="Times New Roman" panose="02020603050405020304" pitchFamily="18" charset="0"/>
                        </a:rPr>
                        <a:t>3</a:t>
                      </a: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2004</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Cerosaletti</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P.E., Fox, D.G., Chase, L.E</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400" b="0" kern="1200" dirty="0">
                          <a:solidFill>
                            <a:schemeClr val="tx1"/>
                          </a:solidFill>
                          <a:effectLst/>
                          <a:latin typeface="Times New Roman" panose="02020603050405020304" pitchFamily="18" charset="0"/>
                          <a:ea typeface="+mn-ea"/>
                          <a:cs typeface="Times New Roman" panose="02020603050405020304" pitchFamily="18" charset="0"/>
                        </a:rPr>
                        <a:t>Phosphorus Reduction Through Precision Feeding of Dairy Cattle, Journal of Dairy Science</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kern="1200" dirty="0">
                          <a:solidFill>
                            <a:schemeClr val="tx1"/>
                          </a:solidFill>
                          <a:effectLst/>
                          <a:latin typeface="Times New Roman" panose="02020603050405020304" pitchFamily="18" charset="0"/>
                          <a:ea typeface="+mn-ea"/>
                          <a:cs typeface="Times New Roman" panose="02020603050405020304" pitchFamily="18" charset="0"/>
                        </a:rPr>
                        <a:t>This would slow the rate of phosphorus accumulation in agricultural soils in the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Cannonsville</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 Basin</a:t>
                      </a:r>
                      <a:endParaRPr lang="en-IN" sz="14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3"/>
                  </a:ext>
                </a:extLst>
              </a:tr>
              <a:tr h="1265561">
                <a:tc>
                  <a:txBody>
                    <a:bodyPr/>
                    <a:lstStyle/>
                    <a:p>
                      <a:pPr algn="ctr"/>
                      <a:r>
                        <a:rPr lang="en-US" sz="1400" b="0" dirty="0">
                          <a:latin typeface="Times New Roman" panose="02020603050405020304" pitchFamily="18" charset="0"/>
                          <a:cs typeface="Times New Roman" panose="02020603050405020304" pitchFamily="18" charset="0"/>
                        </a:rPr>
                        <a:t>4</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Times New Roman" panose="02020603050405020304" pitchFamily="18" charset="0"/>
                          <a:cs typeface="Times New Roman" panose="02020603050405020304" pitchFamily="18" charset="0"/>
                        </a:rPr>
                        <a:t>2001</a:t>
                      </a: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Kuhlmann, F., </a:t>
                      </a:r>
                      <a:r>
                        <a:rPr lang="en-IN" sz="1400" b="0" kern="1200" dirty="0" err="1">
                          <a:solidFill>
                            <a:schemeClr val="tx1"/>
                          </a:solidFill>
                          <a:effectLst/>
                          <a:latin typeface="Times New Roman" panose="02020603050405020304" pitchFamily="18" charset="0"/>
                          <a:ea typeface="+mn-ea"/>
                          <a:cs typeface="Times New Roman" panose="02020603050405020304" pitchFamily="18" charset="0"/>
                        </a:rPr>
                        <a:t>Brodersen</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kern="1200" dirty="0">
                          <a:solidFill>
                            <a:schemeClr val="tx1"/>
                          </a:solidFill>
                          <a:effectLst/>
                          <a:latin typeface="Times New Roman" panose="02020603050405020304" pitchFamily="18" charset="0"/>
                          <a:ea typeface="+mn-ea"/>
                          <a:cs typeface="Times New Roman" panose="02020603050405020304" pitchFamily="18" charset="0"/>
                        </a:rPr>
                        <a:t>Information technology and farm management</a:t>
                      </a:r>
                      <a:endParaRPr lang="en-US" sz="1400" b="0" dirty="0">
                        <a:latin typeface="Times New Roman" panose="02020603050405020304" pitchFamily="18" charset="0"/>
                        <a:cs typeface="Times New Roman" panose="02020603050405020304" pitchFamily="18" charset="0"/>
                      </a:endParaRPr>
                    </a:p>
                  </a:txBody>
                  <a:tcPr anchor="ctr"/>
                </a:tc>
                <a:tc>
                  <a:txBody>
                    <a:bodyPr/>
                    <a:lstStyle/>
                    <a:p>
                      <a:pPr algn="just"/>
                      <a:r>
                        <a:rPr lang="en-IN" sz="1400" kern="1200" dirty="0">
                          <a:solidFill>
                            <a:schemeClr val="tx1"/>
                          </a:solidFill>
                          <a:effectLst/>
                          <a:latin typeface="Times New Roman" panose="02020603050405020304" pitchFamily="18" charset="0"/>
                          <a:ea typeface="+mn-ea"/>
                          <a:cs typeface="Times New Roman" panose="02020603050405020304" pitchFamily="18" charset="0"/>
                        </a:rPr>
                        <a:t>farmers want to increase the economic efficiency of their production and marketing processes by decreasing waste and friction</a:t>
                      </a:r>
                      <a:endParaRPr lang="en-US" sz="14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1847903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4900" y="349831"/>
            <a:ext cx="8911687" cy="1280890"/>
          </a:xfrm>
        </p:spPr>
        <p:txBody>
          <a:bodyPr>
            <a:normAutofit/>
          </a:bodyPr>
          <a:lstStyle/>
          <a:p>
            <a:pPr algn="ctr"/>
            <a:r>
              <a:rPr lang="en-US" sz="2400" b="1" dirty="0">
                <a:latin typeface="Times New Roman" panose="02020603050405020304" pitchFamily="18" charset="0"/>
                <a:cs typeface="Times New Roman" panose="02020603050405020304" pitchFamily="18" charset="0"/>
              </a:rPr>
              <a:t>EXISTING METHOD</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6227" y="1264555"/>
            <a:ext cx="9889052" cy="5593445"/>
          </a:xfrm>
        </p:spPr>
        <p:txBody>
          <a:bodyPr>
            <a:normAutofit/>
          </a:bodyPr>
          <a:lstStyle/>
          <a:p>
            <a:pPr marL="0" indent="0" algn="just">
              <a:lnSpc>
                <a:spcPct val="150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People now a days use a manual process for buying products and required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things,due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to some reasons. They have got used to the manual process and they can go along with it even though there are concerns associated with it. They are reluctant to change their current process since it will be an extra effort. The farm management for a new solution. However, the customers face immense problems with the current procedure of using this manual process to getting formation items.</a:t>
            </a: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Dis advantages: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Required Manual efforts</a:t>
            </a:r>
          </a:p>
          <a:p>
            <a:pPr lvl="0" algn="just">
              <a:lnSpc>
                <a:spcPct val="150000"/>
              </a:lnSpc>
            </a:pPr>
            <a:r>
              <a:rPr lang="en-IN" sz="2000" dirty="0">
                <a:latin typeface="Times New Roman" panose="02020603050405020304" pitchFamily="18" charset="0"/>
                <a:cs typeface="Times New Roman" panose="02020603050405020304" pitchFamily="18" charset="0"/>
              </a:rPr>
              <a:t>Requires more time</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295409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38300" y="449827"/>
            <a:ext cx="8911687" cy="696585"/>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1457997" y="1365353"/>
            <a:ext cx="9539786" cy="4636202"/>
          </a:xfrm>
        </p:spPr>
        <p:txBody>
          <a:bodyPr>
            <a:noAutofit/>
          </a:bodyPr>
          <a:lstStyle/>
          <a:p>
            <a:pPr marL="0" indent="0" algn="just">
              <a:lnSpc>
                <a:spcPct val="150000"/>
              </a:lnSpc>
              <a:spcAft>
                <a:spcPts val="800"/>
              </a:spcAft>
              <a:buNone/>
            </a:pPr>
            <a:r>
              <a:rPr lang="en-IN"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overcome the problem with an existing system, we are implementing an application called farm management system using java. Using this application customers can get all the products information via through his own accounts. After that customer can able to add products to the cart and buy the required things through online.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IN" sz="2000" b="1" dirty="0">
                <a:latin typeface="Times New Roman" panose="02020603050405020304" pitchFamily="18" charset="0"/>
                <a:cs typeface="Times New Roman" panose="02020603050405020304" pitchFamily="18" charset="0"/>
              </a:rPr>
              <a:t>Advantages: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Manual process not required</a:t>
            </a:r>
          </a:p>
          <a:p>
            <a:pPr lvl="0" algn="just">
              <a:lnSpc>
                <a:spcPct val="150000"/>
              </a:lnSpc>
            </a:pPr>
            <a:r>
              <a:rPr lang="en-IN" sz="2000" dirty="0">
                <a:latin typeface="Times New Roman" panose="02020603050405020304" pitchFamily="18" charset="0"/>
                <a:cs typeface="Times New Roman" panose="02020603050405020304" pitchFamily="18" charset="0"/>
              </a:rPr>
              <a:t>Requires less time</a:t>
            </a: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50800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514752" y="90230"/>
            <a:ext cx="8911687" cy="541332"/>
          </a:xfrm>
        </p:spPr>
        <p:txBody>
          <a:bodyPr>
            <a:normAutofit/>
          </a:bodyPr>
          <a:lstStyle/>
          <a:p>
            <a:pPr algn="ctr"/>
            <a:r>
              <a:rPr lang="en-US" sz="2400" b="1" dirty="0">
                <a:latin typeface="Times New Roman" panose="02020603050405020304" pitchFamily="18" charset="0"/>
                <a:cs typeface="Times New Roman" panose="02020603050405020304" pitchFamily="18" charset="0"/>
              </a:rPr>
              <a:t>PROPOSED METHOD</a:t>
            </a:r>
          </a:p>
        </p:txBody>
      </p:sp>
      <p:sp>
        <p:nvSpPr>
          <p:cNvPr id="6" name="TextBox 5"/>
          <p:cNvSpPr txBox="1"/>
          <p:nvPr/>
        </p:nvSpPr>
        <p:spPr>
          <a:xfrm>
            <a:off x="3946477" y="6205751"/>
            <a:ext cx="4299045"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Block diagram of proposed method</a:t>
            </a:r>
            <a:endParaRPr lang="en-IN"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2" cstate="print">
            <a:extLst>
              <a:ext uri="{28A0092B-C50C-407E-A947-70E740481C1C}">
                <a14:useLocalDpi xmlns:a14="http://schemas.microsoft.com/office/drawing/2010/main" val="0"/>
              </a:ext>
            </a:extLst>
          </a:blip>
          <a:stretch>
            <a:fillRect/>
          </a:stretch>
        </p:blipFill>
        <p:spPr>
          <a:xfrm>
            <a:off x="10691243" y="20040"/>
            <a:ext cx="1400175" cy="465455"/>
          </a:xfrm>
          <a:prstGeom prst="rect">
            <a:avLst/>
          </a:prstGeom>
        </p:spPr>
      </p:pic>
      <p:pic>
        <p:nvPicPr>
          <p:cNvPr id="2" name="Picture 1">
            <a:extLst>
              <a:ext uri="{FF2B5EF4-FFF2-40B4-BE49-F238E27FC236}">
                <a16:creationId xmlns:a16="http://schemas.microsoft.com/office/drawing/2014/main" id="{C0D51709-7076-0BC4-0617-EFFA10F47FC2}"/>
              </a:ext>
            </a:extLst>
          </p:cNvPr>
          <p:cNvPicPr>
            <a:picLocks noChangeAspect="1"/>
          </p:cNvPicPr>
          <p:nvPr/>
        </p:nvPicPr>
        <p:blipFill>
          <a:blip r:embed="rId3"/>
          <a:stretch>
            <a:fillRect/>
          </a:stretch>
        </p:blipFill>
        <p:spPr>
          <a:xfrm>
            <a:off x="4462462" y="1028382"/>
            <a:ext cx="3267075" cy="4801235"/>
          </a:xfrm>
          <a:prstGeom prst="rect">
            <a:avLst/>
          </a:prstGeom>
        </p:spPr>
      </p:pic>
    </p:spTree>
    <p:extLst>
      <p:ext uri="{BB962C8B-B14F-4D97-AF65-F5344CB8AC3E}">
        <p14:creationId xmlns:p14="http://schemas.microsoft.com/office/powerpoint/2010/main" val="186392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854" y="811767"/>
            <a:ext cx="8911687" cy="695061"/>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IMPLEMENTATION</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417338" y="1873523"/>
            <a:ext cx="7151665" cy="2196201"/>
          </a:xfrm>
        </p:spPr>
        <p:txBody>
          <a:bodyPr>
            <a:normAutofit/>
          </a:bodyPr>
          <a:lstStyle/>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Install the required packages</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Defining the problem association.</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Runs</a:t>
            </a:r>
            <a:r>
              <a:rPr lang="en-US" sz="2000" dirty="0">
                <a:latin typeface="Times New Roman" panose="02020603050405020304" pitchFamily="18" charset="0"/>
                <a:cs typeface="Times New Roman" panose="02020603050405020304" pitchFamily="18" charset="0"/>
              </a:rPr>
              <a:t> admin and user</a:t>
            </a:r>
            <a:r>
              <a:rPr lang="en-US" sz="2000" dirty="0">
                <a:solidFill>
                  <a:schemeClr val="tx1"/>
                </a:solidFill>
                <a:latin typeface="Times New Roman" panose="02020603050405020304" pitchFamily="18" charset="0"/>
                <a:cs typeface="Times New Roman" panose="02020603050405020304" pitchFamily="18" charset="0"/>
              </a:rPr>
              <a:t> modules.</a:t>
            </a:r>
          </a:p>
          <a:p>
            <a:pPr marL="0" indent="0">
              <a:buNone/>
            </a:pPr>
            <a:endParaRPr lang="en-IN" sz="2000"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14883439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172</TotalTime>
  <Words>2600</Words>
  <Application>Microsoft Office PowerPoint</Application>
  <PresentationFormat>Widescreen</PresentationFormat>
  <Paragraphs>140</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Century Gothic</vt:lpstr>
      <vt:lpstr>Liberation Serif</vt:lpstr>
      <vt:lpstr>Times New Roman</vt:lpstr>
      <vt:lpstr>Wingdings</vt:lpstr>
      <vt:lpstr>Wingdings 3</vt:lpstr>
      <vt:lpstr>Wisp</vt:lpstr>
      <vt:lpstr>PowerPoint Presentation</vt:lpstr>
      <vt:lpstr>INDEX </vt:lpstr>
      <vt:lpstr>ABSTRACT</vt:lpstr>
      <vt:lpstr>INTRODUCTION</vt:lpstr>
      <vt:lpstr>LITERATURE REVIEW</vt:lpstr>
      <vt:lpstr>EXISTING METHOD </vt:lpstr>
      <vt:lpstr>PROPOSED METHOD</vt:lpstr>
      <vt:lpstr>PROPOSED METHOD</vt:lpstr>
      <vt:lpstr>IMPLEMENTATION</vt:lpstr>
      <vt:lpstr>ARCHITECTURE</vt:lpstr>
      <vt:lpstr>PowerPoint Presentation</vt:lpstr>
      <vt:lpstr>MODULES</vt:lpstr>
      <vt:lpstr>UML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K.ARUNA KUMARI</dc:creator>
  <cp:lastModifiedBy>NARASIMHULU</cp:lastModifiedBy>
  <cp:revision>96</cp:revision>
  <dcterms:created xsi:type="dcterms:W3CDTF">2022-10-12T07:00:24Z</dcterms:created>
  <dcterms:modified xsi:type="dcterms:W3CDTF">2023-03-01T06:21:20Z</dcterms:modified>
</cp:coreProperties>
</file>