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9" r:id="rId2"/>
    <p:sldId id="260" r:id="rId3"/>
    <p:sldId id="261" r:id="rId4"/>
    <p:sldId id="275" r:id="rId5"/>
    <p:sldId id="276" r:id="rId6"/>
    <p:sldId id="264" r:id="rId7"/>
    <p:sldId id="277" r:id="rId8"/>
    <p:sldId id="265" r:id="rId9"/>
    <p:sldId id="287" r:id="rId10"/>
    <p:sldId id="288" r:id="rId11"/>
    <p:sldId id="289" r:id="rId12"/>
    <p:sldId id="285" r:id="rId13"/>
    <p:sldId id="278" r:id="rId14"/>
    <p:sldId id="266" r:id="rId15"/>
    <p:sldId id="267" r:id="rId16"/>
    <p:sldId id="268" r:id="rId17"/>
    <p:sldId id="280" r:id="rId18"/>
    <p:sldId id="281" r:id="rId19"/>
    <p:sldId id="269" r:id="rId20"/>
    <p:sldId id="270" r:id="rId21"/>
    <p:sldId id="282" r:id="rId22"/>
    <p:sldId id="283" r:id="rId23"/>
    <p:sldId id="284" r:id="rId24"/>
    <p:sldId id="274"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6" r:id="rId44"/>
    <p:sldId id="325" r:id="rId45"/>
    <p:sldId id="273" r:id="rId46"/>
    <p:sldId id="29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9337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9660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7789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085288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2044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821603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1869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37583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55184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49403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08986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45178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61997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04424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51234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46952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4FB319-408F-4B57-95FC-213113A36553}" type="datetimeFigureOut">
              <a:rPr lang="en-US" smtClean="0"/>
              <a:t>8/18/2023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366819289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1569" y="2905138"/>
            <a:ext cx="4584012" cy="468077"/>
          </a:xfrm>
          <a:prstGeom prst="rect">
            <a:avLst/>
          </a:prstGeom>
        </p:spPr>
        <p:txBody>
          <a:bodyPr wrap="none">
            <a:spAutoFit/>
          </a:bodyPr>
          <a:lstStyle/>
          <a:p>
            <a:pPr algn="ct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FARMER ASSISTANT PORTAL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53059773"/>
              </p:ext>
            </p:extLst>
          </p:nvPr>
        </p:nvGraphicFramePr>
        <p:xfrm>
          <a:off x="955591" y="1148034"/>
          <a:ext cx="10186021" cy="4569588"/>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22066">
                  <a:extLst>
                    <a:ext uri="{9D8B030D-6E8A-4147-A177-3AD203B41FA5}">
                      <a16:colId xmlns:a16="http://schemas.microsoft.com/office/drawing/2014/main" val="20002"/>
                    </a:ext>
                  </a:extLst>
                </a:gridCol>
                <a:gridCol w="1811966">
                  <a:extLst>
                    <a:ext uri="{9D8B030D-6E8A-4147-A177-3AD203B41FA5}">
                      <a16:colId xmlns:a16="http://schemas.microsoft.com/office/drawing/2014/main" val="20003"/>
                    </a:ext>
                  </a:extLst>
                </a:gridCol>
                <a:gridCol w="4386585">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2019</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800" b="1" kern="1200" dirty="0">
                          <a:solidFill>
                            <a:schemeClr val="dk1"/>
                          </a:solidFill>
                          <a:effectLst/>
                          <a:latin typeface="+mn-lt"/>
                          <a:ea typeface="+mn-ea"/>
                          <a:cs typeface="+mn-cs"/>
                        </a:rPr>
                        <a:t>Shankar  M.  Patil,  Monika Jadhav,  </a:t>
                      </a:r>
                      <a:r>
                        <a:rPr lang="en-IN" sz="1800" b="1" kern="1200" dirty="0" err="1">
                          <a:solidFill>
                            <a:schemeClr val="dk1"/>
                          </a:solidFill>
                          <a:effectLst/>
                          <a:latin typeface="+mn-lt"/>
                          <a:ea typeface="+mn-ea"/>
                          <a:cs typeface="+mn-cs"/>
                        </a:rPr>
                        <a:t>Vishakha</a:t>
                      </a:r>
                      <a:r>
                        <a:rPr lang="en-IN" sz="1800" b="1" kern="1200" dirty="0">
                          <a:solidFill>
                            <a:schemeClr val="dk1"/>
                          </a:solidFill>
                          <a:effectLst/>
                          <a:latin typeface="+mn-lt"/>
                          <a:ea typeface="+mn-ea"/>
                          <a:cs typeface="+mn-cs"/>
                        </a:rPr>
                        <a:t>  Jagtap</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1800" b="1" kern="1200" dirty="0">
                          <a:solidFill>
                            <a:schemeClr val="dk1"/>
                          </a:solidFill>
                          <a:effectLst/>
                          <a:latin typeface="+mn-lt"/>
                          <a:ea typeface="+mn-ea"/>
                          <a:cs typeface="+mn-cs"/>
                        </a:rPr>
                        <a:t>Android  Application  for Farmers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Agriculture is a top priority in India but today the people involved in agriculture are of a lower class and face a lot of trouble in their day to day life due to extreme poverty</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2018</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800" b="1" kern="1200" dirty="0">
                          <a:solidFill>
                            <a:schemeClr val="dk1"/>
                          </a:solidFill>
                          <a:effectLst/>
                          <a:latin typeface="+mn-lt"/>
                          <a:ea typeface="+mn-ea"/>
                          <a:cs typeface="+mn-cs"/>
                        </a:rPr>
                        <a:t>Shital Chaudhari, Vaishnavi Mhatre, Pooja Patil</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1800" b="1" kern="1200" dirty="0">
                          <a:solidFill>
                            <a:schemeClr val="dk1"/>
                          </a:solidFill>
                          <a:effectLst/>
                          <a:latin typeface="+mn-lt"/>
                          <a:ea typeface="+mn-ea"/>
                          <a:cs typeface="+mn-cs"/>
                        </a:rPr>
                        <a:t> International  Research Journal  of  Engineering </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mn-lt"/>
                          <a:ea typeface="+mn-ea"/>
                          <a:cs typeface="+mn-cs"/>
                        </a:rPr>
                        <a:t>The farmers, who were dependent on clouds for rain, now are looking into the Cloud Computing for their solutions towards cultivation of superior crops in today’s modern agricultural world. </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49991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66796951"/>
              </p:ext>
            </p:extLst>
          </p:nvPr>
        </p:nvGraphicFramePr>
        <p:xfrm>
          <a:off x="786778" y="1359244"/>
          <a:ext cx="10206679" cy="4629546"/>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485058">
                  <a:extLst>
                    <a:ext uri="{9D8B030D-6E8A-4147-A177-3AD203B41FA5}">
                      <a16:colId xmlns:a16="http://schemas.microsoft.com/office/drawing/2014/main" val="20002"/>
                    </a:ext>
                  </a:extLst>
                </a:gridCol>
                <a:gridCol w="1929859">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2015</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IN" sz="1800" b="1" kern="1200" dirty="0">
                          <a:solidFill>
                            <a:schemeClr val="dk1"/>
                          </a:solidFill>
                          <a:effectLst/>
                          <a:latin typeface="+mn-lt"/>
                          <a:ea typeface="+mn-ea"/>
                          <a:cs typeface="+mn-cs"/>
                        </a:rPr>
                        <a:t>Arpit </a:t>
                      </a:r>
                      <a:r>
                        <a:rPr lang="en-IN" sz="1800" b="1" kern="1200" dirty="0" err="1">
                          <a:solidFill>
                            <a:schemeClr val="dk1"/>
                          </a:solidFill>
                          <a:effectLst/>
                          <a:latin typeface="+mn-lt"/>
                          <a:ea typeface="+mn-ea"/>
                          <a:cs typeface="+mn-cs"/>
                        </a:rPr>
                        <a:t>Narechania</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IN" sz="1800" b="1" kern="1200" dirty="0" err="1">
                          <a:solidFill>
                            <a:schemeClr val="dk1"/>
                          </a:solidFill>
                          <a:effectLst/>
                          <a:latin typeface="+mn-lt"/>
                          <a:ea typeface="+mn-ea"/>
                          <a:cs typeface="+mn-cs"/>
                        </a:rPr>
                        <a:t>KisanVikas</a:t>
                      </a:r>
                      <a:r>
                        <a:rPr lang="en-IN" sz="1800" b="1" kern="1200" dirty="0">
                          <a:solidFill>
                            <a:schemeClr val="dk1"/>
                          </a:solidFill>
                          <a:effectLst/>
                          <a:latin typeface="+mn-lt"/>
                          <a:ea typeface="+mn-ea"/>
                          <a:cs typeface="+mn-cs"/>
                        </a:rPr>
                        <a:t> – Android Based ICT Solution  in Indian  Agriculture to Assist Farmers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kern="1200" dirty="0">
                          <a:solidFill>
                            <a:schemeClr val="dk1"/>
                          </a:solidFill>
                          <a:effectLst/>
                          <a:latin typeface="+mn-lt"/>
                          <a:ea typeface="+mn-ea"/>
                          <a:cs typeface="+mn-cs"/>
                        </a:rPr>
                        <a:t>Agriculture accounts for ~15% of the Gross Domestic Product (GDP) of India but employs close to 50% of the working population.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2020</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IN" sz="1800" b="1" kern="1200" dirty="0">
                          <a:solidFill>
                            <a:schemeClr val="dk1"/>
                          </a:solidFill>
                          <a:effectLst/>
                          <a:latin typeface="+mn-lt"/>
                          <a:ea typeface="+mn-ea"/>
                          <a:cs typeface="+mn-cs"/>
                        </a:rPr>
                        <a:t>Shaik. N. Meera, Anita </a:t>
                      </a:r>
                      <a:r>
                        <a:rPr lang="en-IN" sz="1800" b="1" kern="1200" dirty="0" err="1">
                          <a:solidFill>
                            <a:schemeClr val="dk1"/>
                          </a:solidFill>
                          <a:effectLst/>
                          <a:latin typeface="+mn-lt"/>
                          <a:ea typeface="+mn-ea"/>
                          <a:cs typeface="+mn-cs"/>
                        </a:rPr>
                        <a:t>Jhamtani</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400" b="0" kern="1200" dirty="0">
                          <a:solidFill>
                            <a:schemeClr val="dk1"/>
                          </a:solidFill>
                          <a:effectLst/>
                          <a:latin typeface="+mn-lt"/>
                          <a:ea typeface="+mn-ea"/>
                          <a:cs typeface="+mn-cs"/>
                        </a:rPr>
                        <a:t> </a:t>
                      </a:r>
                      <a:r>
                        <a:rPr lang="en-IN" sz="1800" b="1" kern="1200" dirty="0">
                          <a:solidFill>
                            <a:schemeClr val="dk1"/>
                          </a:solidFill>
                          <a:effectLst/>
                          <a:latin typeface="+mn-lt"/>
                          <a:ea typeface="+mn-ea"/>
                          <a:cs typeface="+mn-cs"/>
                        </a:rPr>
                        <a:t>Information and Communication Technology in  Agricultural Development</a:t>
                      </a:r>
                      <a:endParaRPr lang="en-US" sz="1400" b="0" kern="1200" dirty="0">
                        <a:solidFill>
                          <a:schemeClr val="dk1"/>
                        </a:solidFill>
                        <a:effectLst/>
                        <a:latin typeface="+mn-lt"/>
                        <a:ea typeface="+mn-ea"/>
                        <a:cs typeface="+mn-cs"/>
                      </a:endParaRPr>
                    </a:p>
                  </a:txBody>
                  <a:tcPr/>
                </a:tc>
                <a:tc>
                  <a:txBody>
                    <a:bodyPr/>
                    <a:lstStyle/>
                    <a:p>
                      <a:pPr algn="just">
                        <a:lnSpc>
                          <a:spcPct val="100000"/>
                        </a:lnSpc>
                      </a:pPr>
                      <a:r>
                        <a:rPr lang="en-US" sz="1800" kern="1200" dirty="0">
                          <a:solidFill>
                            <a:schemeClr val="dk1"/>
                          </a:solidFill>
                          <a:effectLst/>
                          <a:latin typeface="+mn-lt"/>
                          <a:ea typeface="+mn-ea"/>
                          <a:cs typeface="+mn-cs"/>
                        </a:rPr>
                        <a:t>The study points out that low coverage, low operational performance, low participation of volunteer farmers, low awareness of farmers, low access of farmers to institutional credit.</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37860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409331" cy="2956387"/>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literature survey for a farmer assistant portal would involve reviewing existing research, studies, and articles related to similar platforms or technologies designed to assist farmers. This survey helps identify gaps in the current knowledge, understand the challenges faced by farmers, and gather insights for the development and enhancement of the portal. Remember that the content and depth of your literature survey will depend on the specific focus of your research and the scope of the farmer assistant portal you are working on. Make sure to cite and reference all the sources you review to provide credibility to your survey findings.</a:t>
            </a:r>
            <a:endParaRPr lang="en-IN"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9155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1058078" y="2530126"/>
            <a:ext cx="8596668" cy="2540888"/>
          </a:xfrm>
          <a:prstGeom prst="rect">
            <a:avLst/>
          </a:prstGeom>
        </p:spPr>
        <p:txBody>
          <a:bodyPr wrap="square">
            <a:spAutoFit/>
          </a:bodyPr>
          <a:lstStyle/>
          <a:p>
            <a:pPr marL="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People now a days use a manual process for buying products and required things, due to some reasons. They have got used to the manual process and they can go along with it even though there are concerns associated with it. They are reluctant to change their current process since it will be an extra effort. The farm management for a new solution. However, the customers face immense problems with the current procedure of using this manual process to getting formation items.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427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337625"/>
            <a:ext cx="8596668" cy="68931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271247" y="1892963"/>
            <a:ext cx="10215903" cy="3535391"/>
          </a:xfrm>
          <a:prstGeom prst="rect">
            <a:avLst/>
          </a:prstGeom>
        </p:spPr>
        <p:txBody>
          <a:bodyPr wrap="square">
            <a:spAutoFit/>
          </a:bodyPr>
          <a:lstStyle/>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Not User Friendly: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existing system is not user friendly because the retrieval of data is very slow and data is not maintained efficiently.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Difficulty in report generating: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can’t able see the all the tourism places information. And the people not get at the time of searching for tour.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Manual control: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people may be get some wrong information from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diffrent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resources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Time consuming: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Every work is done manually so we cannot get the information in the middle of the tour or as per the requirement because it is very time consuming.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2229456"/>
          </a:xfrm>
          <a:prstGeom prst="rect">
            <a:avLst/>
          </a:prstGeom>
        </p:spPr>
        <p:txBody>
          <a:bodyPr wrap="square">
            <a:spAutoFit/>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overcome the problem with an existing system, we are implementing an application called farm management system using java. Using this application customers can get all the products information via through his own accounts. After that customer can able to add products to the cart and buy the required things through online.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6"/>
            <a:ext cx="9117202" cy="2227982"/>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 Friendly: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The proposed system is user friendly because the retrieval and storing of data is fast and data is maintained efficiently. Moreover the graphical user interface is provided in the proposed system, which provides user to deal with the system very easily.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Reports are easily generated: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reports can be easily generated in the proposed system so user can get information at anytime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98780" y="2059459"/>
            <a:ext cx="8422086" cy="2643481"/>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Very less work: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proposed system requires very less work. All the data is fetched into the computer immediately and reports can be generated through computers. Moreover work becomes very easy because there is no need to keep data on papers.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Computer operator control: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Computer operator control will be there so no chance of errors. Moreover storing and retrieving of information is easy. So work can be done speedily and in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4251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ACD286-B62C-4150-B4B6-A95AC90F4F46}"/>
              </a:ext>
            </a:extLst>
          </p:cNvPr>
          <p:cNvPicPr>
            <a:picLocks noChangeAspect="1"/>
          </p:cNvPicPr>
          <p:nvPr/>
        </p:nvPicPr>
        <p:blipFill>
          <a:blip r:embed="rId2"/>
          <a:stretch>
            <a:fillRect/>
          </a:stretch>
        </p:blipFill>
        <p:spPr>
          <a:xfrm>
            <a:off x="3124200" y="1818005"/>
            <a:ext cx="5943600" cy="3221990"/>
          </a:xfrm>
          <a:prstGeom prst="rect">
            <a:avLst/>
          </a:prstGeom>
        </p:spPr>
      </p:pic>
    </p:spTree>
    <p:extLst>
      <p:ext uri="{BB962C8B-B14F-4D97-AF65-F5344CB8AC3E}">
        <p14:creationId xmlns:p14="http://schemas.microsoft.com/office/powerpoint/2010/main" val="156534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JAVA</a:t>
            </a:r>
          </a:p>
          <a:p>
            <a:pPr algn="just">
              <a:lnSpc>
                <a:spcPct val="150000"/>
              </a:lnSpc>
            </a:pPr>
            <a:r>
              <a:rPr lang="en-US" sz="2000" dirty="0">
                <a:latin typeface="Times New Roman" panose="02020603050405020304" pitchFamily="18" charset="0"/>
                <a:cs typeface="Times New Roman" panose="02020603050405020304" pitchFamily="18" charset="0"/>
              </a:rPr>
              <a:t>Libraries/Framework		:  Spring Boot</a:t>
            </a:r>
          </a:p>
          <a:p>
            <a:pPr algn="just">
              <a:lnSpc>
                <a:spcPct val="150000"/>
              </a:lnSpc>
            </a:pPr>
            <a:r>
              <a:rPr lang="en-US" sz="2000" dirty="0">
                <a:latin typeface="Times New Roman" panose="02020603050405020304" pitchFamily="18" charset="0"/>
                <a:cs typeface="Times New Roman" panose="02020603050405020304" pitchFamily="18" charset="0"/>
              </a:rPr>
              <a:t>IDE/Workbench			:  </a:t>
            </a:r>
            <a:r>
              <a:rPr lang="en-US" sz="2000" dirty="0" err="1">
                <a:latin typeface="Times New Roman" panose="02020603050405020304" pitchFamily="18" charset="0"/>
                <a:cs typeface="Times New Roman" panose="02020603050405020304" pitchFamily="18" charset="0"/>
              </a:rPr>
              <a:t>Intellij</a:t>
            </a:r>
            <a:r>
              <a:rPr lang="en-US" sz="2000" dirty="0">
                <a:latin typeface="Times New Roman" panose="02020603050405020304" pitchFamily="18" charset="0"/>
                <a:cs typeface="Times New Roman" panose="02020603050405020304" pitchFamily="18" charset="0"/>
              </a:rPr>
              <a:t> IDEA</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Java </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Tomacat</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 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45321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36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9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5" name="Picture 4">
            <a:extLst>
              <a:ext uri="{FF2B5EF4-FFF2-40B4-BE49-F238E27FC236}">
                <a16:creationId xmlns:a16="http://schemas.microsoft.com/office/drawing/2014/main" id="{0C4AC858-D145-6C55-6BE1-2CE89F5583AB}"/>
              </a:ext>
            </a:extLst>
          </p:cNvPr>
          <p:cNvPicPr>
            <a:picLocks noChangeAspect="1"/>
          </p:cNvPicPr>
          <p:nvPr/>
        </p:nvPicPr>
        <p:blipFill>
          <a:blip r:embed="rId2"/>
          <a:stretch>
            <a:fillRect/>
          </a:stretch>
        </p:blipFill>
        <p:spPr>
          <a:xfrm>
            <a:off x="2994991" y="1780945"/>
            <a:ext cx="6241773" cy="437176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34535" y="5790565"/>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4" name="Picture 3">
            <a:extLst>
              <a:ext uri="{FF2B5EF4-FFF2-40B4-BE49-F238E27FC236}">
                <a16:creationId xmlns:a16="http://schemas.microsoft.com/office/drawing/2014/main" id="{EFE2D3E7-276F-18F1-1AA1-9BC342071086}"/>
              </a:ext>
            </a:extLst>
          </p:cNvPr>
          <p:cNvPicPr>
            <a:picLocks noChangeAspect="1"/>
          </p:cNvPicPr>
          <p:nvPr/>
        </p:nvPicPr>
        <p:blipFill>
          <a:blip r:embed="rId2"/>
          <a:stretch>
            <a:fillRect/>
          </a:stretch>
        </p:blipFill>
        <p:spPr>
          <a:xfrm>
            <a:off x="3438207" y="1961321"/>
            <a:ext cx="5315585" cy="386353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Class Diagram:</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1878164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094205" y="4654378"/>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4" name="Picture 3">
            <a:extLst>
              <a:ext uri="{FF2B5EF4-FFF2-40B4-BE49-F238E27FC236}">
                <a16:creationId xmlns:a16="http://schemas.microsoft.com/office/drawing/2014/main" id="{1626FA3C-1041-10D1-FFD2-BE97F9615B02}"/>
              </a:ext>
            </a:extLst>
          </p:cNvPr>
          <p:cNvPicPr>
            <a:picLocks noChangeAspect="1"/>
          </p:cNvPicPr>
          <p:nvPr/>
        </p:nvPicPr>
        <p:blipFill>
          <a:blip r:embed="rId2"/>
          <a:stretch>
            <a:fillRect/>
          </a:stretch>
        </p:blipFill>
        <p:spPr>
          <a:xfrm>
            <a:off x="3124200" y="2677795"/>
            <a:ext cx="5943600" cy="1502410"/>
          </a:xfrm>
          <a:prstGeom prst="rect">
            <a:avLst/>
          </a:prstGeom>
        </p:spPr>
      </p:pic>
    </p:spTree>
    <p:extLst>
      <p:ext uri="{BB962C8B-B14F-4D97-AF65-F5344CB8AC3E}">
        <p14:creationId xmlns:p14="http://schemas.microsoft.com/office/powerpoint/2010/main" val="3424151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3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741665" y="1520615"/>
            <a:ext cx="9639098" cy="6548203"/>
          </a:xfrm>
          <a:prstGeom prst="rect">
            <a:avLst/>
          </a:prstGeom>
        </p:spPr>
        <p:txBody>
          <a:bodyPr wrap="square">
            <a:spAutoFit/>
          </a:bodyPr>
          <a:lstStyle/>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amazing developments in science and technology have raised the bar for human living standards. Without these improvements, the entire planet will be physically congested. Compared to other projects now in existence, this project is innovative in that it simplifies the process of getting farming. Java has been used to implement this project. The project's goal is to create an application software to lessen the human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labour</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involved in keeping track of the farming of different crops consumed by people and getting farming on different ways based on seasonal wise</a:t>
            </a: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rgbClr val="0D0D0D"/>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fast changing environment, including difficult market conditions and a high exposure to financial risks are major reasons for changing production policy. Farm Management Systems appear to be a powerful tool to deal with the new conditions. However, farmers still rely more on their intuition than on proper management tools, when it comes to running a farm business. Many farmers do not use Farm management for various reasons, like lack of knowledge and the complexity of many available farm managements. In particular for small to medium-sized farms and for multifunctional farms appropriate farm management hardly exist.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Keywords: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Farming, Crops, Products , Admin, Customer, Orders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99006" y="546146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4" name="Picture 3">
            <a:extLst>
              <a:ext uri="{FF2B5EF4-FFF2-40B4-BE49-F238E27FC236}">
                <a16:creationId xmlns:a16="http://schemas.microsoft.com/office/drawing/2014/main" id="{9E2A44DB-27F4-2D08-D40E-86A70167CFA1}"/>
              </a:ext>
            </a:extLst>
          </p:cNvPr>
          <p:cNvPicPr>
            <a:picLocks noChangeAspect="1"/>
          </p:cNvPicPr>
          <p:nvPr/>
        </p:nvPicPr>
        <p:blipFill>
          <a:blip r:embed="rId2"/>
          <a:stretch>
            <a:fillRect/>
          </a:stretch>
        </p:blipFill>
        <p:spPr>
          <a:xfrm>
            <a:off x="3700145" y="1557337"/>
            <a:ext cx="4791710" cy="3743325"/>
          </a:xfrm>
          <a:prstGeom prst="rect">
            <a:avLst/>
          </a:prstGeom>
        </p:spPr>
      </p:pic>
    </p:spTree>
    <p:extLst>
      <p:ext uri="{BB962C8B-B14F-4D97-AF65-F5344CB8AC3E}">
        <p14:creationId xmlns:p14="http://schemas.microsoft.com/office/powerpoint/2010/main" val="2260238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096335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4" name="Picture 3">
            <a:extLst>
              <a:ext uri="{FF2B5EF4-FFF2-40B4-BE49-F238E27FC236}">
                <a16:creationId xmlns:a16="http://schemas.microsoft.com/office/drawing/2014/main" id="{8425500C-0ED2-DB13-E60F-8EBA5F92A246}"/>
              </a:ext>
            </a:extLst>
          </p:cNvPr>
          <p:cNvPicPr>
            <a:picLocks noChangeAspect="1"/>
          </p:cNvPicPr>
          <p:nvPr/>
        </p:nvPicPr>
        <p:blipFill>
          <a:blip r:embed="rId2"/>
          <a:stretch>
            <a:fillRect/>
          </a:stretch>
        </p:blipFill>
        <p:spPr>
          <a:xfrm>
            <a:off x="3833812" y="1595437"/>
            <a:ext cx="4524375" cy="2963311"/>
          </a:xfrm>
          <a:prstGeom prst="rect">
            <a:avLst/>
          </a:prstGeom>
        </p:spPr>
      </p:pic>
    </p:spTree>
    <p:extLst>
      <p:ext uri="{BB962C8B-B14F-4D97-AF65-F5344CB8AC3E}">
        <p14:creationId xmlns:p14="http://schemas.microsoft.com/office/powerpoint/2010/main" val="986984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582438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4" name="Picture 3">
            <a:extLst>
              <a:ext uri="{FF2B5EF4-FFF2-40B4-BE49-F238E27FC236}">
                <a16:creationId xmlns:a16="http://schemas.microsoft.com/office/drawing/2014/main" id="{A838C360-47AF-F267-FEAC-DE06B9827632}"/>
              </a:ext>
            </a:extLst>
          </p:cNvPr>
          <p:cNvPicPr>
            <a:picLocks noChangeAspect="1"/>
          </p:cNvPicPr>
          <p:nvPr/>
        </p:nvPicPr>
        <p:blipFill>
          <a:blip r:embed="rId2"/>
          <a:stretch>
            <a:fillRect/>
          </a:stretch>
        </p:blipFill>
        <p:spPr>
          <a:xfrm>
            <a:off x="3514407" y="2933700"/>
            <a:ext cx="5163185" cy="990600"/>
          </a:xfrm>
          <a:prstGeom prst="rect">
            <a:avLst/>
          </a:prstGeom>
        </p:spPr>
      </p:pic>
    </p:spTree>
    <p:extLst>
      <p:ext uri="{BB962C8B-B14F-4D97-AF65-F5344CB8AC3E}">
        <p14:creationId xmlns:p14="http://schemas.microsoft.com/office/powerpoint/2010/main" val="1599839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72022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4" name="Picture 3">
            <a:extLst>
              <a:ext uri="{FF2B5EF4-FFF2-40B4-BE49-F238E27FC236}">
                <a16:creationId xmlns:a16="http://schemas.microsoft.com/office/drawing/2014/main" id="{06F1A7C2-6E09-6D3E-6992-8C8122BA707A}"/>
              </a:ext>
            </a:extLst>
          </p:cNvPr>
          <p:cNvPicPr>
            <a:picLocks noChangeAspect="1"/>
          </p:cNvPicPr>
          <p:nvPr/>
        </p:nvPicPr>
        <p:blipFill>
          <a:blip r:embed="rId2"/>
          <a:stretch>
            <a:fillRect/>
          </a:stretch>
        </p:blipFill>
        <p:spPr>
          <a:xfrm>
            <a:off x="3124200" y="1896110"/>
            <a:ext cx="5943600" cy="3065780"/>
          </a:xfrm>
          <a:prstGeom prst="rect">
            <a:avLst/>
          </a:prstGeom>
        </p:spPr>
      </p:pic>
    </p:spTree>
    <p:extLst>
      <p:ext uri="{BB962C8B-B14F-4D97-AF65-F5344CB8AC3E}">
        <p14:creationId xmlns:p14="http://schemas.microsoft.com/office/powerpoint/2010/main" val="538859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42774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4" name="Picture 3">
            <a:extLst>
              <a:ext uri="{FF2B5EF4-FFF2-40B4-BE49-F238E27FC236}">
                <a16:creationId xmlns:a16="http://schemas.microsoft.com/office/drawing/2014/main" id="{45607C5F-3F97-13DD-3589-5E5C743E3216}"/>
              </a:ext>
            </a:extLst>
          </p:cNvPr>
          <p:cNvPicPr>
            <a:picLocks noChangeAspect="1"/>
          </p:cNvPicPr>
          <p:nvPr/>
        </p:nvPicPr>
        <p:blipFill>
          <a:blip r:embed="rId2"/>
          <a:stretch>
            <a:fillRect/>
          </a:stretch>
        </p:blipFill>
        <p:spPr>
          <a:xfrm>
            <a:off x="3124200" y="2895282"/>
            <a:ext cx="5943600" cy="1067435"/>
          </a:xfrm>
          <a:prstGeom prst="rect">
            <a:avLst/>
          </a:prstGeom>
        </p:spPr>
      </p:pic>
    </p:spTree>
    <p:extLst>
      <p:ext uri="{BB962C8B-B14F-4D97-AF65-F5344CB8AC3E}">
        <p14:creationId xmlns:p14="http://schemas.microsoft.com/office/powerpoint/2010/main" val="2099159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127316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2229456"/>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objective of the Farmer Assistant Portal project is to empower farmers with the knowledge and resources they need to make informed decisions, implement modern practices, and thrive in their agricultural pursuits, thereby creating a positive impact on their lives and the agricultural sector as a whole.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072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4" name="Picture 3">
            <a:extLst>
              <a:ext uri="{FF2B5EF4-FFF2-40B4-BE49-F238E27FC236}">
                <a16:creationId xmlns:a16="http://schemas.microsoft.com/office/drawing/2014/main" id="{9BF1EF83-87C8-B0DA-CA1F-E580B5A078B0}"/>
              </a:ext>
            </a:extLst>
          </p:cNvPr>
          <p:cNvPicPr>
            <a:picLocks noChangeAspect="1"/>
          </p:cNvPicPr>
          <p:nvPr/>
        </p:nvPicPr>
        <p:blipFill>
          <a:blip r:embed="rId2"/>
          <a:stretch>
            <a:fillRect/>
          </a:stretch>
        </p:blipFill>
        <p:spPr>
          <a:xfrm>
            <a:off x="3124200" y="1822132"/>
            <a:ext cx="5943600" cy="3213735"/>
          </a:xfrm>
          <a:prstGeom prst="rect">
            <a:avLst/>
          </a:prstGeom>
        </p:spPr>
      </p:pic>
    </p:spTree>
    <p:extLst>
      <p:ext uri="{BB962C8B-B14F-4D97-AF65-F5344CB8AC3E}">
        <p14:creationId xmlns:p14="http://schemas.microsoft.com/office/powerpoint/2010/main" val="1712003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1963628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Context Level diagram</a:t>
            </a:r>
          </a:p>
        </p:txBody>
      </p:sp>
      <p:pic>
        <p:nvPicPr>
          <p:cNvPr id="4" name="Picture 3">
            <a:extLst>
              <a:ext uri="{FF2B5EF4-FFF2-40B4-BE49-F238E27FC236}">
                <a16:creationId xmlns:a16="http://schemas.microsoft.com/office/drawing/2014/main" id="{034CED9F-1077-D2A4-070B-79A7A0211BDA}"/>
              </a:ext>
            </a:extLst>
          </p:cNvPr>
          <p:cNvPicPr>
            <a:picLocks noChangeAspect="1"/>
          </p:cNvPicPr>
          <p:nvPr/>
        </p:nvPicPr>
        <p:blipFill>
          <a:blip r:embed="rId2"/>
          <a:stretch>
            <a:fillRect/>
          </a:stretch>
        </p:blipFill>
        <p:spPr>
          <a:xfrm>
            <a:off x="3862387" y="1924050"/>
            <a:ext cx="4467225" cy="3009900"/>
          </a:xfrm>
          <a:prstGeom prst="rect">
            <a:avLst/>
          </a:prstGeom>
        </p:spPr>
      </p:pic>
    </p:spTree>
    <p:extLst>
      <p:ext uri="{BB962C8B-B14F-4D97-AF65-F5344CB8AC3E}">
        <p14:creationId xmlns:p14="http://schemas.microsoft.com/office/powerpoint/2010/main" val="1886962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4" name="Picture 3">
            <a:extLst>
              <a:ext uri="{FF2B5EF4-FFF2-40B4-BE49-F238E27FC236}">
                <a16:creationId xmlns:a16="http://schemas.microsoft.com/office/drawing/2014/main" id="{1E348037-8B22-1392-1CA0-0E58E097627C}"/>
              </a:ext>
            </a:extLst>
          </p:cNvPr>
          <p:cNvPicPr>
            <a:picLocks noChangeAspect="1"/>
          </p:cNvPicPr>
          <p:nvPr/>
        </p:nvPicPr>
        <p:blipFill>
          <a:blip r:embed="rId2"/>
          <a:stretch>
            <a:fillRect/>
          </a:stretch>
        </p:blipFill>
        <p:spPr>
          <a:xfrm>
            <a:off x="3124200" y="1420770"/>
            <a:ext cx="5943600" cy="4271370"/>
          </a:xfrm>
          <a:prstGeom prst="rect">
            <a:avLst/>
          </a:prstGeom>
        </p:spPr>
      </p:pic>
    </p:spTree>
    <p:extLst>
      <p:ext uri="{BB962C8B-B14F-4D97-AF65-F5344CB8AC3E}">
        <p14:creationId xmlns:p14="http://schemas.microsoft.com/office/powerpoint/2010/main" val="1666793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4" name="Picture 3">
            <a:extLst>
              <a:ext uri="{FF2B5EF4-FFF2-40B4-BE49-F238E27FC236}">
                <a16:creationId xmlns:a16="http://schemas.microsoft.com/office/drawing/2014/main" id="{14193A5F-349A-36F9-EBCD-A0C2EECC3ED7}"/>
              </a:ext>
            </a:extLst>
          </p:cNvPr>
          <p:cNvPicPr>
            <a:picLocks noChangeAspect="1"/>
          </p:cNvPicPr>
          <p:nvPr/>
        </p:nvPicPr>
        <p:blipFill>
          <a:blip r:embed="rId2"/>
          <a:stretch>
            <a:fillRect/>
          </a:stretch>
        </p:blipFill>
        <p:spPr>
          <a:xfrm>
            <a:off x="3142932" y="1311965"/>
            <a:ext cx="5906135" cy="4508127"/>
          </a:xfrm>
          <a:prstGeom prst="rect">
            <a:avLst/>
          </a:prstGeom>
        </p:spPr>
      </p:pic>
    </p:spTree>
    <p:extLst>
      <p:ext uri="{BB962C8B-B14F-4D97-AF65-F5344CB8AC3E}">
        <p14:creationId xmlns:p14="http://schemas.microsoft.com/office/powerpoint/2010/main" val="1179235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509" y="1367481"/>
            <a:ext cx="9933334" cy="5380960"/>
          </a:xfrm>
          <a:prstGeom prst="rect">
            <a:avLst/>
          </a:prstGeom>
        </p:spPr>
        <p:txBody>
          <a:bodyPr wrap="square">
            <a:spAutoFit/>
          </a:bodyPr>
          <a:lstStyle/>
          <a:p>
            <a:pPr algn="just">
              <a:lnSpc>
                <a:spcPct val="150000"/>
              </a:lnSpc>
              <a:spcAft>
                <a:spcPts val="800"/>
              </a:spcAft>
            </a:pPr>
            <a:r>
              <a:rPr lang="en-IN" sz="1800" dirty="0">
                <a:solidFill>
                  <a:srgbClr val="000000"/>
                </a:solidFill>
                <a:effectLst/>
                <a:latin typeface="ff2"/>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Manav  Singhal,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Kshitij</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Verma,  Anupam  Shukla,  “Krishi  Ville-Android  based  solution  for  Indian agriculture”. 2011  Fifth  IEEE  International  Conference  on Advanced Telecommunication Systems  and Networks (ANTS), 18-21 Dec. 2011, Bangalore, India.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Soumalya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Ghosh, A.  B. Garg,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Sayan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Sarcar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P.S.V.S Sridhar,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Ojasvi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Maleyvar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Raveesh</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kapoor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“Krishi-Bharati: An  Interface  for  Indian  Farmer”, Proceedings of the  2014  IEEE Students' Technology Symposium, 28 Feb.-2 March 2014, Kharagpur, India.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Shankar  M.  Patil,  Monika Jadhav,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Vishakha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Jagtap, “Android  Application  for Farmers”,  International Research Journal of Engineering and Technology, volume 6, issue 4, 2019, 4200-4202p.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Shital Chaudhari, Vaishnavi Mhatre, Pooja Patil, Sandeep Chavan, “Smart Farm Application: A Modern Farming  Technique  Using  Android  Application”,  International  Research Journal  of  Engineering  and  Technology, volume 5, issue 2, 2018, 318-320p.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9366" y="1367481"/>
            <a:ext cx="9533268" cy="6481903"/>
          </a:xfrm>
          <a:prstGeom prst="rect">
            <a:avLst/>
          </a:prstGeom>
        </p:spPr>
        <p:txBody>
          <a:bodyPr wrap="square">
            <a:spAutoFit/>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Arpit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Narechania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KisanVikas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spc="1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Android Based ICT Solution  in Indian  Agriculture to Assist Farmers”.  Proceeding  of the 7th  International Conference  on Information  and Communication  Technologies in Agriculture, Food and Environment (HAICTA 2015), Kavala, Greece, 17-20 September, 2015. </a:t>
            </a: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Shaik. N. Meera, Anita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Jhamtani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D.U.M. Rao (2004). Information and Communication Technology in  Agricultural Development:  A Comparative Analysis  of Three  Projects from India  [Online] Available from:  https://www.odi.org/sites/odi.org.uk/files/odi-assets/publications-opinion-files/5186.pdf  [April 2020].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Agro</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Products  (2020).  Origin  of  Agriculture.  [Online]  Available  from: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http://www.agriculturalproductsindia.com/agro/history.html [Accessed April 2020].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ICT  in  Agriculture  (2020).  National  Round  Table  Conference.  [Online]  Available  from:  https://www.icfa.org.in/assets/doc/reports/ICT_in_Agriculture.pdf [Accessed April 2020].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66519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573427" y="1762898"/>
            <a:ext cx="9045146" cy="2125390"/>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successful implementation of the Farmer Assistant Portal will empower farmers with knowledge, resources, and connections necessary to thrive in their agricultural pursuits. This digital solution has the potential to elevate agricultural productivity, boost rural economies, foster sustainable practices, and enhance the overall quality of life for farmers and their communities.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703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310" y="2045977"/>
            <a:ext cx="8607380" cy="3464218"/>
          </a:xfrm>
          <a:prstGeom prst="rect">
            <a:avLst/>
          </a:prstGeom>
        </p:spPr>
        <p:txBody>
          <a:bodyPr wrap="square">
            <a:spAutoFit/>
          </a:bodyPr>
          <a:lstStyle/>
          <a:p>
            <a:pPr algn="just">
              <a:lnSpc>
                <a:spcPct val="150000"/>
              </a:lnSpc>
              <a:spcAft>
                <a:spcPts val="800"/>
              </a:spcAft>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Motivation</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motivation for a Farmer Assistant Portal lies in improving the well-being and prosperity of farmers by providing them with resources, information, and opportunities that can positively impact their agricultural practices and quality of life..</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Scope</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scope of the Farmer Assistant Portal is vast, aiming to provide a holistic solution that empowers farmers with the tools, knowledge, and connections they need to enhance their agricultural practices, increase productivity, and improve their livelihoods. The specific scope can be tailored based on the target audience, geographical region, and technological capabilities.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4408066"/>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 to the "Employee Management System"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today's dynamic and competitive business landscape, managing employees effectively is crucial for the success of any organization. As companies grow in size and complexity, traditional manual approaches to employee management become increasingly challenging and time-consuming. This is where an Employee Management System comes into play.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Employee Management System is a comprehensive software solution designed to streamline and automate various HR processes, enabling organizations to efficiently manage their workforce from recruitment to retirement. It serves as a centralized platform that integrates multiple functions, including employee data management, attendance tracking, leave management, payroll processing, performance evaluation, training and development, and more.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0162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4408066"/>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 to the "Farmer assistant portal"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innovative and empowering platform designed to revolutionize the way farmers interact with technology and information. In today's rapidly evolving world, where agriculture plays a pivotal role in sustaining global populations, our Farmer Assistant Portal emerges as a beacon of support for farmers worldwide.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interconnected era, harnessing the power of technology is crucial for optimizing agricultural processes, increasing productivity, and ensuring sustainable practices. The Farmer Assistant Portal Project is a visionary initiative aimed at bridging the gap between traditional farming practices and cutting-edge technology. By providing farmers with a comprehensive digital toolkit, this platform strives to enhance efficiency, knowledge-sharing, and ultimately, the livelihoods of those who feed the world.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89572730"/>
              </p:ext>
            </p:extLst>
          </p:nvPr>
        </p:nvGraphicFramePr>
        <p:xfrm>
          <a:off x="955591" y="1148034"/>
          <a:ext cx="10165490" cy="5804028"/>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2011</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Manav  Singhal,  </a:t>
                      </a:r>
                      <a:r>
                        <a:rPr lang="en-IN" sz="1800" b="1" kern="1200" dirty="0" err="1">
                          <a:solidFill>
                            <a:schemeClr val="dk1"/>
                          </a:solidFill>
                          <a:effectLst/>
                          <a:latin typeface="+mn-lt"/>
                          <a:ea typeface="+mn-ea"/>
                          <a:cs typeface="+mn-cs"/>
                        </a:rPr>
                        <a:t>Kshitij</a:t>
                      </a:r>
                      <a:r>
                        <a:rPr lang="en-IN" sz="1800" b="1" kern="1200" dirty="0">
                          <a:solidFill>
                            <a:schemeClr val="dk1"/>
                          </a:solidFill>
                          <a:effectLst/>
                          <a:latin typeface="+mn-lt"/>
                          <a:ea typeface="+mn-ea"/>
                          <a:cs typeface="+mn-cs"/>
                        </a:rPr>
                        <a:t>  Verma,  Anupam  Shukla</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Krishi  Ville-Android  based  solution  for  Indian  agriculture</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Information and Communication Technology (ICT) in agriculture is an emerging field focusing on the enhancement of agricultural and rural development in India</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 </a:t>
                      </a:r>
                      <a:r>
                        <a:rPr lang="en-US" sz="1800" b="1" kern="1200" dirty="0">
                          <a:solidFill>
                            <a:schemeClr val="dk1"/>
                          </a:solidFill>
                          <a:effectLst/>
                          <a:latin typeface="+mn-lt"/>
                          <a:ea typeface="+mn-ea"/>
                          <a:cs typeface="+mn-cs"/>
                        </a:rPr>
                        <a:t>2014</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b="1" kern="1200" dirty="0" err="1">
                          <a:solidFill>
                            <a:schemeClr val="dk1"/>
                          </a:solidFill>
                          <a:effectLst/>
                          <a:latin typeface="+mn-lt"/>
                          <a:ea typeface="+mn-ea"/>
                          <a:cs typeface="+mn-cs"/>
                        </a:rPr>
                        <a:t>Soumalya</a:t>
                      </a:r>
                      <a:r>
                        <a:rPr lang="en-IN" sz="1800" b="1" kern="1200" dirty="0">
                          <a:solidFill>
                            <a:schemeClr val="dk1"/>
                          </a:solidFill>
                          <a:effectLst/>
                          <a:latin typeface="+mn-lt"/>
                          <a:ea typeface="+mn-ea"/>
                          <a:cs typeface="+mn-cs"/>
                        </a:rPr>
                        <a:t> Ghosh, A.  B. Garg,  </a:t>
                      </a:r>
                      <a:r>
                        <a:rPr lang="en-IN" sz="1800" b="1" kern="1200" dirty="0" err="1">
                          <a:solidFill>
                            <a:schemeClr val="dk1"/>
                          </a:solidFill>
                          <a:effectLst/>
                          <a:latin typeface="+mn-lt"/>
                          <a:ea typeface="+mn-ea"/>
                          <a:cs typeface="+mn-cs"/>
                        </a:rPr>
                        <a:t>Sayan</a:t>
                      </a:r>
                      <a:r>
                        <a:rPr lang="en-IN" sz="1800" b="1" kern="1200" dirty="0">
                          <a:solidFill>
                            <a:schemeClr val="dk1"/>
                          </a:solidFill>
                          <a:effectLst/>
                          <a:latin typeface="+mn-lt"/>
                          <a:ea typeface="+mn-ea"/>
                          <a:cs typeface="+mn-cs"/>
                        </a:rPr>
                        <a:t> </a:t>
                      </a:r>
                      <a:r>
                        <a:rPr lang="en-IN" sz="1800" b="1" kern="1200" dirty="0" err="1">
                          <a:solidFill>
                            <a:schemeClr val="dk1"/>
                          </a:solidFill>
                          <a:effectLst/>
                          <a:latin typeface="+mn-lt"/>
                          <a:ea typeface="+mn-ea"/>
                          <a:cs typeface="+mn-cs"/>
                        </a:rPr>
                        <a:t>Sarcar</a:t>
                      </a:r>
                      <a:r>
                        <a:rPr lang="en-IN" sz="1800" b="1" kern="1200" dirty="0">
                          <a:solidFill>
                            <a:schemeClr val="dk1"/>
                          </a:solidFill>
                          <a:effectLst/>
                          <a:latin typeface="+mn-lt"/>
                          <a:ea typeface="+mn-ea"/>
                          <a:cs typeface="+mn-cs"/>
                        </a:rPr>
                        <a:t>,  P.S.V.S Sridhar</a:t>
                      </a:r>
                      <a:endParaRPr lang="en-US" sz="12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Krishi-Bharati: An  Interface  for  Indian  Farmer</a:t>
                      </a: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system is also a good platform for selling farmer's production and buying material from vendors, which is necessary for farming. Farmers can also buy or sell new or old agricultural machinery that are used in farms like cultivators,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0676171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943</TotalTime>
  <Words>3178</Words>
  <Application>Microsoft Office PowerPoint</Application>
  <PresentationFormat>Widescreen</PresentationFormat>
  <Paragraphs>196</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ff2</vt:lpstr>
      <vt:lpstr>Roboto</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Chella Narasimhulu</cp:lastModifiedBy>
  <cp:revision>88</cp:revision>
  <dcterms:created xsi:type="dcterms:W3CDTF">2022-11-19T11:35:00Z</dcterms:created>
  <dcterms:modified xsi:type="dcterms:W3CDTF">2023-08-18T12:20:09Z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1033-11.2.0.11380</vt:lpwstr>
  </property>
</Properties>
</file>