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9" r:id="rId2"/>
    <p:sldId id="260" r:id="rId3"/>
    <p:sldId id="261" r:id="rId4"/>
    <p:sldId id="275" r:id="rId5"/>
    <p:sldId id="276" r:id="rId6"/>
    <p:sldId id="264" r:id="rId7"/>
    <p:sldId id="277" r:id="rId8"/>
    <p:sldId id="265" r:id="rId9"/>
    <p:sldId id="287" r:id="rId10"/>
    <p:sldId id="288" r:id="rId11"/>
    <p:sldId id="289" r:id="rId12"/>
    <p:sldId id="285" r:id="rId13"/>
    <p:sldId id="278" r:id="rId14"/>
    <p:sldId id="266" r:id="rId15"/>
    <p:sldId id="279" r:id="rId16"/>
    <p:sldId id="267" r:id="rId17"/>
    <p:sldId id="268" r:id="rId18"/>
    <p:sldId id="280" r:id="rId19"/>
    <p:sldId id="281" r:id="rId20"/>
    <p:sldId id="269" r:id="rId21"/>
    <p:sldId id="270" r:id="rId22"/>
    <p:sldId id="282" r:id="rId23"/>
    <p:sldId id="283" r:id="rId24"/>
    <p:sldId id="284" r:id="rId25"/>
    <p:sldId id="328" r:id="rId26"/>
    <p:sldId id="307" r:id="rId27"/>
    <p:sldId id="308" r:id="rId28"/>
    <p:sldId id="309" r:id="rId29"/>
    <p:sldId id="310" r:id="rId30"/>
    <p:sldId id="311" r:id="rId31"/>
    <p:sldId id="312" r:id="rId32"/>
    <p:sldId id="313" r:id="rId33"/>
    <p:sldId id="314" r:id="rId34"/>
    <p:sldId id="315" r:id="rId35"/>
    <p:sldId id="316" r:id="rId36"/>
    <p:sldId id="317" r:id="rId37"/>
    <p:sldId id="318" r:id="rId38"/>
    <p:sldId id="319" r:id="rId39"/>
    <p:sldId id="320" r:id="rId40"/>
    <p:sldId id="321" r:id="rId41"/>
    <p:sldId id="322" r:id="rId42"/>
    <p:sldId id="323" r:id="rId43"/>
    <p:sldId id="324" r:id="rId44"/>
    <p:sldId id="326" r:id="rId45"/>
    <p:sldId id="325" r:id="rId46"/>
    <p:sldId id="329" r:id="rId47"/>
    <p:sldId id="330"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3837091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3462260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64889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3299375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959539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2852382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3662779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3837048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239717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5/12/2023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2750735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FB319-408F-4B57-95FC-213113A36553}" type="datetimeFigureOut">
              <a:rPr lang="en-US" smtClean="0"/>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3919570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FB319-408F-4B57-95FC-213113A36553}" type="datetimeFigureOut">
              <a:rPr lang="en-US" smtClean="0"/>
              <a:t>5/12/2023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2463194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FB319-408F-4B57-95FC-213113A36553}" type="datetimeFigureOut">
              <a:rPr lang="en-US" smtClean="0"/>
              <a:t>5/12/2023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1771014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FB319-408F-4B57-95FC-213113A36553}" type="datetimeFigureOut">
              <a:rPr lang="en-US" smtClean="0"/>
              <a:t>5/12/2023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1152715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3882384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5/12/2023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2884193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4FB319-408F-4B57-95FC-213113A36553}" type="datetimeFigureOut">
              <a:rPr lang="en-US" smtClean="0"/>
              <a:t>5/12/2023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0AE3085-DAF0-4F9D-B196-6B0FE55CC83D}" type="slidenum">
              <a:rPr lang="en-US" smtClean="0"/>
              <a:t>‹#›</a:t>
            </a:fld>
            <a:endParaRPr lang="en-US"/>
          </a:p>
        </p:txBody>
      </p:sp>
    </p:spTree>
    <p:extLst>
      <p:ext uri="{BB962C8B-B14F-4D97-AF65-F5344CB8AC3E}">
        <p14:creationId xmlns:p14="http://schemas.microsoft.com/office/powerpoint/2010/main" val="18006448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hyperlink" Target="https://app.coolfarmtool.org/static/doc/CFT_Online_Manu%20al_-_beta.pdf" TargetMode="External"/><Relationship Id="rId2" Type="http://schemas.openxmlformats.org/officeDocument/2006/relationships/hyperlink" Target="https://cdm.unfccc.int/methodologies/DB/4AWU125UNQL%20OC5JAMXQFU60KDCJNUA/vie%20w.html" TargetMode="External"/><Relationship Id="rId1" Type="http://schemas.openxmlformats.org/officeDocument/2006/relationships/slideLayout" Target="../slideLayouts/slideLayout7.xml"/><Relationship Id="rId5" Type="http://schemas.openxmlformats.org/officeDocument/2006/relationships/hyperlink" Target="http://www.goldstandard.org/resources/agriculturerequirements" TargetMode="External"/><Relationship Id="rId4" Type="http://schemas.openxmlformats.org/officeDocument/2006/relationships/hyperlink" Target="http://www.fao.org/farmingsystems/description_en.ht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11921" y="2905138"/>
            <a:ext cx="4803303" cy="718466"/>
          </a:xfrm>
          <a:prstGeom prst="rect">
            <a:avLst/>
          </a:prstGeom>
        </p:spPr>
        <p:txBody>
          <a:bodyPr wrap="none">
            <a:spAutoFit/>
          </a:bodyPr>
          <a:lstStyle/>
          <a:p>
            <a:pPr marL="0" marR="0" algn="ctr">
              <a:lnSpc>
                <a:spcPct val="107000"/>
              </a:lnSpc>
              <a:spcBef>
                <a:spcPts val="0"/>
              </a:spcBef>
              <a:spcAft>
                <a:spcPts val="800"/>
              </a:spcAft>
            </a:pPr>
            <a:r>
              <a:rPr lang="en-US" sz="4000" b="1" dirty="0">
                <a:effectLst/>
                <a:latin typeface="Times New Roman" panose="02020603050405020304" pitchFamily="18" charset="0"/>
                <a:ea typeface="Calibri" panose="020F0502020204030204" pitchFamily="34" charset="0"/>
                <a:cs typeface="Times New Roman" panose="02020603050405020304" pitchFamily="18" charset="0"/>
              </a:rPr>
              <a:t>FARMER’S BUDDY</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55591" y="1148034"/>
          <a:ext cx="10165490" cy="5093844"/>
        </p:xfrm>
        <a:graphic>
          <a:graphicData uri="http://schemas.openxmlformats.org/drawingml/2006/table">
            <a:tbl>
              <a:tblPr firstRow="1" bandRow="1">
                <a:tableStyleId>{5C22544A-7EE6-4342-B048-85BDC9FD1C3A}</a:tableStyleId>
              </a:tblPr>
              <a:tblGrid>
                <a:gridCol w="807057">
                  <a:extLst>
                    <a:ext uri="{9D8B030D-6E8A-4147-A177-3AD203B41FA5}">
                      <a16:colId xmlns:a16="http://schemas.microsoft.com/office/drawing/2014/main" val="20000"/>
                    </a:ext>
                  </a:extLst>
                </a:gridCol>
                <a:gridCol w="1458347">
                  <a:extLst>
                    <a:ext uri="{9D8B030D-6E8A-4147-A177-3AD203B41FA5}">
                      <a16:colId xmlns:a16="http://schemas.microsoft.com/office/drawing/2014/main" val="20001"/>
                    </a:ext>
                  </a:extLst>
                </a:gridCol>
                <a:gridCol w="1705232">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4366054">
                  <a:extLst>
                    <a:ext uri="{9D8B030D-6E8A-4147-A177-3AD203B41FA5}">
                      <a16:colId xmlns:a16="http://schemas.microsoft.com/office/drawing/2014/main" val="20004"/>
                    </a:ext>
                  </a:extLst>
                </a:gridCol>
              </a:tblGrid>
              <a:tr h="370840">
                <a:tc>
                  <a:txBody>
                    <a:bodyPr/>
                    <a:lstStyle/>
                    <a:p>
                      <a:r>
                        <a:rPr lang="en-US" dirty="0">
                          <a:latin typeface="Times New Roman" panose="02020603050405020304" pitchFamily="18" charset="0"/>
                          <a:cs typeface="Times New Roman" panose="02020603050405020304" pitchFamily="18" charset="0"/>
                        </a:rPr>
                        <a:t>S.NO</a:t>
                      </a:r>
                    </a:p>
                  </a:txBody>
                  <a:tcPr/>
                </a:tc>
                <a:tc>
                  <a:txBody>
                    <a:bodyPr/>
                    <a:lstStyle/>
                    <a:p>
                      <a:r>
                        <a:rPr lang="en-US" dirty="0">
                          <a:latin typeface="Times New Roman" panose="02020603050405020304" pitchFamily="18" charset="0"/>
                          <a:cs typeface="Times New Roman" panose="02020603050405020304" pitchFamily="18" charset="0"/>
                        </a:rPr>
                        <a:t>YEAR</a:t>
                      </a:r>
                    </a:p>
                  </a:txBody>
                  <a:tcPr/>
                </a:tc>
                <a:tc>
                  <a:txBody>
                    <a:bodyPr/>
                    <a:lstStyle/>
                    <a:p>
                      <a:r>
                        <a:rPr lang="en-US" dirty="0">
                          <a:latin typeface="Times New Roman" panose="02020603050405020304" pitchFamily="18" charset="0"/>
                          <a:cs typeface="Times New Roman" panose="02020603050405020304" pitchFamily="18" charset="0"/>
                        </a:rPr>
                        <a:t>AUTHORS</a:t>
                      </a:r>
                    </a:p>
                  </a:txBody>
                  <a:tcPr/>
                </a:tc>
                <a:tc>
                  <a:txBody>
                    <a:bodyPr/>
                    <a:lstStyle/>
                    <a:p>
                      <a:r>
                        <a:rPr lang="en-US" dirty="0">
                          <a:latin typeface="Times New Roman" panose="02020603050405020304" pitchFamily="18" charset="0"/>
                          <a:cs typeface="Times New Roman" panose="02020603050405020304" pitchFamily="18" charset="0"/>
                        </a:rPr>
                        <a:t>TITLE</a:t>
                      </a:r>
                    </a:p>
                  </a:txBody>
                  <a:tcPr/>
                </a:tc>
                <a:tc>
                  <a:txBody>
                    <a:bodyPr/>
                    <a:lstStyle/>
                    <a:p>
                      <a:r>
                        <a:rPr lang="en-US" dirty="0">
                          <a:latin typeface="Times New Roman" panose="02020603050405020304" pitchFamily="18" charset="0"/>
                          <a:cs typeface="Times New Roman" panose="02020603050405020304" pitchFamily="18" charset="0"/>
                        </a:rPr>
                        <a:t>OUT COMES</a:t>
                      </a:r>
                    </a:p>
                  </a:txBody>
                  <a:tcPr/>
                </a:tc>
                <a:extLst>
                  <a:ext uri="{0D108BD9-81ED-4DB2-BD59-A6C34878D82A}">
                    <a16:rowId xmlns:a16="http://schemas.microsoft.com/office/drawing/2014/main" val="10000"/>
                  </a:ext>
                </a:extLst>
              </a:tr>
              <a:tr h="370840">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3</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2015</a:t>
                      </a:r>
                      <a:r>
                        <a:rPr lang="en-US" sz="1600" dirty="0">
                          <a:latin typeface="Times New Roman" panose="02020603050405020304" pitchFamily="18" charset="0"/>
                          <a:cs typeface="Times New Roman" panose="02020603050405020304" pitchFamily="18" charset="0"/>
                        </a:rPr>
                        <a:t> </a:t>
                      </a: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800" b="1" kern="1200" dirty="0" err="1">
                          <a:solidFill>
                            <a:schemeClr val="dk1"/>
                          </a:solidFill>
                          <a:effectLst/>
                          <a:latin typeface="+mn-lt"/>
                          <a:ea typeface="+mn-ea"/>
                          <a:cs typeface="+mn-cs"/>
                        </a:rPr>
                        <a:t>Prof.P.B.Gaikwad</a:t>
                      </a:r>
                      <a:r>
                        <a:rPr lang="en-US" sz="1800" b="1" kern="1200" dirty="0">
                          <a:solidFill>
                            <a:schemeClr val="dk1"/>
                          </a:solidFill>
                          <a:effectLst/>
                          <a:latin typeface="+mn-lt"/>
                          <a:ea typeface="+mn-ea"/>
                          <a:cs typeface="+mn-cs"/>
                        </a:rPr>
                        <a:t>, Pallavi </a:t>
                      </a:r>
                      <a:r>
                        <a:rPr lang="en-US" sz="1800" b="1" kern="1200" dirty="0" err="1">
                          <a:solidFill>
                            <a:schemeClr val="dk1"/>
                          </a:solidFill>
                          <a:effectLst/>
                          <a:latin typeface="+mn-lt"/>
                          <a:ea typeface="+mn-ea"/>
                          <a:cs typeface="+mn-cs"/>
                        </a:rPr>
                        <a:t>Malode</a:t>
                      </a:r>
                      <a:r>
                        <a:rPr lang="en-US" sz="1800" b="1" kern="1200" dirty="0">
                          <a:solidFill>
                            <a:schemeClr val="dk1"/>
                          </a:solidFill>
                          <a:effectLst/>
                          <a:latin typeface="+mn-lt"/>
                          <a:ea typeface="+mn-ea"/>
                          <a:cs typeface="+mn-cs"/>
                        </a:rPr>
                        <a:t>, Pooja Pawar, Sangita </a:t>
                      </a:r>
                      <a:r>
                        <a:rPr lang="en-US" sz="1800" b="1" kern="1200" dirty="0" err="1">
                          <a:solidFill>
                            <a:schemeClr val="dk1"/>
                          </a:solidFill>
                          <a:effectLst/>
                          <a:latin typeface="+mn-lt"/>
                          <a:ea typeface="+mn-ea"/>
                          <a:cs typeface="+mn-cs"/>
                        </a:rPr>
                        <a:t>Darade</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800" b="1" kern="1200" dirty="0">
                          <a:solidFill>
                            <a:schemeClr val="dk1"/>
                          </a:solidFill>
                          <a:effectLst/>
                          <a:latin typeface="+mn-lt"/>
                          <a:ea typeface="+mn-ea"/>
                          <a:cs typeface="+mn-cs"/>
                        </a:rPr>
                        <a:t>E-Farming an Interface for Indian Farming</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a:solidFill>
                            <a:schemeClr val="dk1"/>
                          </a:solidFill>
                          <a:effectLst/>
                          <a:latin typeface="+mn-lt"/>
                          <a:ea typeface="+mn-ea"/>
                          <a:cs typeface="+mn-cs"/>
                        </a:rPr>
                        <a:t>Today the mobile phone is used and in that most are the smart phones. Android is the mobile operating system used in smart phone, most of android applications are freely available for user</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4</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2016</a:t>
                      </a:r>
                      <a:r>
                        <a:rPr lang="en-US" sz="1600" dirty="0">
                          <a:latin typeface="Times New Roman" panose="02020603050405020304" pitchFamily="18" charset="0"/>
                          <a:cs typeface="Times New Roman" panose="02020603050405020304" pitchFamily="18" charset="0"/>
                        </a:rPr>
                        <a:t> </a:t>
                      </a: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800" b="1" kern="1200" dirty="0">
                          <a:solidFill>
                            <a:schemeClr val="dk1"/>
                          </a:solidFill>
                          <a:effectLst/>
                          <a:latin typeface="+mn-lt"/>
                          <a:ea typeface="+mn-ea"/>
                          <a:cs typeface="+mn-cs"/>
                        </a:rPr>
                        <a:t>O. O. </a:t>
                      </a:r>
                      <a:r>
                        <a:rPr lang="en-US" sz="1800" b="1" kern="1200" dirty="0" err="1">
                          <a:solidFill>
                            <a:schemeClr val="dk1"/>
                          </a:solidFill>
                          <a:effectLst/>
                          <a:latin typeface="+mn-lt"/>
                          <a:ea typeface="+mn-ea"/>
                          <a:cs typeface="+mn-cs"/>
                        </a:rPr>
                        <a:t>Mazhara</a:t>
                      </a:r>
                      <a:r>
                        <a:rPr lang="en-US" sz="1800" b="1" kern="1200" dirty="0">
                          <a:solidFill>
                            <a:schemeClr val="dk1"/>
                          </a:solidFill>
                          <a:effectLst/>
                          <a:latin typeface="+mn-lt"/>
                          <a:ea typeface="+mn-ea"/>
                          <a:cs typeface="+mn-cs"/>
                        </a:rPr>
                        <a:t>, S. I. </a:t>
                      </a:r>
                      <a:r>
                        <a:rPr lang="en-US" sz="1800" b="1" kern="1200" dirty="0" err="1">
                          <a:solidFill>
                            <a:schemeClr val="dk1"/>
                          </a:solidFill>
                          <a:effectLst/>
                          <a:latin typeface="+mn-lt"/>
                          <a:ea typeface="+mn-ea"/>
                          <a:cs typeface="+mn-cs"/>
                        </a:rPr>
                        <a:t>Shapovalovam</a:t>
                      </a:r>
                      <a:r>
                        <a:rPr lang="en-US" sz="1800" b="1" kern="1200" dirty="0">
                          <a:solidFill>
                            <a:schemeClr val="dk1"/>
                          </a:solidFill>
                          <a:effectLst/>
                          <a:latin typeface="+mn-lt"/>
                          <a:ea typeface="+mn-ea"/>
                          <a:cs typeface="+mn-cs"/>
                        </a:rPr>
                        <a:t> </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600" b="1" kern="1200" dirty="0">
                          <a:solidFill>
                            <a:schemeClr val="dk1"/>
                          </a:solidFill>
                          <a:effectLst/>
                          <a:latin typeface="+mn-lt"/>
                          <a:ea typeface="+mn-ea"/>
                          <a:cs typeface="+mn-cs"/>
                        </a:rPr>
                        <a:t>Production System for Express Diagnostics of the Agriculture and Natural Resources Objects for Portable Devices</a:t>
                      </a:r>
                      <a:endParaRPr lang="en-US" sz="12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800" kern="1200" dirty="0">
                          <a:solidFill>
                            <a:schemeClr val="dk1"/>
                          </a:solidFill>
                          <a:effectLst/>
                          <a:latin typeface="+mn-lt"/>
                          <a:ea typeface="+mn-ea"/>
                          <a:cs typeface="+mn-cs"/>
                        </a:rPr>
                        <a:t>Farmer’s buddy is a java based application for farmers to know which season is better for which crop and what soils are used for crops these are clearly known in this application . </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41830" y="25537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2499912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55590" y="1485787"/>
          <a:ext cx="10206679" cy="4629546"/>
        </p:xfrm>
        <a:graphic>
          <a:graphicData uri="http://schemas.openxmlformats.org/drawingml/2006/table">
            <a:tbl>
              <a:tblPr firstRow="1" bandRow="1">
                <a:tableStyleId>{5C22544A-7EE6-4342-B048-85BDC9FD1C3A}</a:tableStyleId>
              </a:tblPr>
              <a:tblGrid>
                <a:gridCol w="642551">
                  <a:extLst>
                    <a:ext uri="{9D8B030D-6E8A-4147-A177-3AD203B41FA5}">
                      <a16:colId xmlns:a16="http://schemas.microsoft.com/office/drawing/2014/main" val="20000"/>
                    </a:ext>
                  </a:extLst>
                </a:gridCol>
                <a:gridCol w="1128583">
                  <a:extLst>
                    <a:ext uri="{9D8B030D-6E8A-4147-A177-3AD203B41FA5}">
                      <a16:colId xmlns:a16="http://schemas.microsoft.com/office/drawing/2014/main" val="20001"/>
                    </a:ext>
                  </a:extLst>
                </a:gridCol>
                <a:gridCol w="1485058">
                  <a:extLst>
                    <a:ext uri="{9D8B030D-6E8A-4147-A177-3AD203B41FA5}">
                      <a16:colId xmlns:a16="http://schemas.microsoft.com/office/drawing/2014/main" val="20002"/>
                    </a:ext>
                  </a:extLst>
                </a:gridCol>
                <a:gridCol w="1929859">
                  <a:extLst>
                    <a:ext uri="{9D8B030D-6E8A-4147-A177-3AD203B41FA5}">
                      <a16:colId xmlns:a16="http://schemas.microsoft.com/office/drawing/2014/main" val="20003"/>
                    </a:ext>
                  </a:extLst>
                </a:gridCol>
                <a:gridCol w="5020628">
                  <a:extLst>
                    <a:ext uri="{9D8B030D-6E8A-4147-A177-3AD203B41FA5}">
                      <a16:colId xmlns:a16="http://schemas.microsoft.com/office/drawing/2014/main" val="20004"/>
                    </a:ext>
                  </a:extLst>
                </a:gridCol>
              </a:tblGrid>
              <a:tr h="554846">
                <a:tc>
                  <a:txBody>
                    <a:bodyPr/>
                    <a:lstStyle/>
                    <a:p>
                      <a:r>
                        <a:rPr lang="en-US" dirty="0">
                          <a:latin typeface="Times New Roman" panose="02020603050405020304" pitchFamily="18" charset="0"/>
                          <a:cs typeface="Times New Roman" panose="02020603050405020304" pitchFamily="18" charset="0"/>
                        </a:rPr>
                        <a:t>S.NO</a:t>
                      </a:r>
                    </a:p>
                  </a:txBody>
                  <a:tcPr/>
                </a:tc>
                <a:tc>
                  <a:txBody>
                    <a:bodyPr/>
                    <a:lstStyle/>
                    <a:p>
                      <a:r>
                        <a:rPr lang="en-US" dirty="0">
                          <a:latin typeface="Times New Roman" panose="02020603050405020304" pitchFamily="18" charset="0"/>
                          <a:cs typeface="Times New Roman" panose="02020603050405020304" pitchFamily="18" charset="0"/>
                        </a:rPr>
                        <a:t>YEAR</a:t>
                      </a:r>
                    </a:p>
                  </a:txBody>
                  <a:tcPr/>
                </a:tc>
                <a:tc>
                  <a:txBody>
                    <a:bodyPr/>
                    <a:lstStyle/>
                    <a:p>
                      <a:r>
                        <a:rPr lang="en-US" dirty="0">
                          <a:latin typeface="Times New Roman" panose="02020603050405020304" pitchFamily="18" charset="0"/>
                          <a:cs typeface="Times New Roman" panose="02020603050405020304" pitchFamily="18" charset="0"/>
                        </a:rPr>
                        <a:t>AUTHORS</a:t>
                      </a:r>
                    </a:p>
                  </a:txBody>
                  <a:tcPr/>
                </a:tc>
                <a:tc>
                  <a:txBody>
                    <a:bodyPr/>
                    <a:lstStyle/>
                    <a:p>
                      <a:r>
                        <a:rPr lang="en-US" dirty="0">
                          <a:latin typeface="Times New Roman" panose="02020603050405020304" pitchFamily="18" charset="0"/>
                          <a:cs typeface="Times New Roman" panose="02020603050405020304" pitchFamily="18" charset="0"/>
                        </a:rPr>
                        <a:t>TITLE</a:t>
                      </a:r>
                    </a:p>
                  </a:txBody>
                  <a:tcPr/>
                </a:tc>
                <a:tc>
                  <a:txBody>
                    <a:bodyPr/>
                    <a:lstStyle/>
                    <a:p>
                      <a:r>
                        <a:rPr lang="en-US" dirty="0">
                          <a:latin typeface="Times New Roman" panose="02020603050405020304" pitchFamily="18" charset="0"/>
                          <a:cs typeface="Times New Roman" panose="02020603050405020304" pitchFamily="18" charset="0"/>
                        </a:rPr>
                        <a:t>OUT COMES</a:t>
                      </a:r>
                    </a:p>
                  </a:txBody>
                  <a:tcPr/>
                </a:tc>
                <a:extLst>
                  <a:ext uri="{0D108BD9-81ED-4DB2-BD59-A6C34878D82A}">
                    <a16:rowId xmlns:a16="http://schemas.microsoft.com/office/drawing/2014/main" val="10000"/>
                  </a:ext>
                </a:extLst>
              </a:tr>
              <a:tr h="2142491">
                <a:tc>
                  <a:txBody>
                    <a:bodyPr/>
                    <a:lstStyle/>
                    <a:p>
                      <a:pPr algn="just">
                        <a:lnSpc>
                          <a:spcPct val="100000"/>
                        </a:lnSpc>
                      </a:pPr>
                      <a:r>
                        <a:rPr lang="en-US" sz="1600" b="0" dirty="0">
                          <a:latin typeface="Times New Roman" panose="02020603050405020304" pitchFamily="18" charset="0"/>
                          <a:cs typeface="Times New Roman" panose="02020603050405020304" pitchFamily="18" charset="0"/>
                        </a:rPr>
                        <a:t>5</a:t>
                      </a: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2013</a:t>
                      </a: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00000"/>
                        </a:lnSpc>
                      </a:pPr>
                      <a:r>
                        <a:rPr lang="en-US" sz="1800" b="1" kern="1200" dirty="0">
                          <a:solidFill>
                            <a:schemeClr val="dk1"/>
                          </a:solidFill>
                          <a:effectLst/>
                          <a:latin typeface="+mn-lt"/>
                          <a:ea typeface="+mn-ea"/>
                          <a:cs typeface="+mn-cs"/>
                        </a:rPr>
                        <a:t>VCS Agriculture</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00000"/>
                        </a:lnSpc>
                      </a:pPr>
                      <a:r>
                        <a:rPr lang="en-US" sz="1800" b="1" kern="1200" dirty="0">
                          <a:solidFill>
                            <a:schemeClr val="dk1"/>
                          </a:solidFill>
                          <a:effectLst/>
                          <a:latin typeface="+mn-lt"/>
                          <a:ea typeface="+mn-ea"/>
                          <a:cs typeface="+mn-cs"/>
                        </a:rPr>
                        <a:t>AFOLU</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00000"/>
                        </a:lnSpc>
                      </a:pPr>
                      <a:r>
                        <a:rPr lang="en-US" sz="1800" kern="1200" dirty="0">
                          <a:solidFill>
                            <a:schemeClr val="dk1"/>
                          </a:solidFill>
                          <a:effectLst/>
                          <a:latin typeface="+mn-lt"/>
                          <a:ea typeface="+mn-ea"/>
                          <a:cs typeface="+mn-cs"/>
                        </a:rPr>
                        <a:t>The basis of this document was the VCS 2007.1, the Guidance for Agriculture, Forestry and Other Land Use Projects and the Tool for AFOLU Methodological Issues</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1"/>
                  </a:ext>
                </a:extLst>
              </a:tr>
              <a:tr h="1846975">
                <a:tc>
                  <a:txBody>
                    <a:bodyPr/>
                    <a:lstStyle/>
                    <a:p>
                      <a:pPr algn="just">
                        <a:lnSpc>
                          <a:spcPct val="100000"/>
                        </a:lnSpc>
                      </a:pPr>
                      <a:r>
                        <a:rPr lang="en-US" sz="1600" b="0" dirty="0">
                          <a:latin typeface="Times New Roman" panose="02020603050405020304" pitchFamily="18" charset="0"/>
                          <a:cs typeface="Times New Roman" panose="02020603050405020304" pitchFamily="18" charset="0"/>
                        </a:rPr>
                        <a:t>6</a:t>
                      </a: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2014</a:t>
                      </a: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00000"/>
                        </a:lnSpc>
                      </a:pPr>
                      <a:r>
                        <a:rPr lang="en-US" sz="1800" b="1" kern="1200" dirty="0">
                          <a:solidFill>
                            <a:schemeClr val="dk1"/>
                          </a:solidFill>
                          <a:effectLst/>
                          <a:latin typeface="+mn-lt"/>
                          <a:ea typeface="+mn-ea"/>
                          <a:cs typeface="+mn-cs"/>
                        </a:rPr>
                        <a:t>Aniket </a:t>
                      </a:r>
                      <a:r>
                        <a:rPr lang="en-US" sz="1800" b="1" kern="1200" dirty="0" err="1">
                          <a:solidFill>
                            <a:schemeClr val="dk1"/>
                          </a:solidFill>
                          <a:effectLst/>
                          <a:latin typeface="+mn-lt"/>
                          <a:ea typeface="+mn-ea"/>
                          <a:cs typeface="+mn-cs"/>
                        </a:rPr>
                        <a:t>Bhave</a:t>
                      </a:r>
                      <a:r>
                        <a:rPr lang="en-US" sz="1800" b="1" kern="1200" dirty="0">
                          <a:solidFill>
                            <a:schemeClr val="dk1"/>
                          </a:solidFill>
                          <a:effectLst/>
                          <a:latin typeface="+mn-lt"/>
                          <a:ea typeface="+mn-ea"/>
                          <a:cs typeface="+mn-cs"/>
                        </a:rPr>
                        <a:t>, Rahul Joshi, Ryan Fernandes</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400" b="0" kern="1200" dirty="0">
                          <a:solidFill>
                            <a:schemeClr val="dk1"/>
                          </a:solidFill>
                          <a:effectLst/>
                          <a:latin typeface="+mn-lt"/>
                          <a:ea typeface="+mn-ea"/>
                          <a:cs typeface="+mn-cs"/>
                        </a:rPr>
                        <a:t> Aniket </a:t>
                      </a:r>
                      <a:r>
                        <a:rPr lang="en-US" sz="1400" b="0" kern="1200" dirty="0" err="1">
                          <a:solidFill>
                            <a:schemeClr val="dk1"/>
                          </a:solidFill>
                          <a:effectLst/>
                          <a:latin typeface="+mn-lt"/>
                          <a:ea typeface="+mn-ea"/>
                          <a:cs typeface="+mn-cs"/>
                        </a:rPr>
                        <a:t>Bhave</a:t>
                      </a:r>
                      <a:r>
                        <a:rPr lang="en-US" sz="1400" b="0" kern="1200" dirty="0">
                          <a:solidFill>
                            <a:schemeClr val="dk1"/>
                          </a:solidFill>
                          <a:effectLst/>
                          <a:latin typeface="+mn-lt"/>
                          <a:ea typeface="+mn-ea"/>
                          <a:cs typeface="+mn-cs"/>
                        </a:rPr>
                        <a:t>, Rahul Joshi, Ryan Fernandes, “</a:t>
                      </a:r>
                      <a:r>
                        <a:rPr lang="en-US" sz="1400" b="0" kern="1200" dirty="0" err="1">
                          <a:solidFill>
                            <a:schemeClr val="dk1"/>
                          </a:solidFill>
                          <a:effectLst/>
                          <a:latin typeface="+mn-lt"/>
                          <a:ea typeface="+mn-ea"/>
                          <a:cs typeface="+mn-cs"/>
                        </a:rPr>
                        <a:t>Mahafarm</a:t>
                      </a:r>
                      <a:r>
                        <a:rPr lang="en-US" sz="1400" b="0" kern="1200" dirty="0">
                          <a:solidFill>
                            <a:schemeClr val="dk1"/>
                          </a:solidFill>
                          <a:effectLst/>
                          <a:latin typeface="+mn-lt"/>
                          <a:ea typeface="+mn-ea"/>
                          <a:cs typeface="+mn-cs"/>
                        </a:rPr>
                        <a:t> An </a:t>
                      </a:r>
                      <a:r>
                        <a:rPr lang="en-US" sz="1400" b="0" kern="1200" dirty="0" err="1">
                          <a:solidFill>
                            <a:schemeClr val="dk1"/>
                          </a:solidFill>
                          <a:effectLst/>
                          <a:latin typeface="+mn-lt"/>
                          <a:ea typeface="+mn-ea"/>
                          <a:cs typeface="+mn-cs"/>
                        </a:rPr>
                        <a:t>Andriod</a:t>
                      </a:r>
                      <a:r>
                        <a:rPr lang="en-US" sz="1400" b="0" kern="1200" dirty="0">
                          <a:solidFill>
                            <a:schemeClr val="dk1"/>
                          </a:solidFill>
                          <a:effectLst/>
                          <a:latin typeface="+mn-lt"/>
                          <a:ea typeface="+mn-ea"/>
                          <a:cs typeface="+mn-cs"/>
                        </a:rPr>
                        <a:t> based solution for remunerative Agriculture” 2014</a:t>
                      </a:r>
                    </a:p>
                  </a:txBody>
                  <a:tcPr/>
                </a:tc>
                <a:tc>
                  <a:txBody>
                    <a:bodyPr/>
                    <a:lstStyle/>
                    <a:p>
                      <a:pPr algn="just">
                        <a:lnSpc>
                          <a:spcPct val="100000"/>
                        </a:lnSpc>
                      </a:pPr>
                      <a:r>
                        <a:rPr lang="en-US" sz="1800" kern="1200" dirty="0">
                          <a:solidFill>
                            <a:schemeClr val="dk1"/>
                          </a:solidFill>
                          <a:effectLst/>
                          <a:latin typeface="+mn-lt"/>
                          <a:ea typeface="+mn-ea"/>
                          <a:cs typeface="+mn-cs"/>
                        </a:rPr>
                        <a:t>This paper describes a mobile based application for farmers which would exhaustively help them in their farming activities. We propose an android based mobile application – ‘</a:t>
                      </a:r>
                      <a:r>
                        <a:rPr lang="en-US" sz="1800" kern="1200" dirty="0" err="1">
                          <a:solidFill>
                            <a:schemeClr val="dk1"/>
                          </a:solidFill>
                          <a:effectLst/>
                          <a:latin typeface="+mn-lt"/>
                          <a:ea typeface="+mn-ea"/>
                          <a:cs typeface="+mn-cs"/>
                        </a:rPr>
                        <a:t>MahaFarm</a:t>
                      </a:r>
                      <a:r>
                        <a:rPr lang="en-US" sz="1800" kern="1200" dirty="0">
                          <a:solidFill>
                            <a:schemeClr val="dk1"/>
                          </a:solidFill>
                          <a:effectLst/>
                          <a:latin typeface="+mn-lt"/>
                          <a:ea typeface="+mn-ea"/>
                          <a:cs typeface="+mn-cs"/>
                        </a:rPr>
                        <a:t>’ </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17117" y="428366"/>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2378600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12108" y="1416908"/>
            <a:ext cx="10025449" cy="3730317"/>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college management system is an integrated set of software applications designed to manage various administrative and academic activities in a college. Here are some research papers and articles that can be used for literature survey of college management system project:</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paper presents a system that integrates different modules for managing student records, faculty records, course management, fee management, and other administrative tasks. </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system includes features such as student registration, course management, attendance management, and fee management.</a:t>
            </a:r>
          </a:p>
        </p:txBody>
      </p:sp>
      <p:sp>
        <p:nvSpPr>
          <p:cNvPr id="4" name="Title 1"/>
          <p:cNvSpPr txBox="1"/>
          <p:nvPr/>
        </p:nvSpPr>
        <p:spPr>
          <a:xfrm>
            <a:off x="1499495" y="4860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291552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277073" y="112858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EXISTING SYSTEM</a:t>
            </a:r>
          </a:p>
        </p:txBody>
      </p:sp>
      <p:sp>
        <p:nvSpPr>
          <p:cNvPr id="2" name="Rectangle 1"/>
          <p:cNvSpPr/>
          <p:nvPr/>
        </p:nvSpPr>
        <p:spPr>
          <a:xfrm>
            <a:off x="2033200" y="2530126"/>
            <a:ext cx="7621545" cy="873572"/>
          </a:xfrm>
          <a:prstGeom prst="rect">
            <a:avLst/>
          </a:prstGeom>
        </p:spPr>
        <p:txBody>
          <a:bodyPr wrap="square">
            <a:spAutoFit/>
          </a:bodyPr>
          <a:lstStyle/>
          <a:p>
            <a:pPr algn="just">
              <a:lnSpc>
                <a:spcPct val="150000"/>
              </a:lnSpc>
            </a:pPr>
            <a:r>
              <a:rPr lang="en-US" sz="1800" dirty="0">
                <a:effectLst/>
                <a:latin typeface="Times New Roman" panose="02020603050405020304" pitchFamily="18" charset="0"/>
                <a:ea typeface="Calibri" panose="020F0502020204030204" pitchFamily="34" charset="0"/>
              </a:rPr>
              <a:t>While soil checking provides numerous benefits, there are also some potential disadvantages to consider</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4279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24845" y="1021492"/>
            <a:ext cx="8596668" cy="87147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DISADVANTAGES</a:t>
            </a:r>
          </a:p>
        </p:txBody>
      </p:sp>
      <p:sp>
        <p:nvSpPr>
          <p:cNvPr id="3" name="Rectangle 2"/>
          <p:cNvSpPr/>
          <p:nvPr/>
        </p:nvSpPr>
        <p:spPr>
          <a:xfrm>
            <a:off x="1271247" y="1892962"/>
            <a:ext cx="9359577" cy="3898503"/>
          </a:xfrm>
          <a:prstGeom prst="rect">
            <a:avLst/>
          </a:prstGeom>
        </p:spPr>
        <p:txBody>
          <a:bodyPr wrap="square">
            <a:spAutoFit/>
          </a:bodyPr>
          <a:lstStyle/>
          <a:p>
            <a:pPr marL="0" marR="0" algn="just">
              <a:lnSpc>
                <a:spcPct val="150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Cost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Soil checking can involve expenses related to soil sampling kits, laboratory testing, and data analysis. The cost of conducting regular soil tests may be a barrier for small-scale or resource-constrained farmers, limiting their access to this valuable information.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Time and Effort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Soil checking requires time and effort to collect soil samples, send them for analysis, and interpret the results. This process can be time-consuming, especially for farmers with large land areas or limited labor resources.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Times New Roman" panose="02020603050405020304" pitchFamily="18" charset="0"/>
                <a:ea typeface="Calibri" panose="020F0502020204030204" pitchFamily="34" charset="0"/>
              </a:rPr>
              <a:t>Complexity and Technical Knowledge</a:t>
            </a:r>
            <a:r>
              <a:rPr lang="en-US" sz="1800" dirty="0">
                <a:effectLst/>
                <a:latin typeface="Times New Roman" panose="02020603050405020304" pitchFamily="18" charset="0"/>
                <a:ea typeface="Calibri" panose="020F0502020204030204" pitchFamily="34" charset="0"/>
              </a:rPr>
              <a:t>: Interpreting soil test results and understanding the recommendations can be challenging for farmers with limited scientific or technical knowledge. It may require additional training or support to effectively utilize the information obtained from soil checking</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24845" y="1021492"/>
            <a:ext cx="8596668" cy="87147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DISADVANTAGES</a:t>
            </a:r>
          </a:p>
        </p:txBody>
      </p:sp>
      <p:sp>
        <p:nvSpPr>
          <p:cNvPr id="3" name="Rectangle 2"/>
          <p:cNvSpPr/>
          <p:nvPr/>
        </p:nvSpPr>
        <p:spPr>
          <a:xfrm>
            <a:off x="1589901" y="2026508"/>
            <a:ext cx="9359577" cy="3474477"/>
          </a:xfrm>
          <a:prstGeom prst="rect">
            <a:avLst/>
          </a:prstGeom>
        </p:spPr>
        <p:txBody>
          <a:bodyPr wrap="square">
            <a:spAutoFit/>
          </a:bodyPr>
          <a:lstStyle/>
          <a:p>
            <a:pPr marL="0" marR="0" algn="just">
              <a:lnSpc>
                <a:spcPct val="150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Limited Scope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Soil checking provides insights into soil nutrient levels, pH, and some other parameters. However, it may not capture all aspects of soil health or factors that can influence crop growth, such as soil microbial activity, organic matter quality, and disease presence. Additional testing or assessments may be required to obtain a comprehensive understanding of soil conditions.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Variability and Sampling Error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Soil characteristics can vary significantly within a field due to factors like topography, soil texture, and management practices. Soil sampling at a few locations may not capture this variability accurately, potentially leading to sampling errors and misrepresentations of the overall soil condition.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98733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7239" y="1131485"/>
            <a:ext cx="8596668" cy="819955"/>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PROPOSED METHOD</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819285" y="1951440"/>
            <a:ext cx="8504349" cy="2120068"/>
          </a:xfrm>
          <a:prstGeom prst="rect">
            <a:avLst/>
          </a:prstGeom>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rPr>
              <a:t>The "Farmers Buddy" is a proposed system aimed at assisting farmers in various aspects of their agricultural activities. It leverages technology to provide valuable information, resources, and tools to enhance farm management, productivity, and profitability. While the specific features can vary, here are some key components that could be included in the Farmers Buddy system</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1034603"/>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ADVANTAGES</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710455" y="1960605"/>
            <a:ext cx="8422086" cy="4037003"/>
          </a:xfrm>
          <a:prstGeom prst="rect">
            <a:avLst/>
          </a:prstGeom>
        </p:spPr>
        <p:txBody>
          <a:bodyPr wrap="square">
            <a:spAutoFit/>
          </a:bodyPr>
          <a:lstStyle/>
          <a:p>
            <a:pPr marL="0" marR="0" algn="just">
              <a:lnSpc>
                <a:spcPct val="150000"/>
              </a:lnSpc>
              <a:spcBef>
                <a:spcPts val="0"/>
              </a:spcBef>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Optimized Fertilization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Soil checking allows farmers to assess the nutrient levels in their soil accurately. By knowing the nutrient deficiencies or excesses, farmers can apply fertilizers more precisely, avoiding wastage and reducing environmental impact.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Improved Crop</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Productivity</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Soil checking helps farmers understand the soil's pH, organic matter content, and other parameters crucial for crop growth. By optimizing these factors, farmers can improve crop productivity and quality, leading to higher yields and better market value.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b="1" dirty="0">
                <a:effectLst/>
                <a:latin typeface="Times New Roman" panose="02020603050405020304" pitchFamily="18" charset="0"/>
                <a:ea typeface="Calibri" panose="020F0502020204030204" pitchFamily="34" charset="0"/>
              </a:rPr>
              <a:t>Cost Savings</a:t>
            </a:r>
            <a:r>
              <a:rPr lang="en-US" sz="1800" dirty="0">
                <a:effectLst/>
                <a:latin typeface="Times New Roman" panose="02020603050405020304" pitchFamily="18" charset="0"/>
                <a:ea typeface="Calibri" panose="020F0502020204030204" pitchFamily="34" charset="0"/>
              </a:rPr>
              <a:t>: By conducting soil checks, farmers can determine the precise nutrient requirements of their soil. This helps in avoiding unnecessary or excessive fertilization, reducing input costs, and maximizing resource utilization</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1034603"/>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ADVANTAGES</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998780" y="2059459"/>
            <a:ext cx="8422086" cy="3058979"/>
          </a:xfrm>
          <a:prstGeom prst="rect">
            <a:avLst/>
          </a:prstGeom>
        </p:spPr>
        <p:txBody>
          <a:bodyPr wrap="square">
            <a:spAutoFit/>
          </a:bodyPr>
          <a:lstStyle/>
          <a:p>
            <a:pPr marL="0" marR="0">
              <a:lnSpc>
                <a:spcPct val="150000"/>
              </a:lnSpc>
              <a:spcBef>
                <a:spcPts val="0"/>
              </a:spcBef>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Environmental</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Protection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Soil checking helps farmers adopt more sustainable practices by minimizing nutrient runoff and leaching. By applying fertilizers judiciously, farmers can protect water bodies from contamination and reduce the ecological impact of farming.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Applicability of Recommendations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Farmers may have doubts about whether the recommended practices and amendments based on soil test results are suitable for their specific crops, local conditions, and farming systems.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74251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1034603"/>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PROJECT FLLOW</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105666" y="5642919"/>
            <a:ext cx="4934464"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a:t>
            </a:r>
            <a:r>
              <a:rPr lang="en-US" dirty="0">
                <a:latin typeface="Times New Roman" panose="02020603050405020304" pitchFamily="18" charset="0"/>
                <a:cs typeface="Times New Roman" panose="02020603050405020304" pitchFamily="18" charset="0"/>
              </a:rPr>
              <a:t>work Flow of Proposed system</a:t>
            </a:r>
          </a:p>
          <a:p>
            <a:pPr algn="ct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DEEB5DF-1F15-4DCC-7835-8220354F78EB}"/>
              </a:ext>
            </a:extLst>
          </p:cNvPr>
          <p:cNvPicPr>
            <a:picLocks noChangeAspect="1"/>
          </p:cNvPicPr>
          <p:nvPr/>
        </p:nvPicPr>
        <p:blipFill>
          <a:blip r:embed="rId2"/>
          <a:stretch>
            <a:fillRect/>
          </a:stretch>
        </p:blipFill>
        <p:spPr>
          <a:xfrm>
            <a:off x="3924300" y="1828800"/>
            <a:ext cx="4343400" cy="3814119"/>
          </a:xfrm>
          <a:prstGeom prst="rect">
            <a:avLst/>
          </a:prstGeom>
        </p:spPr>
      </p:pic>
    </p:spTree>
    <p:extLst>
      <p:ext uri="{BB962C8B-B14F-4D97-AF65-F5344CB8AC3E}">
        <p14:creationId xmlns:p14="http://schemas.microsoft.com/office/powerpoint/2010/main" val="1565346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89775" y="733167"/>
            <a:ext cx="8596668" cy="68258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                            INDEX</a:t>
            </a:r>
          </a:p>
        </p:txBody>
      </p:sp>
      <p:sp>
        <p:nvSpPr>
          <p:cNvPr id="3" name="Content Placeholder 2"/>
          <p:cNvSpPr txBox="1"/>
          <p:nvPr/>
        </p:nvSpPr>
        <p:spPr>
          <a:xfrm>
            <a:off x="1436954" y="1087395"/>
            <a:ext cx="3957667" cy="508274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Abstract</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Objective of project</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Problem Statement</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Scope &amp; Motivation</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Introduction</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Literature survey</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Existing Method</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Disadvantages</a:t>
            </a:r>
          </a:p>
          <a:p>
            <a:pPr lvl="2">
              <a:lnSpc>
                <a:spcPct val="170000"/>
              </a:lnSpc>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768350" lvl="2" indent="0">
              <a:lnSpc>
                <a:spcPct val="170000"/>
              </a:lnSpc>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000" dirty="0"/>
          </a:p>
        </p:txBody>
      </p:sp>
      <p:sp>
        <p:nvSpPr>
          <p:cNvPr id="4" name="Content Placeholder 2"/>
          <p:cNvSpPr txBox="1"/>
          <p:nvPr/>
        </p:nvSpPr>
        <p:spPr>
          <a:xfrm>
            <a:off x="5394622" y="1485853"/>
            <a:ext cx="5561701" cy="482173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Proposed method</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Advantages</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Project Flow	</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Hardware and Software Requirements</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Architecture</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Modules</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References</a:t>
            </a:r>
          </a:p>
          <a:p>
            <a:pPr marL="768350" lvl="2" indent="0">
              <a:lnSpc>
                <a:spcPct val="170000"/>
              </a:lnSpc>
              <a:buNone/>
            </a:pPr>
            <a:r>
              <a:rPr lang="en-US" sz="20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p:nvPr/>
        </p:nvSpPr>
        <p:spPr>
          <a:xfrm>
            <a:off x="1706394" y="2158314"/>
            <a:ext cx="8295066" cy="388002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Font typeface="Arial" panose="020B0604020202020204"/>
              <a:buNone/>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REQUIREMENS</a:t>
            </a:r>
          </a:p>
          <a:p>
            <a:pPr algn="just">
              <a:lnSpc>
                <a:spcPct val="150000"/>
              </a:lnSpc>
            </a:pPr>
            <a:r>
              <a:rPr lang="en-US" sz="2000" dirty="0">
                <a:latin typeface="Times New Roman" panose="02020603050405020304" pitchFamily="18" charset="0"/>
                <a:cs typeface="Times New Roman" panose="02020603050405020304" pitchFamily="18" charset="0"/>
              </a:rPr>
              <a:t>Operating System			:  Windows 7/8/10</a:t>
            </a:r>
          </a:p>
          <a:p>
            <a:pPr algn="just">
              <a:lnSpc>
                <a:spcPct val="150000"/>
              </a:lnSpc>
            </a:pPr>
            <a:r>
              <a:rPr lang="en-US" sz="2000" dirty="0">
                <a:latin typeface="Times New Roman" panose="02020603050405020304" pitchFamily="18" charset="0"/>
                <a:cs typeface="Times New Roman" panose="02020603050405020304" pitchFamily="18" charset="0"/>
              </a:rPr>
              <a:t>Server side Script			:  react, CSS, Bootstrap &amp; JS</a:t>
            </a:r>
          </a:p>
          <a:p>
            <a:pPr algn="just">
              <a:lnSpc>
                <a:spcPct val="150000"/>
              </a:lnSpc>
            </a:pPr>
            <a:r>
              <a:rPr lang="en-US" sz="2000" dirty="0">
                <a:latin typeface="Times New Roman" panose="02020603050405020304" pitchFamily="18" charset="0"/>
                <a:cs typeface="Times New Roman" panose="02020603050405020304" pitchFamily="18" charset="0"/>
              </a:rPr>
              <a:t>Programming Language	:  Node </a:t>
            </a:r>
            <a:r>
              <a:rPr lang="en-US" sz="2000" dirty="0" err="1">
                <a:latin typeface="Times New Roman" panose="02020603050405020304" pitchFamily="18" charset="0"/>
                <a:cs typeface="Times New Roman" panose="02020603050405020304" pitchFamily="18" charset="0"/>
              </a:rPr>
              <a:t>js</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Libraries					:  spring</a:t>
            </a:r>
          </a:p>
          <a:p>
            <a:pPr algn="just">
              <a:lnSpc>
                <a:spcPct val="150000"/>
              </a:lnSpc>
            </a:pPr>
            <a:r>
              <a:rPr lang="en-US" sz="2000" dirty="0">
                <a:latin typeface="Times New Roman" panose="02020603050405020304" pitchFamily="18" charset="0"/>
                <a:cs typeface="Times New Roman" panose="02020603050405020304" pitchFamily="18" charset="0"/>
              </a:rPr>
              <a:t>IDE/Workbench			:  </a:t>
            </a:r>
            <a:r>
              <a:rPr lang="en-US" sz="2000" dirty="0" err="1">
                <a:latin typeface="Times New Roman" panose="02020603050405020304" pitchFamily="18" charset="0"/>
                <a:cs typeface="Times New Roman" panose="02020603050405020304" pitchFamily="18" charset="0"/>
              </a:rPr>
              <a:t>Intellij</a:t>
            </a:r>
            <a:endParaRPr lang="en-US" sz="2000" dirty="0">
              <a:latin typeface="Times New Roman" panose="02020603050405020304" pitchFamily="18" charset="0"/>
              <a:cs typeface="Times New Roman" panose="02020603050405020304" pitchFamily="18" charset="0"/>
            </a:endParaRPr>
          </a:p>
        </p:txBody>
      </p:sp>
      <p:sp>
        <p:nvSpPr>
          <p:cNvPr id="5"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2092735" y="2011150"/>
            <a:ext cx="7825622" cy="231371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a:lnSpc>
                <a:spcPct val="150000"/>
              </a:lnSpc>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REQUIREMENS</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Technology				:  java </a:t>
            </a:r>
          </a:p>
          <a:p>
            <a:pPr algn="just">
              <a:lnSpc>
                <a:spcPct val="150000"/>
              </a:lnSpc>
            </a:pPr>
            <a:r>
              <a:rPr lang="en-US" sz="2000" dirty="0">
                <a:latin typeface="Times New Roman" panose="02020603050405020304" pitchFamily="18" charset="0"/>
                <a:cs typeface="Times New Roman" panose="02020603050405020304" pitchFamily="18" charset="0"/>
              </a:rPr>
              <a:t>Server Deployment			:  </a:t>
            </a:r>
            <a:r>
              <a:rPr lang="en-US" sz="2000" dirty="0" err="1">
                <a:latin typeface="Times New Roman" panose="02020603050405020304" pitchFamily="18" charset="0"/>
                <a:cs typeface="Times New Roman" panose="02020603050405020304" pitchFamily="18" charset="0"/>
              </a:rPr>
              <a:t>tomacat</a:t>
            </a:r>
            <a:r>
              <a:rPr lang="en-US" sz="2000" dirty="0">
                <a:latin typeface="Times New Roman" panose="02020603050405020304" pitchFamily="18" charset="0"/>
                <a:cs typeface="Times New Roman" panose="02020603050405020304" pitchFamily="18" charset="0"/>
              </a:rPr>
              <a:t> Server</a:t>
            </a:r>
          </a:p>
          <a:p>
            <a:pPr algn="just">
              <a:lnSpc>
                <a:spcPct val="150000"/>
              </a:lnSpc>
            </a:pPr>
            <a:r>
              <a:rPr lang="en-US" sz="2000" dirty="0">
                <a:latin typeface="Times New Roman" panose="02020603050405020304" pitchFamily="18" charset="0"/>
                <a:cs typeface="Times New Roman" panose="02020603050405020304" pitchFamily="18" charset="0"/>
              </a:rPr>
              <a:t>Database					:  </a:t>
            </a:r>
            <a:r>
              <a:rPr lang="en-US" sz="2000" dirty="0" err="1">
                <a:latin typeface="Times New Roman" panose="02020603050405020304" pitchFamily="18" charset="0"/>
                <a:cs typeface="Times New Roman" panose="02020603050405020304" pitchFamily="18" charset="0"/>
              </a:rPr>
              <a:t>mongodb</a:t>
            </a:r>
            <a:endParaRPr lang="en-US" sz="2000" dirty="0">
              <a:latin typeface="Times New Roman" panose="02020603050405020304" pitchFamily="18" charset="0"/>
              <a:cs typeface="Times New Roman" panose="02020603050405020304" pitchFamily="18" charset="0"/>
            </a:endParaRPr>
          </a:p>
          <a:p>
            <a:pPr marL="137160" indent="0" algn="just">
              <a:lnSpc>
                <a:spcPct val="150000"/>
              </a:lnSpc>
              <a:buNone/>
            </a:pPr>
            <a:r>
              <a:rPr lang="en-US" sz="2000" dirty="0">
                <a:latin typeface="Times New Roman" panose="02020603050405020304" pitchFamily="18" charset="0"/>
                <a:cs typeface="Times New Roman" panose="02020603050405020304" pitchFamily="18" charset="0"/>
              </a:rPr>
              <a:t>      </a:t>
            </a:r>
            <a:endParaRPr lang="en-US" sz="2000" b="1"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804410" y="2044100"/>
            <a:ext cx="8596668" cy="3880773"/>
          </a:xfrm>
          <a:prstGeom prst="rect">
            <a:avLst/>
          </a:prstGeom>
        </p:spPr>
        <p:txBody>
          <a:bodyPr>
            <a:normAutofit fontScale="85000"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None/>
            </a:pPr>
            <a:r>
              <a:rPr lang="en-US" b="1" dirty="0">
                <a:solidFill>
                  <a:schemeClr val="accent3">
                    <a:lumMod val="50000"/>
                  </a:schemeClr>
                </a:solidFill>
                <a:latin typeface="Times New Roman" panose="02020603050405020304" pitchFamily="18" charset="0"/>
                <a:cs typeface="Times New Roman" panose="02020603050405020304" pitchFamily="18" charset="0"/>
              </a:rPr>
              <a:t>HARDWARE REQUIREMENTS</a:t>
            </a:r>
            <a:endParaRPr lang="en-US"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Processor            	                   - I3/Intel Processor</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RAM                                       - 4GB (min)</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Hard Disk                                - 128 GB</a:t>
            </a:r>
          </a:p>
          <a:p>
            <a:pPr algn="just">
              <a:lnSpc>
                <a:spcPct val="150000"/>
              </a:lnSpc>
            </a:pPr>
            <a:r>
              <a:rPr lang="en-US" dirty="0">
                <a:latin typeface="Times New Roman" panose="02020603050405020304" pitchFamily="18" charset="0"/>
                <a:cs typeface="Times New Roman" panose="02020603050405020304" pitchFamily="18" charset="0"/>
              </a:rPr>
              <a:t>Key Board                               - Standard Windows Keyboard</a:t>
            </a:r>
          </a:p>
          <a:p>
            <a:pPr algn="just">
              <a:lnSpc>
                <a:spcPct val="150000"/>
              </a:lnSpc>
            </a:pPr>
            <a:r>
              <a:rPr lang="en-US" dirty="0">
                <a:latin typeface="Times New Roman" panose="02020603050405020304" pitchFamily="18" charset="0"/>
                <a:cs typeface="Times New Roman" panose="02020603050405020304" pitchFamily="18" charset="0"/>
              </a:rPr>
              <a:t>Mouse                                      - Two or Three Button Mouse</a:t>
            </a:r>
          </a:p>
          <a:p>
            <a:pPr algn="just">
              <a:lnSpc>
                <a:spcPct val="150000"/>
              </a:lnSpc>
            </a:pPr>
            <a:r>
              <a:rPr lang="en-US" dirty="0">
                <a:latin typeface="Times New Roman" panose="02020603050405020304" pitchFamily="18" charset="0"/>
                <a:cs typeface="Times New Roman" panose="02020603050405020304" pitchFamily="18" charset="0"/>
              </a:rPr>
              <a:t>Monitor                                    - Any</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extLst>
      <p:ext uri="{BB962C8B-B14F-4D97-AF65-F5344CB8AC3E}">
        <p14:creationId xmlns:p14="http://schemas.microsoft.com/office/powerpoint/2010/main" val="1453216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319939" y="1911179"/>
            <a:ext cx="9792904" cy="4176583"/>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Requirement’s analysis is very critical process that enables the success of a system or software project to be assessed. Requirements are generally split into two types: Functional and non-functional requirements.</a:t>
            </a:r>
          </a:p>
          <a:p>
            <a:pPr algn="just" fontAlgn="base">
              <a:lnSpc>
                <a:spcPct val="150000"/>
              </a:lnSpc>
            </a:pPr>
            <a:r>
              <a:rPr lang="en-US" sz="2000" b="1" dirty="0">
                <a:latin typeface="Times New Roman" panose="02020603050405020304" pitchFamily="18" charset="0"/>
                <a:cs typeface="Times New Roman" panose="02020603050405020304" pitchFamily="18" charset="0"/>
              </a:rPr>
              <a:t>Functional Requirements</a:t>
            </a:r>
            <a:r>
              <a:rPr lang="en-US" sz="2000" dirty="0">
                <a:latin typeface="Times New Roman" panose="02020603050405020304" pitchFamily="18" charset="0"/>
                <a:cs typeface="Times New Roman" panose="02020603050405020304" pitchFamily="18" charset="0"/>
              </a:rPr>
              <a:t>: These are the requirements that the end user specifically demands as basic facilities that the system should offer. All these functionalities need to be necessarily incorporated into the system as a part of the contract. These are represented or stated in the form of input to be given to the system, the operation performed and the output expected. They are basically the requirements stated by the user which one can see directly in the final product, unlike the non-functional requirements.</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5236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070918" y="1672282"/>
            <a:ext cx="10412628" cy="4547286"/>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Examples of functional requirements: </a:t>
            </a:r>
          </a:p>
          <a:p>
            <a:pPr lvl="0" algn="just" fontAlgn="base">
              <a:lnSpc>
                <a:spcPct val="150000"/>
              </a:lnSpc>
            </a:pPr>
            <a:r>
              <a:rPr lang="en-US" sz="2000" dirty="0">
                <a:latin typeface="Times New Roman" panose="02020603050405020304" pitchFamily="18" charset="0"/>
                <a:cs typeface="Times New Roman" panose="02020603050405020304" pitchFamily="18" charset="0"/>
              </a:rPr>
              <a:t>Authentication of user whenever he/she logs into the system</a:t>
            </a:r>
          </a:p>
          <a:p>
            <a:pPr lvl="0" algn="just" fontAlgn="base">
              <a:lnSpc>
                <a:spcPct val="150000"/>
              </a:lnSpc>
            </a:pPr>
            <a:r>
              <a:rPr lang="en-US" sz="2000" dirty="0">
                <a:latin typeface="Times New Roman" panose="02020603050405020304" pitchFamily="18" charset="0"/>
                <a:cs typeface="Times New Roman" panose="02020603050405020304" pitchFamily="18" charset="0"/>
              </a:rPr>
              <a:t>System shutdown in case of a cyber-attack</a:t>
            </a:r>
          </a:p>
          <a:p>
            <a:pPr lvl="0" algn="just" fontAlgn="base">
              <a:lnSpc>
                <a:spcPct val="150000"/>
              </a:lnSpc>
            </a:pPr>
            <a:r>
              <a:rPr lang="en-US" sz="2000" dirty="0">
                <a:latin typeface="Times New Roman" panose="02020603050405020304" pitchFamily="18" charset="0"/>
                <a:cs typeface="Times New Roman" panose="02020603050405020304" pitchFamily="18" charset="0"/>
              </a:rPr>
              <a:t>A verification email is sent to user whenever he/she register for the first time on some software system.</a:t>
            </a:r>
          </a:p>
          <a:p>
            <a:pPr algn="just">
              <a:lnSpc>
                <a:spcPct val="150000"/>
              </a:lnSpc>
            </a:pPr>
            <a:r>
              <a:rPr lang="en-US" sz="2000" b="1" dirty="0">
                <a:latin typeface="Times New Roman" panose="02020603050405020304" pitchFamily="18" charset="0"/>
                <a:cs typeface="Times New Roman" panose="02020603050405020304" pitchFamily="18" charset="0"/>
              </a:rPr>
              <a:t>Non-functional requirements</a:t>
            </a:r>
            <a:r>
              <a:rPr lang="en-US" sz="2000" dirty="0">
                <a:latin typeface="Times New Roman" panose="02020603050405020304" pitchFamily="18" charset="0"/>
                <a:cs typeface="Times New Roman" panose="02020603050405020304" pitchFamily="18" charset="0"/>
              </a:rPr>
              <a:t>: These are basically the quality constraints that the system must satisfy according to the project contract. The priority or extent to which these factors are implemented varies from one project to other. They are also called non-behavioral requirements.</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476459" y="520222"/>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1990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ARCHITECTURE</a:t>
            </a:r>
            <a:endParaRPr lang="en-US" sz="3600" b="1" dirty="0"/>
          </a:p>
        </p:txBody>
      </p:sp>
      <p:pic>
        <p:nvPicPr>
          <p:cNvPr id="4" name="Picture 3">
            <a:extLst>
              <a:ext uri="{FF2B5EF4-FFF2-40B4-BE49-F238E27FC236}">
                <a16:creationId xmlns:a16="http://schemas.microsoft.com/office/drawing/2014/main" id="{09F96911-CF87-EBAC-AB50-4799A73B9DB7}"/>
              </a:ext>
            </a:extLst>
          </p:cNvPr>
          <p:cNvPicPr>
            <a:picLocks noChangeAspect="1"/>
          </p:cNvPicPr>
          <p:nvPr/>
        </p:nvPicPr>
        <p:blipFill>
          <a:blip r:embed="rId2"/>
          <a:stretch>
            <a:fillRect/>
          </a:stretch>
        </p:blipFill>
        <p:spPr>
          <a:xfrm>
            <a:off x="3585845" y="2266950"/>
            <a:ext cx="5020310" cy="23241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771135" y="1911179"/>
            <a:ext cx="9045146" cy="3784600"/>
          </a:xfrm>
          <a:prstGeom prst="rect">
            <a:avLst/>
          </a:prstGeom>
          <a:noFill/>
        </p:spPr>
        <p:txBody>
          <a:bodyPr wrap="square" rtlCol="0">
            <a:spAutoFit/>
          </a:bodyPr>
          <a:lstStyle/>
          <a:p>
            <a:pPr marL="342900" lvl="0" indent="-342900" algn="just">
              <a:lnSpc>
                <a:spcPct val="150000"/>
              </a:lnSpc>
              <a:buFont typeface="Wingdings" panose="05000000000000000000" pitchFamily="2" charset="2"/>
              <a:buChar char="§"/>
            </a:pPr>
            <a:r>
              <a:rPr lang="en-US" sz="2000" b="1">
                <a:latin typeface="Times New Roman" panose="02020603050405020304" pitchFamily="18" charset="0"/>
                <a:cs typeface="Times New Roman" panose="02020603050405020304" pitchFamily="18" charset="0"/>
              </a:rPr>
              <a:t>Use Case Diagram:</a:t>
            </a:r>
          </a:p>
          <a:p>
            <a:pPr marL="342900" lvl="0" indent="-342900" algn="just">
              <a:lnSpc>
                <a:spcPct val="150000"/>
              </a:lnSpc>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A use 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 Box 1"/>
          <p:cNvSpPr txBox="1"/>
          <p:nvPr/>
        </p:nvSpPr>
        <p:spPr>
          <a:xfrm>
            <a:off x="4534535" y="5790565"/>
            <a:ext cx="3307080" cy="368300"/>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Use Case Diagram</a:t>
            </a:r>
          </a:p>
        </p:txBody>
      </p:sp>
      <p:pic>
        <p:nvPicPr>
          <p:cNvPr id="5" name="Picture 4">
            <a:extLst>
              <a:ext uri="{FF2B5EF4-FFF2-40B4-BE49-F238E27FC236}">
                <a16:creationId xmlns:a16="http://schemas.microsoft.com/office/drawing/2014/main" id="{E6C1C23D-AABB-04DF-7E59-D2BA6E433AAF}"/>
              </a:ext>
            </a:extLst>
          </p:cNvPr>
          <p:cNvPicPr>
            <a:picLocks noChangeAspect="1"/>
          </p:cNvPicPr>
          <p:nvPr/>
        </p:nvPicPr>
        <p:blipFill>
          <a:blip r:embed="rId2"/>
          <a:stretch>
            <a:fillRect/>
          </a:stretch>
        </p:blipFill>
        <p:spPr>
          <a:xfrm>
            <a:off x="5008244" y="2044641"/>
            <a:ext cx="2930411" cy="372946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771135" y="1911179"/>
            <a:ext cx="9045146" cy="2345322"/>
          </a:xfrm>
          <a:prstGeom prst="rect">
            <a:avLst/>
          </a:prstGeom>
          <a:noFill/>
        </p:spPr>
        <p:txBody>
          <a:bodyPr wrap="square" rtlCol="0">
            <a:spAutoFit/>
          </a:bodyPr>
          <a:lstStyle/>
          <a:p>
            <a:pPr marL="342900" lvl="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Class Diagram:</a:t>
            </a:r>
          </a:p>
          <a:p>
            <a:pPr algn="just">
              <a:lnSpc>
                <a:spcPct val="150000"/>
              </a:lnSpc>
            </a:pPr>
            <a:r>
              <a:rPr lang="en-US" sz="2000" dirty="0">
                <a:latin typeface="Times New Roman" panose="02020603050405020304" pitchFamily="18" charset="0"/>
                <a:cs typeface="Times New Roman" panose="02020603050405020304" pitchFamily="18" charset="0"/>
              </a:rPr>
              <a:t>In software engineering, a class diagram in the Unified Modelling Language (UML) is a type of static structure diagram that describes the structure of a system by showing the system's classes, their attributes, operations (or methods), and the relationships among the classes. It explains which class contains information.</a:t>
            </a:r>
          </a:p>
        </p:txBody>
      </p:sp>
    </p:spTree>
    <p:extLst>
      <p:ext uri="{BB962C8B-B14F-4D97-AF65-F5344CB8AC3E}">
        <p14:creationId xmlns:p14="http://schemas.microsoft.com/office/powerpoint/2010/main" val="18781646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094205" y="4654378"/>
            <a:ext cx="2973860"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Class diagram</a:t>
            </a:r>
          </a:p>
        </p:txBody>
      </p:sp>
      <p:pic>
        <p:nvPicPr>
          <p:cNvPr id="5" name="Picture 4">
            <a:extLst>
              <a:ext uri="{FF2B5EF4-FFF2-40B4-BE49-F238E27FC236}">
                <a16:creationId xmlns:a16="http://schemas.microsoft.com/office/drawing/2014/main" id="{B3E70CA4-530A-F135-17FB-D88D30489077}"/>
              </a:ext>
            </a:extLst>
          </p:cNvPr>
          <p:cNvPicPr>
            <a:picLocks noChangeAspect="1"/>
          </p:cNvPicPr>
          <p:nvPr/>
        </p:nvPicPr>
        <p:blipFill>
          <a:blip r:embed="rId2"/>
          <a:stretch>
            <a:fillRect/>
          </a:stretch>
        </p:blipFill>
        <p:spPr>
          <a:xfrm>
            <a:off x="4014787" y="2505075"/>
            <a:ext cx="4162425" cy="1847850"/>
          </a:xfrm>
          <a:prstGeom prst="rect">
            <a:avLst/>
          </a:prstGeom>
        </p:spPr>
      </p:pic>
    </p:spTree>
    <p:extLst>
      <p:ext uri="{BB962C8B-B14F-4D97-AF65-F5344CB8AC3E}">
        <p14:creationId xmlns:p14="http://schemas.microsoft.com/office/powerpoint/2010/main" val="3424151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23062" y="683740"/>
            <a:ext cx="8596668" cy="75556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ABSTRACT</a:t>
            </a:r>
          </a:p>
        </p:txBody>
      </p:sp>
      <p:sp>
        <p:nvSpPr>
          <p:cNvPr id="3" name="Rectangle 2"/>
          <p:cNvSpPr/>
          <p:nvPr/>
        </p:nvSpPr>
        <p:spPr>
          <a:xfrm>
            <a:off x="1741665" y="1520614"/>
            <a:ext cx="8827273" cy="4720972"/>
          </a:xfrm>
          <a:prstGeom prst="rect">
            <a:avLst/>
          </a:prstGeom>
        </p:spPr>
        <p:txBody>
          <a:bodyPr wrap="square">
            <a:spAutoFit/>
          </a:bodyPr>
          <a:lstStyle/>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abstract outlines the key aspects of a farmer's soil check and addresses the doubts and concerns commonly associated with a farming project. The soil check is a crucial step in understanding the soil's composition and quality, which directly impacts the success and productivity of agricultural endeavors. By conducting a comprehensive soil analysis, farmers can make informed decisions regarding crop selection, fertilization strategies, and overall land management practices. Additionally, addressing doubts and concerns related to farming projects is essential for ensuring optimal planning and execution, as it helps farmers overcome potential challenges and achieve desired outcomes. This abstract provides a brief overview of the significance of soil testing and addresses common doubts faced by farmers during the implementation of farming projects.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Keywords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Farming, Soil checking, questions, answers, Farmer , Panchayath.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774882" y="1911179"/>
            <a:ext cx="9045146" cy="280698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Sequence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A sequence diagram in Unified Modelling Language (UML) is a kind of interaction diagram that shows how processes operate with one another and in what order. It is a construct of a Message Sequence Chart. Sequence diagrams are sometimes called event diagrams, event scenarios, and timing diagrams.</a:t>
            </a:r>
          </a:p>
          <a:p>
            <a:pPr marL="342900" lvl="0" indent="-342900" algn="just">
              <a:lnSpc>
                <a:spcPct val="150000"/>
              </a:lnSpc>
              <a:buFont typeface="Wingdings" panose="05000000000000000000" pitchFamily="2" charset="2"/>
              <a:buChar char="§"/>
            </a:pP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0366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99006" y="5461463"/>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Sequence diagram</a:t>
            </a:r>
          </a:p>
        </p:txBody>
      </p:sp>
      <p:pic>
        <p:nvPicPr>
          <p:cNvPr id="5" name="Picture 4">
            <a:extLst>
              <a:ext uri="{FF2B5EF4-FFF2-40B4-BE49-F238E27FC236}">
                <a16:creationId xmlns:a16="http://schemas.microsoft.com/office/drawing/2014/main" id="{CEAC0292-ED56-C856-8EFB-47F6D70E5949}"/>
              </a:ext>
            </a:extLst>
          </p:cNvPr>
          <p:cNvPicPr>
            <a:picLocks noChangeAspect="1"/>
          </p:cNvPicPr>
          <p:nvPr/>
        </p:nvPicPr>
        <p:blipFill>
          <a:blip r:embed="rId2"/>
          <a:stretch>
            <a:fillRect/>
          </a:stretch>
        </p:blipFill>
        <p:spPr>
          <a:xfrm>
            <a:off x="4890655" y="1720699"/>
            <a:ext cx="2618509" cy="3711138"/>
          </a:xfrm>
          <a:prstGeom prst="rect">
            <a:avLst/>
          </a:prstGeom>
        </p:spPr>
      </p:pic>
    </p:spTree>
    <p:extLst>
      <p:ext uri="{BB962C8B-B14F-4D97-AF65-F5344CB8AC3E}">
        <p14:creationId xmlns:p14="http://schemas.microsoft.com/office/powerpoint/2010/main" val="22602381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573483" y="2084174"/>
            <a:ext cx="9045146" cy="326865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Collaboration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p>
        </p:txBody>
      </p:sp>
    </p:spTree>
    <p:extLst>
      <p:ext uri="{BB962C8B-B14F-4D97-AF65-F5344CB8AC3E}">
        <p14:creationId xmlns:p14="http://schemas.microsoft.com/office/powerpoint/2010/main" val="30963352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267201" y="5000144"/>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Collaboration diagram</a:t>
            </a:r>
          </a:p>
        </p:txBody>
      </p:sp>
      <p:pic>
        <p:nvPicPr>
          <p:cNvPr id="5" name="Picture 4">
            <a:extLst>
              <a:ext uri="{FF2B5EF4-FFF2-40B4-BE49-F238E27FC236}">
                <a16:creationId xmlns:a16="http://schemas.microsoft.com/office/drawing/2014/main" id="{85B356C1-E736-1B20-E07E-4893BF2202B3}"/>
              </a:ext>
            </a:extLst>
          </p:cNvPr>
          <p:cNvPicPr>
            <a:picLocks noChangeAspect="1"/>
          </p:cNvPicPr>
          <p:nvPr/>
        </p:nvPicPr>
        <p:blipFill>
          <a:blip r:embed="rId2"/>
          <a:stretch>
            <a:fillRect/>
          </a:stretch>
        </p:blipFill>
        <p:spPr>
          <a:xfrm>
            <a:off x="4872037" y="2257425"/>
            <a:ext cx="2447925" cy="2343150"/>
          </a:xfrm>
          <a:prstGeom prst="rect">
            <a:avLst/>
          </a:prstGeom>
        </p:spPr>
      </p:pic>
    </p:spTree>
    <p:extLst>
      <p:ext uri="{BB962C8B-B14F-4D97-AF65-F5344CB8AC3E}">
        <p14:creationId xmlns:p14="http://schemas.microsoft.com/office/powerpoint/2010/main" val="9869847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573483" y="2084174"/>
            <a:ext cx="9045146" cy="234532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Deployment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p>
        </p:txBody>
      </p:sp>
    </p:spTree>
    <p:extLst>
      <p:ext uri="{BB962C8B-B14F-4D97-AF65-F5344CB8AC3E}">
        <p14:creationId xmlns:p14="http://schemas.microsoft.com/office/powerpoint/2010/main" val="5824385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267201" y="5000144"/>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Deployment diagram</a:t>
            </a:r>
          </a:p>
        </p:txBody>
      </p:sp>
      <p:pic>
        <p:nvPicPr>
          <p:cNvPr id="5" name="Picture 4">
            <a:extLst>
              <a:ext uri="{FF2B5EF4-FFF2-40B4-BE49-F238E27FC236}">
                <a16:creationId xmlns:a16="http://schemas.microsoft.com/office/drawing/2014/main" id="{9CE089DF-9EE6-1DB7-3D44-C0AAF564119E}"/>
              </a:ext>
            </a:extLst>
          </p:cNvPr>
          <p:cNvPicPr>
            <a:picLocks noChangeAspect="1"/>
          </p:cNvPicPr>
          <p:nvPr/>
        </p:nvPicPr>
        <p:blipFill>
          <a:blip r:embed="rId2"/>
          <a:stretch>
            <a:fillRect/>
          </a:stretch>
        </p:blipFill>
        <p:spPr>
          <a:xfrm>
            <a:off x="4157662" y="2905125"/>
            <a:ext cx="3876675" cy="1047750"/>
          </a:xfrm>
          <a:prstGeom prst="rect">
            <a:avLst/>
          </a:prstGeom>
        </p:spPr>
      </p:pic>
    </p:spTree>
    <p:extLst>
      <p:ext uri="{BB962C8B-B14F-4D97-AF65-F5344CB8AC3E}">
        <p14:creationId xmlns:p14="http://schemas.microsoft.com/office/powerpoint/2010/main" val="15998397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573483" y="2084174"/>
            <a:ext cx="9045146" cy="280698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Activity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p>
        </p:txBody>
      </p:sp>
    </p:spTree>
    <p:extLst>
      <p:ext uri="{BB962C8B-B14F-4D97-AF65-F5344CB8AC3E}">
        <p14:creationId xmlns:p14="http://schemas.microsoft.com/office/powerpoint/2010/main" val="1720225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Activity diagram</a:t>
            </a:r>
          </a:p>
        </p:txBody>
      </p:sp>
      <p:pic>
        <p:nvPicPr>
          <p:cNvPr id="6" name="Picture 5">
            <a:extLst>
              <a:ext uri="{FF2B5EF4-FFF2-40B4-BE49-F238E27FC236}">
                <a16:creationId xmlns:a16="http://schemas.microsoft.com/office/drawing/2014/main" id="{6FBAACD7-7680-ECF2-F34A-A297ACBE56C5}"/>
              </a:ext>
            </a:extLst>
          </p:cNvPr>
          <p:cNvPicPr>
            <a:picLocks noChangeAspect="1"/>
          </p:cNvPicPr>
          <p:nvPr/>
        </p:nvPicPr>
        <p:blipFill>
          <a:blip r:embed="rId2"/>
          <a:stretch>
            <a:fillRect/>
          </a:stretch>
        </p:blipFill>
        <p:spPr>
          <a:xfrm>
            <a:off x="4837797" y="1572367"/>
            <a:ext cx="3076575" cy="3564504"/>
          </a:xfrm>
          <a:prstGeom prst="rect">
            <a:avLst/>
          </a:prstGeom>
        </p:spPr>
      </p:pic>
    </p:spTree>
    <p:extLst>
      <p:ext uri="{BB962C8B-B14F-4D97-AF65-F5344CB8AC3E}">
        <p14:creationId xmlns:p14="http://schemas.microsoft.com/office/powerpoint/2010/main" val="5388595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573483" y="2084174"/>
            <a:ext cx="9045146" cy="240065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Component Diagram</a:t>
            </a:r>
            <a:r>
              <a:rPr lang="en-US" sz="2000" dirty="0">
                <a:latin typeface="Times New Roman" panose="02020603050405020304" pitchFamily="18" charset="0"/>
                <a:cs typeface="Times New Roman" panose="02020603050405020304" pitchFamily="18" charset="0"/>
              </a:rPr>
              <a:t>:</a:t>
            </a:r>
          </a:p>
          <a:p>
            <a:pPr algn="just">
              <a:lnSpc>
                <a:spcPct val="150000"/>
              </a:lnSpc>
            </a:pPr>
            <a:r>
              <a:rPr lang="en-US" sz="2000" dirty="0">
                <a:latin typeface="Times New Roman" panose="02020603050405020304" pitchFamily="18" charset="0"/>
                <a:cs typeface="Times New Roman" panose="02020603050405020304" pitchFamily="18" charset="0"/>
              </a:rPr>
              <a:t>A component diagram, also known as a UML component diagram, describes the organization and wiring of the physical </a:t>
            </a:r>
            <a:r>
              <a:rPr lang="en-US" sz="2000" b="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omponents in a system. Component diagrams are often drawn to help model implementation details and double-check that every aspect of the system's required functions is covered by planned development.</a:t>
            </a:r>
          </a:p>
        </p:txBody>
      </p:sp>
    </p:spTree>
    <p:extLst>
      <p:ext uri="{BB962C8B-B14F-4D97-AF65-F5344CB8AC3E}">
        <p14:creationId xmlns:p14="http://schemas.microsoft.com/office/powerpoint/2010/main" val="1427746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Component diagram</a:t>
            </a:r>
          </a:p>
        </p:txBody>
      </p:sp>
      <p:pic>
        <p:nvPicPr>
          <p:cNvPr id="5" name="Picture 4">
            <a:extLst>
              <a:ext uri="{FF2B5EF4-FFF2-40B4-BE49-F238E27FC236}">
                <a16:creationId xmlns:a16="http://schemas.microsoft.com/office/drawing/2014/main" id="{4C44B59F-6B0E-0721-26FC-598860E7D69D}"/>
              </a:ext>
            </a:extLst>
          </p:cNvPr>
          <p:cNvPicPr>
            <a:picLocks noChangeAspect="1"/>
          </p:cNvPicPr>
          <p:nvPr/>
        </p:nvPicPr>
        <p:blipFill>
          <a:blip r:embed="rId2"/>
          <a:stretch>
            <a:fillRect/>
          </a:stretch>
        </p:blipFill>
        <p:spPr>
          <a:xfrm>
            <a:off x="3376295" y="2857500"/>
            <a:ext cx="5439410" cy="1143000"/>
          </a:xfrm>
          <a:prstGeom prst="rect">
            <a:avLst/>
          </a:prstGeom>
        </p:spPr>
      </p:pic>
    </p:spTree>
    <p:extLst>
      <p:ext uri="{BB962C8B-B14F-4D97-AF65-F5344CB8AC3E}">
        <p14:creationId xmlns:p14="http://schemas.microsoft.com/office/powerpoint/2010/main" val="2099159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54868" y="88968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OBJECTIVE OF PROJECT</a:t>
            </a:r>
          </a:p>
        </p:txBody>
      </p:sp>
      <p:sp>
        <p:nvSpPr>
          <p:cNvPr id="4" name="TextBox 3"/>
          <p:cNvSpPr txBox="1"/>
          <p:nvPr/>
        </p:nvSpPr>
        <p:spPr>
          <a:xfrm>
            <a:off x="2273643" y="2001795"/>
            <a:ext cx="8468498" cy="3366563"/>
          </a:xfrm>
          <a:prstGeom prst="rect">
            <a:avLst/>
          </a:prstGeom>
          <a:noFill/>
        </p:spPr>
        <p:txBody>
          <a:bodyPr wrap="square" rtlCol="0">
            <a:spAutoFit/>
          </a:bodyPr>
          <a:lstStyle/>
          <a:p>
            <a:pPr algn="just">
              <a:lnSpc>
                <a:spcPct val="150000"/>
              </a:lnSpc>
            </a:pPr>
            <a:r>
              <a:rPr lang="en-US" sz="1800" dirty="0">
                <a:effectLst/>
                <a:latin typeface="Times New Roman" panose="02020603050405020304" pitchFamily="18" charset="0"/>
                <a:ea typeface="Calibri" panose="020F0502020204030204" pitchFamily="34" charset="0"/>
              </a:rPr>
              <a:t>The objective of a farmer's Buddy check is to accurately assess the quality and health of the soil in order to optimize farming practices and improve crop yields. By conducting soil tests, farmers can determine the nutrient content, pH levels, organic matter, and other important parameters that directly impact plant growth. The goal is to provide farmers with actionable information and recommendations to make informed decisions regarding fertilization, irrigation, soil amendments, and crop selection. Ultimately, the objective is to enhance agricultural productivity, promote sustainable farming practices, and ensure long-term soil health</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40723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40531" y="53931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963827" y="1470197"/>
            <a:ext cx="10536194" cy="470898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ER Diagram:</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p>
          <a:p>
            <a:pPr marL="342900" indent="-34290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p>
        </p:txBody>
      </p:sp>
    </p:spTree>
    <p:extLst>
      <p:ext uri="{BB962C8B-B14F-4D97-AF65-F5344CB8AC3E}">
        <p14:creationId xmlns:p14="http://schemas.microsoft.com/office/powerpoint/2010/main" val="12731684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ER diagram</a:t>
            </a:r>
          </a:p>
        </p:txBody>
      </p:sp>
      <p:pic>
        <p:nvPicPr>
          <p:cNvPr id="5" name="Picture 4">
            <a:extLst>
              <a:ext uri="{FF2B5EF4-FFF2-40B4-BE49-F238E27FC236}">
                <a16:creationId xmlns:a16="http://schemas.microsoft.com/office/drawing/2014/main" id="{ECFEF649-0549-4EEF-2D76-D8416F2DBC10}"/>
              </a:ext>
            </a:extLst>
          </p:cNvPr>
          <p:cNvPicPr>
            <a:picLocks noChangeAspect="1"/>
          </p:cNvPicPr>
          <p:nvPr/>
        </p:nvPicPr>
        <p:blipFill>
          <a:blip r:embed="rId2"/>
          <a:stretch>
            <a:fillRect/>
          </a:stretch>
        </p:blipFill>
        <p:spPr>
          <a:xfrm>
            <a:off x="3124200" y="2143760"/>
            <a:ext cx="5943600" cy="2570480"/>
          </a:xfrm>
          <a:prstGeom prst="rect">
            <a:avLst/>
          </a:prstGeom>
        </p:spPr>
      </p:pic>
    </p:spTree>
    <p:extLst>
      <p:ext uri="{BB962C8B-B14F-4D97-AF65-F5344CB8AC3E}">
        <p14:creationId xmlns:p14="http://schemas.microsoft.com/office/powerpoint/2010/main" val="17120039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40531" y="53931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276865" y="1692618"/>
            <a:ext cx="9737124" cy="378565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DFD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p>
        </p:txBody>
      </p:sp>
    </p:spTree>
    <p:extLst>
      <p:ext uri="{BB962C8B-B14F-4D97-AF65-F5344CB8AC3E}">
        <p14:creationId xmlns:p14="http://schemas.microsoft.com/office/powerpoint/2010/main" val="19636286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Context Level diagram</a:t>
            </a:r>
          </a:p>
        </p:txBody>
      </p:sp>
      <p:pic>
        <p:nvPicPr>
          <p:cNvPr id="4" name="Picture 3">
            <a:extLst>
              <a:ext uri="{FF2B5EF4-FFF2-40B4-BE49-F238E27FC236}">
                <a16:creationId xmlns:a16="http://schemas.microsoft.com/office/drawing/2014/main" id="{0FDF8E3F-66D8-9C0A-F6D7-D09BB116757E}"/>
              </a:ext>
            </a:extLst>
          </p:cNvPr>
          <p:cNvPicPr>
            <a:picLocks noChangeAspect="1"/>
          </p:cNvPicPr>
          <p:nvPr/>
        </p:nvPicPr>
        <p:blipFill>
          <a:blip r:embed="rId2"/>
          <a:stretch>
            <a:fillRect/>
          </a:stretch>
        </p:blipFill>
        <p:spPr>
          <a:xfrm>
            <a:off x="3695382" y="2862262"/>
            <a:ext cx="4801235" cy="1133475"/>
          </a:xfrm>
          <a:prstGeom prst="rect">
            <a:avLst/>
          </a:prstGeom>
        </p:spPr>
      </p:pic>
    </p:spTree>
    <p:extLst>
      <p:ext uri="{BB962C8B-B14F-4D97-AF65-F5344CB8AC3E}">
        <p14:creationId xmlns:p14="http://schemas.microsoft.com/office/powerpoint/2010/main" val="18869621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FigureLevel-1 diagram</a:t>
            </a:r>
          </a:p>
        </p:txBody>
      </p:sp>
      <p:pic>
        <p:nvPicPr>
          <p:cNvPr id="5" name="Picture 4">
            <a:extLst>
              <a:ext uri="{FF2B5EF4-FFF2-40B4-BE49-F238E27FC236}">
                <a16:creationId xmlns:a16="http://schemas.microsoft.com/office/drawing/2014/main" id="{B1B6D395-4BCD-559C-21C3-E94AE23C7274}"/>
              </a:ext>
            </a:extLst>
          </p:cNvPr>
          <p:cNvPicPr>
            <a:picLocks noChangeAspect="1"/>
          </p:cNvPicPr>
          <p:nvPr/>
        </p:nvPicPr>
        <p:blipFill>
          <a:blip r:embed="rId2"/>
          <a:stretch>
            <a:fillRect/>
          </a:stretch>
        </p:blipFill>
        <p:spPr>
          <a:xfrm>
            <a:off x="3553691" y="1399988"/>
            <a:ext cx="4887154" cy="3833492"/>
          </a:xfrm>
          <a:prstGeom prst="rect">
            <a:avLst/>
          </a:prstGeom>
        </p:spPr>
      </p:pic>
    </p:spTree>
    <p:extLst>
      <p:ext uri="{BB962C8B-B14F-4D97-AF65-F5344CB8AC3E}">
        <p14:creationId xmlns:p14="http://schemas.microsoft.com/office/powerpoint/2010/main" val="16667931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Figure:Level-2 diagram</a:t>
            </a:r>
          </a:p>
        </p:txBody>
      </p:sp>
      <p:pic>
        <p:nvPicPr>
          <p:cNvPr id="5" name="Picture 4">
            <a:extLst>
              <a:ext uri="{FF2B5EF4-FFF2-40B4-BE49-F238E27FC236}">
                <a16:creationId xmlns:a16="http://schemas.microsoft.com/office/drawing/2014/main" id="{A97C8AE2-424A-E860-E74F-5E11C0CA2E87}"/>
              </a:ext>
            </a:extLst>
          </p:cNvPr>
          <p:cNvPicPr>
            <a:picLocks noChangeAspect="1"/>
          </p:cNvPicPr>
          <p:nvPr/>
        </p:nvPicPr>
        <p:blipFill>
          <a:blip r:embed="rId2"/>
          <a:stretch>
            <a:fillRect/>
          </a:stretch>
        </p:blipFill>
        <p:spPr>
          <a:xfrm>
            <a:off x="3636818" y="1510482"/>
            <a:ext cx="4675909" cy="3688273"/>
          </a:xfrm>
          <a:prstGeom prst="rect">
            <a:avLst/>
          </a:prstGeom>
        </p:spPr>
      </p:pic>
    </p:spTree>
    <p:extLst>
      <p:ext uri="{BB962C8B-B14F-4D97-AF65-F5344CB8AC3E}">
        <p14:creationId xmlns:p14="http://schemas.microsoft.com/office/powerpoint/2010/main" val="11792352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4509" y="1367481"/>
            <a:ext cx="9933334" cy="4103688"/>
          </a:xfrm>
          <a:prstGeom prst="rect">
            <a:avLst/>
          </a:prstGeom>
        </p:spPr>
        <p:txBody>
          <a:bodyPr wrap="square">
            <a:spAutoFit/>
          </a:bodyPr>
          <a:lstStyle/>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 Viraj Patodkar1, Sujit Simant2, ShubhamSharma3, Chirag Shah4, Prof.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Sachin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Godse5,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EAgro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Android Application (Integrated Farming Management Systems)”2015[1]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Prof.P.B.Gaikwad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Pallavi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Malode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Pooja Pawar, Sangita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Darade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“E-Farming an Interface for Indian Farming” 2015[4]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 O. 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Mazhara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 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Shapovalovam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,“Production System for Express Diagnostics of the Agriculture and Natural Resources Objects for Portable Devices”2016[7]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[4] Aniket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Bhave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Rahul Joshi, Ryan Fernandes,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Mahafarm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Andriod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based solution for remunerative Agriculture” 2014[2]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REFERENCES</a:t>
            </a:r>
            <a:endParaRPr lang="en-US" sz="3600" b="1" dirty="0"/>
          </a:p>
        </p:txBody>
      </p:sp>
    </p:spTree>
    <p:extLst>
      <p:ext uri="{BB962C8B-B14F-4D97-AF65-F5344CB8AC3E}">
        <p14:creationId xmlns:p14="http://schemas.microsoft.com/office/powerpoint/2010/main" val="40842453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9366" y="1367481"/>
            <a:ext cx="9533268" cy="4095160"/>
          </a:xfrm>
          <a:prstGeom prst="rect">
            <a:avLst/>
          </a:prstGeom>
        </p:spPr>
        <p:txBody>
          <a:bodyPr wrap="square">
            <a:spAutoFit/>
          </a:bodyPr>
          <a:lstStyle/>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[5] Methodology: AMS-I.E.: Switch from Non-Renewable Biomass for Thermal Applications by the User Version 2.0 </a:t>
            </a:r>
            <a:r>
              <a:rPr lang="en-US"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https://cdm.unfccc.int/methodologies/DB/4AWU125UNQL OC5JAMXQFU60KDCJNUA/vie w.html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[6] Cool Farm Alliance (2014): Cool Technical Documentation for the online Cool Farm Tool Cool Farm Institute (2013): Cool Farm Tool Online Manual </a:t>
            </a:r>
            <a:r>
              <a:rPr lang="en-US"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https://app.coolfarmtool.org/static/doc/CFT_Online_Manu al_-_beta.pdf</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[7] FAO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Farming Systems and Poverty. </a:t>
            </a:r>
            <a:r>
              <a:rPr lang="en-US"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http://www.fao.org/farmingsystems/description_en.htm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[8] Gold Standard Agriculture Requirements, version 0.9 (2014): </a:t>
            </a:r>
            <a:r>
              <a:rPr lang="en-US"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http://www.goldstandard.org/resources/agriculturerequirements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REFERENCES</a:t>
            </a:r>
            <a:endParaRPr lang="en-US" sz="3600" b="1" dirty="0"/>
          </a:p>
        </p:txBody>
      </p:sp>
    </p:spTree>
    <p:extLst>
      <p:ext uri="{BB962C8B-B14F-4D97-AF65-F5344CB8AC3E}">
        <p14:creationId xmlns:p14="http://schemas.microsoft.com/office/powerpoint/2010/main" val="637445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606587" y="83202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PROBLEM STATEMENT</a:t>
            </a:r>
          </a:p>
        </p:txBody>
      </p:sp>
      <p:sp>
        <p:nvSpPr>
          <p:cNvPr id="4" name="TextBox 3"/>
          <p:cNvSpPr txBox="1"/>
          <p:nvPr/>
        </p:nvSpPr>
        <p:spPr>
          <a:xfrm>
            <a:off x="1573427" y="1762898"/>
            <a:ext cx="9045146" cy="2540888"/>
          </a:xfrm>
          <a:prstGeom prst="rect">
            <a:avLst/>
          </a:prstGeom>
          <a:noFill/>
        </p:spPr>
        <p:txBody>
          <a:bodyPr wrap="square" rtlCol="0">
            <a:spAutoFit/>
          </a:bodyPr>
          <a:lstStyle/>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current state of the farmer's soil quality assessment is inadequate, leading to suboptimal farming practices and reduced crop yields. There is a lack of accessible and accurate information about the soil composition, nutrient levels, and overall health, making it difficult for farmers to make informed decisions regarding fertilization, irrigation, and crop selection. This knowledge gap not only hampers the farmers' productivity but also has long-term negative implications for the environment and sustainability of agriculture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7036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3456" y="2045977"/>
            <a:ext cx="8607380" cy="3785652"/>
          </a:xfrm>
          <a:prstGeom prst="rect">
            <a:avLst/>
          </a:prstGeom>
        </p:spPr>
        <p:txBody>
          <a:bodyPr wrap="square">
            <a:spAutoFit/>
          </a:bodyPr>
          <a:lstStyle/>
          <a:p>
            <a:pPr algn="l"/>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Motivation</a:t>
            </a:r>
            <a:r>
              <a:rPr lang="en-US" sz="2000"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rPr>
              <a:t>Understanding the soil's composition and nutrient levels is crucial for maximizing crop productivity. Soil testing provides valuable insights into the availability of essential nutrients, pH levels, and soil structure, enabling farmers to make informed decisions about fertilization and soil management practices. By addressing soil deficiencies and imbalances, farmers can optimize nutrient uptake by plants, leading to healthier crops and increased yields. Addressing doubts and concerns associated with farming projects helps mitigate risks</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Scope</a:t>
            </a:r>
            <a:r>
              <a:rPr lang="en-US" sz="2000"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scope of the project "Farmers Buddy" can vary depending on the specific objectives and features of the application. Develop a methodology for proper soil sampling, including determining the sampling locations, depth, and quantity of soil samples needed for accurate analysis. Farmers may question the nutrient status of their soil and how to address nutrient deficiencies effectively.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p>
        </p:txBody>
      </p:sp>
      <p:sp>
        <p:nvSpPr>
          <p:cNvPr id="3" name="Title 1"/>
          <p:cNvSpPr txBox="1"/>
          <p:nvPr/>
        </p:nvSpPr>
        <p:spPr>
          <a:xfrm>
            <a:off x="1647776" y="81442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SCOPE AND MOTIVATION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0432" y="1664043"/>
            <a:ext cx="9753600" cy="3934410"/>
          </a:xfrm>
          <a:prstGeom prst="rect">
            <a:avLst/>
          </a:prstGeom>
        </p:spPr>
        <p:txBody>
          <a:bodyPr wrap="square">
            <a:spAutoFit/>
          </a:bodyPr>
          <a:lstStyle/>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With the mission of enhancing crop yields, promoting sustainable farming methods, and improving overall agricultural outcomes, Farmers Buddy offers a user-friendly platform that serves as a reliable companion for farmers throughout their farming journey. By integrating advanced soil testing, data analysis, and personalized recommendations, Farmers Buddy equips farmers with the knowledge and resources necessary to make informed decisions and optimize their farming practices.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The core features of Farmers Buddy include soil testing and analysis, data management, recommendations and best practices, knowledge sharing, and integration with external services. By conducting soil tests, farmers can assess the quality and health of their soil, understand its nutrient composition, pH levels, and other crucial factors that directly impact crop growth. The platform then provides farmers with tailored recommendations for fertilization strategies, irrigation techniques, and soil amendments based on the specific needs of their soil</a:t>
            </a: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672490" y="591998"/>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3901628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12108" y="1416908"/>
            <a:ext cx="10025449" cy="3474477"/>
          </a:xfrm>
          <a:prstGeom prst="rect">
            <a:avLst/>
          </a:prstGeom>
        </p:spPr>
        <p:txBody>
          <a:bodyPr wrap="square">
            <a:spAutoFit/>
          </a:bodyPr>
          <a:lstStyle/>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Farmers Buddy goes beyond mere data analysis and recommendations by also offering educational resources, tutorials, and access to agricultural experts. This empowers farmers with the necessary knowledge and skills to interpret soil test results accurately and implement sustainable farming practices that improve soil health and fertility.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project aims to leverage the convenience and accessibility of technology to reach a wide range of farmers, regardless of their location or scale of operations. Farmers Buddy is designed to be user-friendly, with a mobile and web-based interface that simplifies the process of collecting soil samples, conducting tests, and managing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itle 1"/>
          <p:cNvSpPr txBox="1"/>
          <p:nvPr/>
        </p:nvSpPr>
        <p:spPr>
          <a:xfrm>
            <a:off x="1499495" y="4860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INTRODUCTION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55591" y="1148034"/>
          <a:ext cx="10165490" cy="4586352"/>
        </p:xfrm>
        <a:graphic>
          <a:graphicData uri="http://schemas.openxmlformats.org/drawingml/2006/table">
            <a:tbl>
              <a:tblPr firstRow="1" bandRow="1">
                <a:tableStyleId>{5C22544A-7EE6-4342-B048-85BDC9FD1C3A}</a:tableStyleId>
              </a:tblPr>
              <a:tblGrid>
                <a:gridCol w="807057">
                  <a:extLst>
                    <a:ext uri="{9D8B030D-6E8A-4147-A177-3AD203B41FA5}">
                      <a16:colId xmlns:a16="http://schemas.microsoft.com/office/drawing/2014/main" val="20000"/>
                    </a:ext>
                  </a:extLst>
                </a:gridCol>
                <a:gridCol w="1458347">
                  <a:extLst>
                    <a:ext uri="{9D8B030D-6E8A-4147-A177-3AD203B41FA5}">
                      <a16:colId xmlns:a16="http://schemas.microsoft.com/office/drawing/2014/main" val="20001"/>
                    </a:ext>
                  </a:extLst>
                </a:gridCol>
                <a:gridCol w="1705232">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4366054">
                  <a:extLst>
                    <a:ext uri="{9D8B030D-6E8A-4147-A177-3AD203B41FA5}">
                      <a16:colId xmlns:a16="http://schemas.microsoft.com/office/drawing/2014/main" val="20004"/>
                    </a:ext>
                  </a:extLst>
                </a:gridCol>
              </a:tblGrid>
              <a:tr h="370840">
                <a:tc>
                  <a:txBody>
                    <a:bodyPr/>
                    <a:lstStyle/>
                    <a:p>
                      <a:r>
                        <a:rPr lang="en-US" dirty="0">
                          <a:latin typeface="Times New Roman" panose="02020603050405020304" pitchFamily="18" charset="0"/>
                          <a:cs typeface="Times New Roman" panose="02020603050405020304" pitchFamily="18" charset="0"/>
                        </a:rPr>
                        <a:t>S.NO</a:t>
                      </a:r>
                    </a:p>
                  </a:txBody>
                  <a:tcPr/>
                </a:tc>
                <a:tc>
                  <a:txBody>
                    <a:bodyPr/>
                    <a:lstStyle/>
                    <a:p>
                      <a:r>
                        <a:rPr lang="en-US" dirty="0">
                          <a:latin typeface="Times New Roman" panose="02020603050405020304" pitchFamily="18" charset="0"/>
                          <a:cs typeface="Times New Roman" panose="02020603050405020304" pitchFamily="18" charset="0"/>
                        </a:rPr>
                        <a:t>YEAR</a:t>
                      </a:r>
                    </a:p>
                  </a:txBody>
                  <a:tcPr/>
                </a:tc>
                <a:tc>
                  <a:txBody>
                    <a:bodyPr/>
                    <a:lstStyle/>
                    <a:p>
                      <a:r>
                        <a:rPr lang="en-US" dirty="0">
                          <a:latin typeface="Times New Roman" panose="02020603050405020304" pitchFamily="18" charset="0"/>
                          <a:cs typeface="Times New Roman" panose="02020603050405020304" pitchFamily="18" charset="0"/>
                        </a:rPr>
                        <a:t>AUTHORS</a:t>
                      </a:r>
                    </a:p>
                  </a:txBody>
                  <a:tcPr/>
                </a:tc>
                <a:tc>
                  <a:txBody>
                    <a:bodyPr/>
                    <a:lstStyle/>
                    <a:p>
                      <a:r>
                        <a:rPr lang="en-US" dirty="0">
                          <a:latin typeface="Times New Roman" panose="02020603050405020304" pitchFamily="18" charset="0"/>
                          <a:cs typeface="Times New Roman" panose="02020603050405020304" pitchFamily="18" charset="0"/>
                        </a:rPr>
                        <a:t>TITLE</a:t>
                      </a:r>
                    </a:p>
                  </a:txBody>
                  <a:tcPr/>
                </a:tc>
                <a:tc>
                  <a:txBody>
                    <a:bodyPr/>
                    <a:lstStyle/>
                    <a:p>
                      <a:r>
                        <a:rPr lang="en-US" dirty="0">
                          <a:latin typeface="Times New Roman" panose="02020603050405020304" pitchFamily="18" charset="0"/>
                          <a:cs typeface="Times New Roman" panose="02020603050405020304" pitchFamily="18" charset="0"/>
                        </a:rPr>
                        <a:t>OUT COMES</a:t>
                      </a:r>
                    </a:p>
                  </a:txBody>
                  <a:tcPr/>
                </a:tc>
                <a:extLst>
                  <a:ext uri="{0D108BD9-81ED-4DB2-BD59-A6C34878D82A}">
                    <a16:rowId xmlns:a16="http://schemas.microsoft.com/office/drawing/2014/main" val="10000"/>
                  </a:ext>
                </a:extLst>
              </a:tr>
              <a:tr h="370840">
                <a:tc>
                  <a:txBody>
                    <a:bodyPr/>
                    <a:lstStyle/>
                    <a:p>
                      <a:pPr algn="just">
                        <a:lnSpc>
                          <a:spcPct val="150000"/>
                        </a:lnSpc>
                      </a:pPr>
                      <a:r>
                        <a:rPr lang="en-US" sz="1600" dirty="0">
                          <a:latin typeface="Times New Roman" panose="02020603050405020304" pitchFamily="18" charset="0"/>
                          <a:cs typeface="Times New Roman" panose="02020603050405020304" pitchFamily="18" charset="0"/>
                        </a:rPr>
                        <a:t>1</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2015</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600" b="1" kern="1200" dirty="0">
                          <a:solidFill>
                            <a:schemeClr val="dk1"/>
                          </a:solidFill>
                          <a:effectLst/>
                          <a:latin typeface="+mn-lt"/>
                          <a:ea typeface="+mn-ea"/>
                          <a:cs typeface="+mn-cs"/>
                        </a:rPr>
                        <a:t>A.T.M Shaikh Ahamed, </a:t>
                      </a:r>
                      <a:r>
                        <a:rPr lang="en-US" sz="1600" b="1" kern="1200" dirty="0" err="1">
                          <a:solidFill>
                            <a:schemeClr val="dk1"/>
                          </a:solidFill>
                          <a:effectLst/>
                          <a:latin typeface="+mn-lt"/>
                          <a:ea typeface="+mn-ea"/>
                          <a:cs typeface="+mn-cs"/>
                        </a:rPr>
                        <a:t>Navid</a:t>
                      </a:r>
                      <a:r>
                        <a:rPr lang="en-US" sz="1600" b="1" kern="1200" dirty="0">
                          <a:solidFill>
                            <a:schemeClr val="dk1"/>
                          </a:solidFill>
                          <a:effectLst/>
                          <a:latin typeface="+mn-lt"/>
                          <a:ea typeface="+mn-ea"/>
                          <a:cs typeface="+mn-cs"/>
                        </a:rPr>
                        <a:t> </a:t>
                      </a:r>
                      <a:r>
                        <a:rPr lang="en-US" sz="1600" b="1" kern="1200" dirty="0" err="1">
                          <a:solidFill>
                            <a:schemeClr val="dk1"/>
                          </a:solidFill>
                          <a:effectLst/>
                          <a:latin typeface="+mn-lt"/>
                          <a:ea typeface="+mn-ea"/>
                          <a:cs typeface="+mn-cs"/>
                        </a:rPr>
                        <a:t>Tanzeem</a:t>
                      </a:r>
                      <a:r>
                        <a:rPr lang="en-US" sz="1600" b="1" kern="1200" dirty="0">
                          <a:solidFill>
                            <a:schemeClr val="dk1"/>
                          </a:solidFill>
                          <a:effectLst/>
                          <a:latin typeface="+mn-lt"/>
                          <a:ea typeface="+mn-ea"/>
                          <a:cs typeface="+mn-cs"/>
                        </a:rPr>
                        <a:t> </a:t>
                      </a:r>
                      <a:r>
                        <a:rPr lang="en-US" sz="1600" b="1" kern="1200" dirty="0" err="1">
                          <a:solidFill>
                            <a:schemeClr val="dk1"/>
                          </a:solidFill>
                          <a:effectLst/>
                          <a:latin typeface="+mn-lt"/>
                          <a:ea typeface="+mn-ea"/>
                          <a:cs typeface="+mn-cs"/>
                        </a:rPr>
                        <a:t>Mahmod</a:t>
                      </a:r>
                      <a:endParaRPr lang="en-US"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200" b="0" kern="1200" dirty="0">
                          <a:solidFill>
                            <a:schemeClr val="dk1"/>
                          </a:solidFill>
                          <a:effectLst/>
                          <a:latin typeface="+mn-lt"/>
                          <a:ea typeface="+mn-ea"/>
                          <a:cs typeface="+mn-cs"/>
                        </a:rPr>
                        <a:t>Applying Data Mining Techniques to predict annual yield of major crop and recommended planting different crops in different Districts in Bangladesh</a:t>
                      </a:r>
                      <a:r>
                        <a:rPr lang="en-US" sz="1800" b="1" kern="1200" dirty="0">
                          <a:solidFill>
                            <a:schemeClr val="dk1"/>
                          </a:solidFill>
                          <a:effectLst/>
                          <a:latin typeface="+mn-lt"/>
                          <a:ea typeface="+mn-ea"/>
                          <a:cs typeface="+mn-cs"/>
                        </a:rPr>
                        <a:t>.</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800" kern="1200" dirty="0">
                          <a:solidFill>
                            <a:schemeClr val="dk1"/>
                          </a:solidFill>
                          <a:effectLst/>
                          <a:latin typeface="+mn-lt"/>
                          <a:ea typeface="+mn-ea"/>
                          <a:cs typeface="+mn-cs"/>
                        </a:rPr>
                        <a:t>This paper proposes an approach of using Hadoop for processing such Big volumes, variety and velocity of weather data. It includes application of Artificial Neural Network which is a convenient approach.</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just">
                        <a:lnSpc>
                          <a:spcPct val="150000"/>
                        </a:lnSpc>
                      </a:pPr>
                      <a:r>
                        <a:rPr lang="en-US" sz="1600" dirty="0">
                          <a:latin typeface="Times New Roman" panose="02020603050405020304" pitchFamily="18" charset="0"/>
                          <a:cs typeface="Times New Roman" panose="02020603050405020304" pitchFamily="18" charset="0"/>
                        </a:rPr>
                        <a:t>2</a:t>
                      </a:r>
                    </a:p>
                  </a:txBody>
                  <a:tcPr/>
                </a:tc>
                <a:tc>
                  <a:txBody>
                    <a:bodyPr/>
                    <a:lstStyle/>
                    <a:p>
                      <a:pPr algn="just">
                        <a:lnSpc>
                          <a:spcPct val="150000"/>
                        </a:lnSpc>
                      </a:pPr>
                      <a:r>
                        <a:rPr lang="en-US" sz="1600" dirty="0">
                          <a:latin typeface="Times New Roman" panose="02020603050405020304" pitchFamily="18" charset="0"/>
                          <a:cs typeface="Times New Roman" panose="02020603050405020304" pitchFamily="18" charset="0"/>
                        </a:rPr>
                        <a:t> </a:t>
                      </a:r>
                      <a:r>
                        <a:rPr lang="en-US" sz="1800" b="1" kern="1200" dirty="0">
                          <a:solidFill>
                            <a:schemeClr val="dk1"/>
                          </a:solidFill>
                          <a:effectLst/>
                          <a:latin typeface="+mn-lt"/>
                          <a:ea typeface="+mn-ea"/>
                          <a:cs typeface="+mn-cs"/>
                        </a:rPr>
                        <a:t>2015</a:t>
                      </a:r>
                      <a:r>
                        <a:rPr lang="en-US" sz="1600" dirty="0">
                          <a:latin typeface="Times New Roman" panose="02020603050405020304" pitchFamily="18" charset="0"/>
                          <a:cs typeface="Times New Roman" panose="02020603050405020304" pitchFamily="18" charset="0"/>
                        </a:rPr>
                        <a:t> </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400" b="1" kern="1200" dirty="0">
                          <a:solidFill>
                            <a:schemeClr val="dk1"/>
                          </a:solidFill>
                          <a:effectLst/>
                          <a:latin typeface="+mn-lt"/>
                          <a:ea typeface="+mn-ea"/>
                          <a:cs typeface="+mn-cs"/>
                        </a:rPr>
                        <a:t>Viraj Patodkar1, Sujit Simant2,ShubhamSharma3, Chirag Shah4, Prof. </a:t>
                      </a:r>
                      <a:r>
                        <a:rPr lang="en-US" sz="1400" b="1" kern="1200" dirty="0" err="1">
                          <a:solidFill>
                            <a:schemeClr val="dk1"/>
                          </a:solidFill>
                          <a:effectLst/>
                          <a:latin typeface="+mn-lt"/>
                          <a:ea typeface="+mn-ea"/>
                          <a:cs typeface="+mn-cs"/>
                        </a:rPr>
                        <a:t>Sachin</a:t>
                      </a:r>
                      <a:r>
                        <a:rPr lang="en-US" sz="1400" b="1" kern="1200" dirty="0">
                          <a:solidFill>
                            <a:schemeClr val="dk1"/>
                          </a:solidFill>
                          <a:effectLst/>
                          <a:latin typeface="+mn-lt"/>
                          <a:ea typeface="+mn-ea"/>
                          <a:cs typeface="+mn-cs"/>
                        </a:rPr>
                        <a:t> Godse5</a:t>
                      </a:r>
                      <a:endParaRPr lang="en-US" sz="12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800" b="1" kern="1200" dirty="0" err="1">
                          <a:solidFill>
                            <a:schemeClr val="dk1"/>
                          </a:solidFill>
                          <a:effectLst/>
                          <a:latin typeface="+mn-lt"/>
                          <a:ea typeface="+mn-ea"/>
                          <a:cs typeface="+mn-cs"/>
                        </a:rPr>
                        <a:t>EAgro</a:t>
                      </a:r>
                      <a:r>
                        <a:rPr lang="en-US" sz="1800" b="1" kern="1200" dirty="0">
                          <a:solidFill>
                            <a:schemeClr val="dk1"/>
                          </a:solidFill>
                          <a:effectLst/>
                          <a:latin typeface="+mn-lt"/>
                          <a:ea typeface="+mn-ea"/>
                          <a:cs typeface="+mn-cs"/>
                        </a:rPr>
                        <a:t> Android Application </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tabLst/>
                        <a:defRPr/>
                      </a:pPr>
                      <a:r>
                        <a:rPr lang="en-US" sz="1800" kern="1200" dirty="0">
                          <a:solidFill>
                            <a:schemeClr val="dk1"/>
                          </a:solidFill>
                          <a:effectLst/>
                          <a:latin typeface="+mn-lt"/>
                          <a:ea typeface="+mn-ea"/>
                          <a:cs typeface="+mn-cs"/>
                        </a:rPr>
                        <a:t>Agriculture is the backbone of Indian economy as farmers are suffering from huge economic losses. Farmers </a:t>
                      </a:r>
                      <a:r>
                        <a:rPr lang="en-US" sz="1800" kern="1200" dirty="0" err="1">
                          <a:solidFill>
                            <a:schemeClr val="dk1"/>
                          </a:solidFill>
                          <a:effectLst/>
                          <a:latin typeface="+mn-lt"/>
                          <a:ea typeface="+mn-ea"/>
                          <a:cs typeface="+mn-cs"/>
                        </a:rPr>
                        <a:t>areconfused</a:t>
                      </a:r>
                      <a:r>
                        <a:rPr lang="en-US" sz="1800" kern="1200" dirty="0">
                          <a:solidFill>
                            <a:schemeClr val="dk1"/>
                          </a:solidFill>
                          <a:effectLst/>
                          <a:latin typeface="+mn-lt"/>
                          <a:ea typeface="+mn-ea"/>
                          <a:cs typeface="+mn-cs"/>
                        </a:rPr>
                        <a:t> to take correct decision regarding selection of fertilizer, pesticides, </a:t>
                      </a:r>
                      <a:r>
                        <a:rPr lang="en-US" sz="1800" kern="1200" dirty="0" err="1">
                          <a:solidFill>
                            <a:schemeClr val="dk1"/>
                          </a:solidFill>
                          <a:effectLst/>
                          <a:latin typeface="+mn-lt"/>
                          <a:ea typeface="+mn-ea"/>
                          <a:cs typeface="+mn-cs"/>
                        </a:rPr>
                        <a:t>etc</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41830" y="25537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30676171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38</TotalTime>
  <Words>3234</Words>
  <Application>Microsoft Office PowerPoint</Application>
  <PresentationFormat>Widescreen</PresentationFormat>
  <Paragraphs>199</Paragraphs>
  <Slides>47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PREETHI DESAI</dc:creator>
  <cp:lastModifiedBy>KAILASAM JAYALAKSHMI</cp:lastModifiedBy>
  <cp:revision>42</cp:revision>
  <dcterms:created xsi:type="dcterms:W3CDTF">2022-11-19T11:35:00Z</dcterms:created>
  <dcterms:modified xsi:type="dcterms:W3CDTF">2023-05-12T07:14:20Z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A1EC5F6991B543508BE3500887CC9BF4</vt:lpwstr>
  </property>
  <property fmtid="{D5CDD505-2E9C-101B-9397-08002B2CF9AE}" pid="3" name="KSOProductBuildVer">
    <vt:lpwstr>1033-11.2.0.11417</vt:lpwstr>
  </property>
</Properties>
</file>