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7" r:id="rId1"/>
  </p:sldMasterIdLst>
  <p:sldIdLst>
    <p:sldId id="259" r:id="rId2"/>
    <p:sldId id="260" r:id="rId3"/>
    <p:sldId id="261" r:id="rId4"/>
    <p:sldId id="262" r:id="rId5"/>
    <p:sldId id="275" r:id="rId6"/>
    <p:sldId id="276" r:id="rId7"/>
    <p:sldId id="264" r:id="rId8"/>
    <p:sldId id="277" r:id="rId9"/>
    <p:sldId id="265" r:id="rId10"/>
    <p:sldId id="287" r:id="rId11"/>
    <p:sldId id="288" r:id="rId12"/>
    <p:sldId id="289" r:id="rId13"/>
    <p:sldId id="278" r:id="rId14"/>
    <p:sldId id="266" r:id="rId15"/>
    <p:sldId id="267" r:id="rId16"/>
    <p:sldId id="268" r:id="rId17"/>
    <p:sldId id="281" r:id="rId18"/>
    <p:sldId id="269" r:id="rId19"/>
    <p:sldId id="270" r:id="rId20"/>
    <p:sldId id="282" r:id="rId21"/>
    <p:sldId id="283" r:id="rId22"/>
    <p:sldId id="284" r:id="rId23"/>
    <p:sldId id="274" r:id="rId24"/>
    <p:sldId id="308" r:id="rId25"/>
    <p:sldId id="309" r:id="rId26"/>
    <p:sldId id="310" r:id="rId27"/>
    <p:sldId id="311"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6" r:id="rId42"/>
    <p:sldId id="325" r:id="rId43"/>
    <p:sldId id="346" r:id="rId44"/>
    <p:sldId id="347" r:id="rId45"/>
    <p:sldId id="327" r:id="rId46"/>
    <p:sldId id="29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5518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04515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0822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8244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901995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8095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3350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4148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823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76280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7/22/2023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054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58997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7/22/2023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1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7/22/2023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711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7/22/2023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347868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577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7/22/2023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9003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7/22/2023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extLst>
      <p:ext uri="{BB962C8B-B14F-4D97-AF65-F5344CB8AC3E}">
        <p14:creationId xmlns:p14="http://schemas.microsoft.com/office/powerpoint/2010/main" val="37145597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0655" y="2905138"/>
            <a:ext cx="4892686" cy="530594"/>
          </a:xfrm>
          <a:prstGeom prst="rect">
            <a:avLst/>
          </a:prstGeom>
        </p:spPr>
        <p:txBody>
          <a:bodyPr wrap="none">
            <a:spAutoFit/>
          </a:bodyPr>
          <a:lstStyle/>
          <a:p>
            <a:pPr algn="ctr">
              <a:lnSpc>
                <a:spcPct val="107000"/>
              </a:lnSpc>
              <a:spcAft>
                <a:spcPts val="800"/>
              </a:spcAft>
            </a:pPr>
            <a:r>
              <a:rPr lang="en-US" sz="2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Learning Management System</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03685749"/>
              </p:ext>
            </p:extLst>
          </p:nvPr>
        </p:nvGraphicFramePr>
        <p:xfrm>
          <a:off x="955591" y="1148034"/>
          <a:ext cx="10587053" cy="5000974"/>
        </p:xfrm>
        <a:graphic>
          <a:graphicData uri="http://schemas.openxmlformats.org/drawingml/2006/table">
            <a:tbl>
              <a:tblPr firstRow="1" bandRow="1">
                <a:tableStyleId>{5C22544A-7EE6-4342-B048-85BDC9FD1C3A}</a:tableStyleId>
              </a:tblPr>
              <a:tblGrid>
                <a:gridCol w="840526">
                  <a:extLst>
                    <a:ext uri="{9D8B030D-6E8A-4147-A177-3AD203B41FA5}">
                      <a16:colId xmlns:a16="http://schemas.microsoft.com/office/drawing/2014/main" val="20000"/>
                    </a:ext>
                  </a:extLst>
                </a:gridCol>
                <a:gridCol w="1518825">
                  <a:extLst>
                    <a:ext uri="{9D8B030D-6E8A-4147-A177-3AD203B41FA5}">
                      <a16:colId xmlns:a16="http://schemas.microsoft.com/office/drawing/2014/main" val="20001"/>
                    </a:ext>
                  </a:extLst>
                </a:gridCol>
                <a:gridCol w="1775948">
                  <a:extLst>
                    <a:ext uri="{9D8B030D-6E8A-4147-A177-3AD203B41FA5}">
                      <a16:colId xmlns:a16="http://schemas.microsoft.com/office/drawing/2014/main" val="20002"/>
                    </a:ext>
                  </a:extLst>
                </a:gridCol>
                <a:gridCol w="1904640">
                  <a:extLst>
                    <a:ext uri="{9D8B030D-6E8A-4147-A177-3AD203B41FA5}">
                      <a16:colId xmlns:a16="http://schemas.microsoft.com/office/drawing/2014/main" val="20003"/>
                    </a:ext>
                  </a:extLst>
                </a:gridCol>
                <a:gridCol w="4547114">
                  <a:extLst>
                    <a:ext uri="{9D8B030D-6E8A-4147-A177-3AD203B41FA5}">
                      <a16:colId xmlns:a16="http://schemas.microsoft.com/office/drawing/2014/main" val="20004"/>
                    </a:ext>
                  </a:extLst>
                </a:gridCol>
              </a:tblGrid>
              <a:tr h="45841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22300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2015</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mn-lt"/>
                          <a:ea typeface="+mn-ea"/>
                          <a:cs typeface="+mn-cs"/>
                        </a:rPr>
                        <a:t>Katherine Li and Richard </a:t>
                      </a:r>
                      <a:r>
                        <a:rPr lang="en-US" sz="1800" b="1" kern="1200" dirty="0" err="1">
                          <a:solidFill>
                            <a:schemeClr val="dk1"/>
                          </a:solidFill>
                          <a:effectLst/>
                          <a:latin typeface="+mn-lt"/>
                          <a:ea typeface="+mn-ea"/>
                          <a:cs typeface="+mn-cs"/>
                        </a:rPr>
                        <a:t>Lalancette</a:t>
                      </a:r>
                      <a:r>
                        <a:rPr lang="en-US" sz="1800" b="1" kern="1200" dirty="0">
                          <a:solidFill>
                            <a:schemeClr val="dk1"/>
                          </a:solidFill>
                          <a:effectLst/>
                          <a:latin typeface="+mn-lt"/>
                          <a:ea typeface="+mn-ea"/>
                          <a:cs typeface="+mn-cs"/>
                        </a:rPr>
                        <a:t>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800" b="1" kern="1200" dirty="0">
                          <a:solidFill>
                            <a:schemeClr val="dk1"/>
                          </a:solidFill>
                          <a:effectLst/>
                          <a:latin typeface="+mn-lt"/>
                          <a:ea typeface="+mn-ea"/>
                          <a:cs typeface="+mn-cs"/>
                        </a:rPr>
                        <a:t>Learning management systems: An overview and comparative analysis</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 This paper provides an overview of LMS features, benefits, and challenges. It compares different LMS platforms and discusses their effectiveness in supporting teaching and learning</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1955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mn-lt"/>
                          <a:ea typeface="+mn-ea"/>
                          <a:cs typeface="+mn-cs"/>
                        </a:rPr>
                        <a:t>Abdul Rahman </a:t>
                      </a:r>
                      <a:r>
                        <a:rPr lang="en-US" sz="1800" b="1" kern="1200" dirty="0" err="1">
                          <a:solidFill>
                            <a:schemeClr val="dk1"/>
                          </a:solidFill>
                          <a:effectLst/>
                          <a:latin typeface="+mn-lt"/>
                          <a:ea typeface="+mn-ea"/>
                          <a:cs typeface="+mn-cs"/>
                        </a:rPr>
                        <a:t>Ahlan</a:t>
                      </a:r>
                      <a:r>
                        <a:rPr lang="en-US" sz="1800" b="1" kern="1200" dirty="0">
                          <a:solidFill>
                            <a:schemeClr val="dk1"/>
                          </a:solidFill>
                          <a:effectLst/>
                          <a:latin typeface="+mn-lt"/>
                          <a:ea typeface="+mn-ea"/>
                          <a:cs typeface="+mn-cs"/>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1" kern="1200" dirty="0">
                          <a:solidFill>
                            <a:schemeClr val="dk1"/>
                          </a:solidFill>
                          <a:effectLst/>
                          <a:latin typeface="+mn-lt"/>
                          <a:ea typeface="+mn-ea"/>
                          <a:cs typeface="+mn-cs"/>
                        </a:rPr>
                        <a:t>Evaluating learning management system success</a:t>
                      </a:r>
                      <a:endParaRPr lang="en-US" sz="1600" b="0" dirty="0">
                        <a:latin typeface="Times New Roman" panose="02020603050405020304" pitchFamily="18" charset="0"/>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 This study presents a framework for evaluating the success of LMS implementation in higher education. It identifies key success factors and proposes a measurement model to assess LMS effectiveness.</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028323464"/>
              </p:ext>
            </p:extLst>
          </p:nvPr>
        </p:nvGraphicFramePr>
        <p:xfrm>
          <a:off x="955591" y="1148036"/>
          <a:ext cx="10270427" cy="5818061"/>
        </p:xfrm>
        <a:graphic>
          <a:graphicData uri="http://schemas.openxmlformats.org/drawingml/2006/table">
            <a:tbl>
              <a:tblPr firstRow="1" bandRow="1">
                <a:tableStyleId>{5C22544A-7EE6-4342-B048-85BDC9FD1C3A}</a:tableStyleId>
              </a:tblPr>
              <a:tblGrid>
                <a:gridCol w="815388">
                  <a:extLst>
                    <a:ext uri="{9D8B030D-6E8A-4147-A177-3AD203B41FA5}">
                      <a16:colId xmlns:a16="http://schemas.microsoft.com/office/drawing/2014/main" val="20000"/>
                    </a:ext>
                  </a:extLst>
                </a:gridCol>
                <a:gridCol w="1473401">
                  <a:extLst>
                    <a:ext uri="{9D8B030D-6E8A-4147-A177-3AD203B41FA5}">
                      <a16:colId xmlns:a16="http://schemas.microsoft.com/office/drawing/2014/main" val="20001"/>
                    </a:ext>
                  </a:extLst>
                </a:gridCol>
                <a:gridCol w="1840870">
                  <a:extLst>
                    <a:ext uri="{9D8B030D-6E8A-4147-A177-3AD203B41FA5}">
                      <a16:colId xmlns:a16="http://schemas.microsoft.com/office/drawing/2014/main" val="20002"/>
                    </a:ext>
                  </a:extLst>
                </a:gridCol>
                <a:gridCol w="1729644">
                  <a:extLst>
                    <a:ext uri="{9D8B030D-6E8A-4147-A177-3AD203B41FA5}">
                      <a16:colId xmlns:a16="http://schemas.microsoft.com/office/drawing/2014/main" val="20003"/>
                    </a:ext>
                  </a:extLst>
                </a:gridCol>
                <a:gridCol w="4411124">
                  <a:extLst>
                    <a:ext uri="{9D8B030D-6E8A-4147-A177-3AD203B41FA5}">
                      <a16:colId xmlns:a16="http://schemas.microsoft.com/office/drawing/2014/main" val="20004"/>
                    </a:ext>
                  </a:extLst>
                </a:gridCol>
              </a:tblGrid>
              <a:tr h="324189">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597623">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2019</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err="1">
                          <a:solidFill>
                            <a:schemeClr val="dk1"/>
                          </a:solidFill>
                          <a:effectLst/>
                          <a:latin typeface="+mn-lt"/>
                          <a:ea typeface="+mn-ea"/>
                          <a:cs typeface="+mn-cs"/>
                        </a:rPr>
                        <a:t>Sahan</a:t>
                      </a:r>
                      <a:r>
                        <a:rPr lang="en-US" sz="1800" b="1" kern="1200" dirty="0">
                          <a:solidFill>
                            <a:schemeClr val="dk1"/>
                          </a:solidFill>
                          <a:effectLst/>
                          <a:latin typeface="+mn-lt"/>
                          <a:ea typeface="+mn-ea"/>
                          <a:cs typeface="+mn-cs"/>
                        </a:rPr>
                        <a:t> </a:t>
                      </a:r>
                      <a:r>
                        <a:rPr lang="en-US" sz="1800" b="1" kern="1200" dirty="0" err="1">
                          <a:solidFill>
                            <a:schemeClr val="dk1"/>
                          </a:solidFill>
                          <a:effectLst/>
                          <a:latin typeface="+mn-lt"/>
                          <a:ea typeface="+mn-ea"/>
                          <a:cs typeface="+mn-cs"/>
                        </a:rPr>
                        <a:t>Bulathwela</a:t>
                      </a:r>
                      <a:r>
                        <a:rPr lang="en-US" sz="1800" b="1" kern="1200" dirty="0">
                          <a:solidFill>
                            <a:schemeClr val="dk1"/>
                          </a:solidFill>
                          <a:effectLst/>
                          <a:latin typeface="+mn-lt"/>
                          <a:ea typeface="+mn-ea"/>
                          <a:cs typeface="+mn-cs"/>
                        </a:rPr>
                        <a:t>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A systematic review of the literature on learning management system adoption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This review explores the barriers and enablers of LMS adoption in educational institutions. It identifies factors such as technical, organizational, and pedagogical aspects that influence successful implementation.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754177">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2017</a:t>
                      </a:r>
                    </a:p>
                  </a:txBody>
                  <a:tcPr/>
                </a:tc>
                <a:tc>
                  <a:txBody>
                    <a:bodyPr/>
                    <a:lstStyle/>
                    <a:p>
                      <a:pPr algn="just">
                        <a:lnSpc>
                          <a:spcPct val="150000"/>
                        </a:lnSpc>
                      </a:pPr>
                      <a:r>
                        <a:rPr lang="en-US" sz="1800" b="1" kern="1200" dirty="0">
                          <a:solidFill>
                            <a:schemeClr val="dk1"/>
                          </a:solidFill>
                          <a:effectLst/>
                          <a:latin typeface="+mn-lt"/>
                          <a:ea typeface="+mn-ea"/>
                          <a:cs typeface="+mn-cs"/>
                        </a:rPr>
                        <a:t>Muhammad </a:t>
                      </a:r>
                      <a:r>
                        <a:rPr lang="en-US" sz="1800" b="1" kern="1200" dirty="0" err="1">
                          <a:solidFill>
                            <a:schemeClr val="dk1"/>
                          </a:solidFill>
                          <a:effectLst/>
                          <a:latin typeface="+mn-lt"/>
                          <a:ea typeface="+mn-ea"/>
                          <a:cs typeface="+mn-cs"/>
                        </a:rPr>
                        <a:t>Awais</a:t>
                      </a:r>
                      <a:r>
                        <a:rPr lang="en-US" sz="1800" b="1" kern="1200" dirty="0">
                          <a:solidFill>
                            <a:schemeClr val="dk1"/>
                          </a:solidFill>
                          <a:effectLst/>
                          <a:latin typeface="+mn-lt"/>
                          <a:ea typeface="+mn-ea"/>
                          <a:cs typeface="+mn-cs"/>
                        </a:rPr>
                        <a:t> Bin Asghar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1" kern="1200" dirty="0">
                          <a:solidFill>
                            <a:schemeClr val="dk1"/>
                          </a:solidFill>
                          <a:effectLst/>
                          <a:latin typeface="+mn-lt"/>
                          <a:ea typeface="+mn-ea"/>
                          <a:cs typeface="+mn-cs"/>
                        </a:rPr>
                        <a:t>Exploring students' acceptance of learning management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 This study investigates students' acceptance of an LMS and identifies factors influencing their intention to use the system. It highlights the importance of usability, perceived usefulness, and ease of use in determining LMS acceptance.</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93390596"/>
              </p:ext>
            </p:extLst>
          </p:nvPr>
        </p:nvGraphicFramePr>
        <p:xfrm>
          <a:off x="955590" y="1485787"/>
          <a:ext cx="10206679" cy="4794251"/>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359244">
                  <a:extLst>
                    <a:ext uri="{9D8B030D-6E8A-4147-A177-3AD203B41FA5}">
                      <a16:colId xmlns:a16="http://schemas.microsoft.com/office/drawing/2014/main" val="20002"/>
                    </a:ext>
                  </a:extLst>
                </a:gridCol>
                <a:gridCol w="2055673">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2018</a:t>
                      </a:r>
                    </a:p>
                  </a:txBody>
                  <a:tcPr/>
                </a:tc>
                <a:tc>
                  <a:txBody>
                    <a:bodyPr/>
                    <a:lstStyle/>
                    <a:p>
                      <a:pPr algn="just">
                        <a:lnSpc>
                          <a:spcPct val="100000"/>
                        </a:lnSpc>
                      </a:pPr>
                      <a:r>
                        <a:rPr lang="en-US" sz="1800" b="1" kern="1200" dirty="0">
                          <a:solidFill>
                            <a:schemeClr val="dk1"/>
                          </a:solidFill>
                          <a:effectLst/>
                          <a:latin typeface="+mn-lt"/>
                          <a:ea typeface="+mn-ea"/>
                          <a:cs typeface="+mn-cs"/>
                        </a:rPr>
                        <a:t>Rafael del Valle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 review of the literature on learning management system implementation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 This review synthesizes existing literature on LMS implementation in higher education. It discusses the benefits, challenges, and critical success factors of LMS adoption, and provides recommendations for effective implementation.</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algn="just">
                        <a:lnSpc>
                          <a:spcPct val="10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2020</a:t>
                      </a:r>
                    </a:p>
                  </a:txBody>
                  <a:tcPr/>
                </a:tc>
                <a:tc>
                  <a:txBody>
                    <a:bodyPr/>
                    <a:lstStyle/>
                    <a:p>
                      <a:pPr algn="just">
                        <a:lnSpc>
                          <a:spcPct val="100000"/>
                        </a:lnSpc>
                      </a:pPr>
                      <a:r>
                        <a:rPr lang="en-US" sz="1800" b="1" kern="1200" dirty="0" err="1">
                          <a:solidFill>
                            <a:schemeClr val="dk1"/>
                          </a:solidFill>
                          <a:effectLst/>
                          <a:latin typeface="+mn-lt"/>
                          <a:ea typeface="+mn-ea"/>
                          <a:cs typeface="+mn-cs"/>
                        </a:rPr>
                        <a:t>Shafika</a:t>
                      </a:r>
                      <a:r>
                        <a:rPr lang="en-US" sz="1800" b="1" kern="1200" dirty="0">
                          <a:solidFill>
                            <a:schemeClr val="dk1"/>
                          </a:solidFill>
                          <a:effectLst/>
                          <a:latin typeface="+mn-lt"/>
                          <a:ea typeface="+mn-ea"/>
                          <a:cs typeface="+mn-cs"/>
                        </a:rPr>
                        <a:t> Isa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b="1" kern="1200" dirty="0">
                          <a:solidFill>
                            <a:schemeClr val="dk1"/>
                          </a:solidFill>
                          <a:effectLst/>
                          <a:latin typeface="+mn-lt"/>
                          <a:ea typeface="+mn-ea"/>
                          <a:cs typeface="+mn-cs"/>
                        </a:rPr>
                        <a:t>A literature review on the effectiveness of learning management systems in higher education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kern="1200" dirty="0">
                          <a:solidFill>
                            <a:schemeClr val="dk1"/>
                          </a:solidFill>
                          <a:effectLst/>
                          <a:latin typeface="+mn-lt"/>
                          <a:ea typeface="+mn-ea"/>
                          <a:cs typeface="+mn-cs"/>
                        </a:rPr>
                        <a:t>This literature review examines the effectiveness of LMS in supporting teaching and learning in higher education. It explores the impact of LMS on student outcomes, engagement, and satisfaction.</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2363724"/>
          </a:xfrm>
          <a:prstGeom prst="rect">
            <a:avLst/>
          </a:prstGeom>
        </p:spPr>
        <p:txBody>
          <a:bodyPr wrap="square">
            <a:spAutoFit/>
          </a:bodyPr>
          <a:lstStyle/>
          <a:p>
            <a:pPr algn="just">
              <a:lnSpc>
                <a:spcPct val="150000"/>
              </a:lnSpc>
              <a:spcAft>
                <a:spcPts val="1875"/>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Previously the learning management used to take physically. The process is as follows o Approaching libraries and study halls .Whenever student need to learn some courses , student should either buy some books or visit any central libraries. Here it will take time and manual process should be required.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875"/>
              </a:spcAft>
            </a:pP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253575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is time consuming.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It needs lot of human effort.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More time for accessing.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Possibility of proxies.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Possibility for human errors.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264495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proposed system is a Learning management system   designed to streamline and automate the process of bus course requests and getting courses. It aims to provide a user-friendly platform for student to buy courses online and operators to efficiently manage their providing online courses operations. The system will offer a range of features to enhance the buying courses for students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3096745"/>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interface for the administrator to work 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Easy access to students.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Generating reports instantly.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time consuming process.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 Less human errors and proxies.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17FD399-19A5-1C92-8C47-50A4ECFAB30B}"/>
              </a:ext>
            </a:extLst>
          </p:cNvPr>
          <p:cNvPicPr>
            <a:picLocks noChangeAspect="1"/>
          </p:cNvPicPr>
          <p:nvPr/>
        </p:nvPicPr>
        <p:blipFill>
          <a:blip r:embed="rId2"/>
          <a:stretch>
            <a:fillRect/>
          </a:stretch>
        </p:blipFill>
        <p:spPr>
          <a:xfrm>
            <a:off x="4276725" y="1500187"/>
            <a:ext cx="3638550" cy="38576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React </a:t>
            </a:r>
            <a:r>
              <a:rPr lang="en-US" sz="2000" dirty="0" err="1">
                <a:latin typeface="Times New Roman" panose="02020603050405020304" pitchFamily="18" charset="0"/>
                <a:cs typeface="Times New Roman" panose="02020603050405020304" pitchFamily="18" charset="0"/>
              </a:rPr>
              <a:t>js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Programming Language	:  ASP .NET</a:t>
            </a:r>
          </a:p>
          <a:p>
            <a:pPr algn="just">
              <a:lnSpc>
                <a:spcPct val="150000"/>
              </a:lnSpc>
            </a:pPr>
            <a:r>
              <a:rPr lang="en-US" sz="2000" dirty="0">
                <a:latin typeface="Times New Roman" panose="02020603050405020304" pitchFamily="18" charset="0"/>
                <a:cs typeface="Times New Roman" panose="02020603050405020304" pitchFamily="18" charset="0"/>
              </a:rPr>
              <a:t>IDE/Workbench			:Visual Studio</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Server Deployment			:  MS Server</a:t>
            </a:r>
          </a:p>
          <a:p>
            <a:pPr algn="just">
              <a:lnSpc>
                <a:spcPct val="150000"/>
              </a:lnSpc>
            </a:pPr>
            <a:r>
              <a:rPr lang="en-US" sz="2000" dirty="0">
                <a:latin typeface="Times New Roman" panose="02020603050405020304" pitchFamily="18" charset="0"/>
                <a:cs typeface="Times New Roman" panose="02020603050405020304" pitchFamily="18" charset="0"/>
              </a:rPr>
              <a:t>Database					:  </a:t>
            </a:r>
            <a:r>
              <a:rPr lang="en-US" sz="2000" dirty="0" err="1">
                <a:latin typeface="Times New Roman" panose="02020603050405020304" pitchFamily="18" charset="0"/>
                <a:cs typeface="Times New Roman" panose="02020603050405020304" pitchFamily="18" charset="0"/>
              </a:rPr>
              <a:t>MSSql</a:t>
            </a:r>
            <a:endParaRPr lang="en-US" sz="2000" dirty="0">
              <a:latin typeface="Times New Roman" panose="02020603050405020304" pitchFamily="18" charset="0"/>
              <a:cs typeface="Times New Roman" panose="02020603050405020304" pitchFamily="18" charset="0"/>
            </a:endParaRP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a:extLst>
              <a:ext uri="{FF2B5EF4-FFF2-40B4-BE49-F238E27FC236}">
                <a16:creationId xmlns:a16="http://schemas.microsoft.com/office/drawing/2014/main" id="{2248BA1A-DE1B-B11D-B3F8-77BB213CF215}"/>
              </a:ext>
            </a:extLst>
          </p:cNvPr>
          <p:cNvPicPr>
            <a:picLocks noChangeAspect="1"/>
          </p:cNvPicPr>
          <p:nvPr/>
        </p:nvPicPr>
        <p:blipFill>
          <a:blip r:embed="rId2"/>
          <a:stretch>
            <a:fillRect/>
          </a:stretch>
        </p:blipFill>
        <p:spPr>
          <a:xfrm>
            <a:off x="4081462" y="1700212"/>
            <a:ext cx="4029075" cy="34575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5" name="Picture 4">
            <a:extLst>
              <a:ext uri="{FF2B5EF4-FFF2-40B4-BE49-F238E27FC236}">
                <a16:creationId xmlns:a16="http://schemas.microsoft.com/office/drawing/2014/main" id="{1567E88D-8543-3A06-0BE0-2A0B4305BFB5}"/>
              </a:ext>
            </a:extLst>
          </p:cNvPr>
          <p:cNvPicPr>
            <a:picLocks noChangeAspect="1"/>
          </p:cNvPicPr>
          <p:nvPr/>
        </p:nvPicPr>
        <p:blipFill>
          <a:blip r:embed="rId2"/>
          <a:stretch>
            <a:fillRect/>
          </a:stretch>
        </p:blipFill>
        <p:spPr>
          <a:xfrm>
            <a:off x="4419366" y="1791472"/>
            <a:ext cx="3353268" cy="380476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5" name="Picture 4">
            <a:extLst>
              <a:ext uri="{FF2B5EF4-FFF2-40B4-BE49-F238E27FC236}">
                <a16:creationId xmlns:a16="http://schemas.microsoft.com/office/drawing/2014/main" id="{6CBC0C18-C520-CC78-7E7C-C523656E9732}"/>
              </a:ext>
            </a:extLst>
          </p:cNvPr>
          <p:cNvPicPr>
            <a:picLocks noChangeAspect="1"/>
          </p:cNvPicPr>
          <p:nvPr/>
        </p:nvPicPr>
        <p:blipFill>
          <a:blip r:embed="rId2"/>
          <a:stretch>
            <a:fillRect/>
          </a:stretch>
        </p:blipFill>
        <p:spPr>
          <a:xfrm>
            <a:off x="3386387" y="2307102"/>
            <a:ext cx="4997958" cy="2069372"/>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5" name="Picture 4">
            <a:extLst>
              <a:ext uri="{FF2B5EF4-FFF2-40B4-BE49-F238E27FC236}">
                <a16:creationId xmlns:a16="http://schemas.microsoft.com/office/drawing/2014/main" id="{E10C53BD-1E52-29FF-0B16-AF1BEA2C6BE8}"/>
              </a:ext>
            </a:extLst>
          </p:cNvPr>
          <p:cNvPicPr>
            <a:picLocks noChangeAspect="1"/>
          </p:cNvPicPr>
          <p:nvPr/>
        </p:nvPicPr>
        <p:blipFill>
          <a:blip r:embed="rId2"/>
          <a:stretch>
            <a:fillRect/>
          </a:stretch>
        </p:blipFill>
        <p:spPr>
          <a:xfrm>
            <a:off x="4171950" y="1609725"/>
            <a:ext cx="3848100" cy="3638550"/>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2685" y="1439300"/>
            <a:ext cx="8827273" cy="5033879"/>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rPr>
              <a:t>In the digital era, the proliferation of online education and the need for effective learning platforms have highlighted the importance of Learning Management Systems (LMS). This abstract presents a comprehensive overview of the design and development of a cutting-edge Learning Management System aimed at facilitating educational institutions and organizations in delivering high-quality and engaging online learning experiences. The proposed Learning Management System integrates a range of key features and functionalities to enhance the learning process. These include course management, content delivery, assessment and grading, learner engagement, collaboration tools, and performance tracking. The system employs a user-friendly interface, providing intuitive navigation and accessibility across various devices to accommodate diverse learning styles and preferences. The architecture of the Learning Management System comprises three primary components: the front-end user interface, the backend database, and the administrative panel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6" name="Picture 5">
            <a:extLst>
              <a:ext uri="{FF2B5EF4-FFF2-40B4-BE49-F238E27FC236}">
                <a16:creationId xmlns:a16="http://schemas.microsoft.com/office/drawing/2014/main" id="{8164B1E0-17B4-448B-9674-58691A7FB934}"/>
              </a:ext>
            </a:extLst>
          </p:cNvPr>
          <p:cNvPicPr>
            <a:picLocks noChangeAspect="1"/>
          </p:cNvPicPr>
          <p:nvPr/>
        </p:nvPicPr>
        <p:blipFill>
          <a:blip r:embed="rId2"/>
          <a:stretch>
            <a:fillRect/>
          </a:stretch>
        </p:blipFill>
        <p:spPr>
          <a:xfrm>
            <a:off x="4809945" y="2381104"/>
            <a:ext cx="2572109" cy="2095792"/>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5" name="Picture 4">
            <a:extLst>
              <a:ext uri="{FF2B5EF4-FFF2-40B4-BE49-F238E27FC236}">
                <a16:creationId xmlns:a16="http://schemas.microsoft.com/office/drawing/2014/main" id="{4DFBA556-2DD0-6510-9A65-4193726C44BD}"/>
              </a:ext>
            </a:extLst>
          </p:cNvPr>
          <p:cNvPicPr>
            <a:picLocks noChangeAspect="1"/>
          </p:cNvPicPr>
          <p:nvPr/>
        </p:nvPicPr>
        <p:blipFill>
          <a:blip r:embed="rId2"/>
          <a:stretch>
            <a:fillRect/>
          </a:stretch>
        </p:blipFill>
        <p:spPr>
          <a:xfrm>
            <a:off x="4410075" y="2795587"/>
            <a:ext cx="3371850" cy="1266825"/>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5" name="Picture 4">
            <a:extLst>
              <a:ext uri="{FF2B5EF4-FFF2-40B4-BE49-F238E27FC236}">
                <a16:creationId xmlns:a16="http://schemas.microsoft.com/office/drawing/2014/main" id="{676784EA-4BAB-F85A-170F-E7A55A538B3E}"/>
              </a:ext>
            </a:extLst>
          </p:cNvPr>
          <p:cNvPicPr>
            <a:picLocks noChangeAspect="1"/>
          </p:cNvPicPr>
          <p:nvPr/>
        </p:nvPicPr>
        <p:blipFill>
          <a:blip r:embed="rId2"/>
          <a:stretch>
            <a:fillRect/>
          </a:stretch>
        </p:blipFill>
        <p:spPr>
          <a:xfrm>
            <a:off x="4176712" y="1169422"/>
            <a:ext cx="3838575" cy="4755445"/>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4" name="Picture 3">
            <a:extLst>
              <a:ext uri="{FF2B5EF4-FFF2-40B4-BE49-F238E27FC236}">
                <a16:creationId xmlns:a16="http://schemas.microsoft.com/office/drawing/2014/main" id="{E09F392E-13A0-7AA0-013B-BD95FD6D7C69}"/>
              </a:ext>
            </a:extLst>
          </p:cNvPr>
          <p:cNvPicPr>
            <a:picLocks noChangeAspect="1"/>
          </p:cNvPicPr>
          <p:nvPr/>
        </p:nvPicPr>
        <p:blipFill>
          <a:blip r:embed="rId2"/>
          <a:stretch>
            <a:fillRect/>
          </a:stretch>
        </p:blipFill>
        <p:spPr>
          <a:xfrm>
            <a:off x="4119562" y="2847975"/>
            <a:ext cx="3952875" cy="1162050"/>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4" name="Picture 3">
            <a:extLst>
              <a:ext uri="{FF2B5EF4-FFF2-40B4-BE49-F238E27FC236}">
                <a16:creationId xmlns:a16="http://schemas.microsoft.com/office/drawing/2014/main" id="{2C9392B2-701C-FBB4-FD3A-CB6CEBBC3984}"/>
              </a:ext>
            </a:extLst>
          </p:cNvPr>
          <p:cNvPicPr>
            <a:picLocks noChangeAspect="1"/>
          </p:cNvPicPr>
          <p:nvPr/>
        </p:nvPicPr>
        <p:blipFill>
          <a:blip r:embed="rId2"/>
          <a:stretch>
            <a:fillRect/>
          </a:stretch>
        </p:blipFill>
        <p:spPr>
          <a:xfrm>
            <a:off x="2771335" y="2460624"/>
            <a:ext cx="6794696" cy="2214084"/>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86" y="1619497"/>
            <a:ext cx="8633139" cy="3884653"/>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front-end interface is designed to provide a visually appealing and interactive learning environment, offering seamless access to course materials, multimedia content, discussion forums, and real-time communication channels. The backend database serves as the central repository for storing and organizing educational resources, user profiles, and learner progress data. It employs robust security measures to protect sensitive information and ensures smooth data management and retrieval processes. The administrative panel grants instructors and administrators comprehensive control over course creation, enrollment management, user analytics, and system configuration.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rPr>
              <a:t>Keywords</a:t>
            </a:r>
            <a:r>
              <a:rPr lang="en-US" sz="1800" dirty="0">
                <a:effectLst/>
                <a:latin typeface="Times New Roman" panose="02020603050405020304" pitchFamily="18" charset="0"/>
                <a:ea typeface="Times New Roman" panose="02020603050405020304" pitchFamily="18" charset="0"/>
              </a:rPr>
              <a:t>: Teacher, Student, Course, payment, </a:t>
            </a:r>
            <a:r>
              <a:rPr lang="en-US" sz="1800" dirty="0" err="1">
                <a:effectLst/>
                <a:latin typeface="Times New Roman" panose="02020603050405020304" pitchFamily="18" charset="0"/>
                <a:ea typeface="Times New Roman" panose="02020603050405020304" pitchFamily="18" charset="0"/>
              </a:rPr>
              <a:t>etc</a:t>
            </a:r>
            <a:endParaRPr lang="en-IN" sz="18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153162" y="863445"/>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5" name="Picture 4">
            <a:extLst>
              <a:ext uri="{FF2B5EF4-FFF2-40B4-BE49-F238E27FC236}">
                <a16:creationId xmlns:a16="http://schemas.microsoft.com/office/drawing/2014/main" id="{EFC7B5A7-F604-9DDD-C2B7-BBD8463ADA0B}"/>
              </a:ext>
            </a:extLst>
          </p:cNvPr>
          <p:cNvPicPr>
            <a:picLocks noChangeAspect="1"/>
          </p:cNvPicPr>
          <p:nvPr/>
        </p:nvPicPr>
        <p:blipFill>
          <a:blip r:embed="rId2"/>
          <a:stretch>
            <a:fillRect/>
          </a:stretch>
        </p:blipFill>
        <p:spPr>
          <a:xfrm>
            <a:off x="3714432" y="2743200"/>
            <a:ext cx="4763135" cy="1371600"/>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a:extLst>
              <a:ext uri="{FF2B5EF4-FFF2-40B4-BE49-F238E27FC236}">
                <a16:creationId xmlns:a16="http://schemas.microsoft.com/office/drawing/2014/main" id="{21F10203-18F1-664D-8F34-2640EC1F9877}"/>
              </a:ext>
            </a:extLst>
          </p:cNvPr>
          <p:cNvPicPr>
            <a:picLocks noChangeAspect="1"/>
          </p:cNvPicPr>
          <p:nvPr/>
        </p:nvPicPr>
        <p:blipFill>
          <a:blip r:embed="rId2"/>
          <a:stretch>
            <a:fillRect/>
          </a:stretch>
        </p:blipFill>
        <p:spPr>
          <a:xfrm>
            <a:off x="3185795" y="1561514"/>
            <a:ext cx="5820410" cy="4191903"/>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5" name="Picture 4">
            <a:extLst>
              <a:ext uri="{FF2B5EF4-FFF2-40B4-BE49-F238E27FC236}">
                <a16:creationId xmlns:a16="http://schemas.microsoft.com/office/drawing/2014/main" id="{0BA91968-B5DC-75A1-5DE1-A422E1CEAC64}"/>
              </a:ext>
            </a:extLst>
          </p:cNvPr>
          <p:cNvPicPr>
            <a:picLocks noChangeAspect="1"/>
          </p:cNvPicPr>
          <p:nvPr/>
        </p:nvPicPr>
        <p:blipFill>
          <a:blip r:embed="rId2"/>
          <a:stretch>
            <a:fillRect/>
          </a:stretch>
        </p:blipFill>
        <p:spPr>
          <a:xfrm>
            <a:off x="3133407" y="1702191"/>
            <a:ext cx="5925185" cy="3586278"/>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CONCLUSION</a:t>
            </a:r>
          </a:p>
        </p:txBody>
      </p:sp>
      <p:sp>
        <p:nvSpPr>
          <p:cNvPr id="4" name="TextBox 3"/>
          <p:cNvSpPr txBox="1"/>
          <p:nvPr/>
        </p:nvSpPr>
        <p:spPr>
          <a:xfrm>
            <a:off x="1301578" y="2005656"/>
            <a:ext cx="9737124" cy="1709892"/>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conclusion, a well-implemented and well-utilized learning management system can revolutionize the way education is delivered and accessed. By leveraging the capabilities of an LMS, educational institutions, businesses, and individuals can enhance learning outcomes, improve efficiency, and adapt to the evolving needs of learners in the digital 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82073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980358" y="7782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FUTURE ENHANCEMENT</a:t>
            </a:r>
          </a:p>
        </p:txBody>
      </p:sp>
      <p:sp>
        <p:nvSpPr>
          <p:cNvPr id="4" name="TextBox 3"/>
          <p:cNvSpPr txBox="1"/>
          <p:nvPr/>
        </p:nvSpPr>
        <p:spPr>
          <a:xfrm>
            <a:off x="1301578" y="2005656"/>
            <a:ext cx="9737124" cy="4927631"/>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future, learning management systems (LMS) have the potential to undergo several enhancements and advancements to further improve the learning experience. Here are some possible future enhancements for LMS: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Artificial Intelligence (AI) Integration: AI can play a significant role in the LMS by personalizing learning paths based on individual learner's needs, preferences, and performance. AI algorithms can analyze data to provide adaptive learning recommendations, automated feedback, and intelligent tutoring.</a:t>
            </a: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Gamification Elements: Adding gamification elements such as badges, leaderboards, and rewards can enhance learner engagement and motivation. Gamified LMS interfaces can make the learning experience more interactive, enjoyable, and competitive.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59489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62B7449-D4D6-60D1-FBC2-997CBC2B5AC9}"/>
              </a:ext>
            </a:extLst>
          </p:cNvPr>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7" name="TextBox 6">
            <a:extLst>
              <a:ext uri="{FF2B5EF4-FFF2-40B4-BE49-F238E27FC236}">
                <a16:creationId xmlns:a16="http://schemas.microsoft.com/office/drawing/2014/main" id="{3CF39432-05F1-E651-CB2E-9B1648EB528F}"/>
              </a:ext>
            </a:extLst>
          </p:cNvPr>
          <p:cNvSpPr txBox="1"/>
          <p:nvPr/>
        </p:nvSpPr>
        <p:spPr>
          <a:xfrm>
            <a:off x="1736034" y="1669773"/>
            <a:ext cx="9568069" cy="4513030"/>
          </a:xfrm>
          <a:prstGeom prst="rect">
            <a:avLst/>
          </a:prstGeom>
          <a:noFill/>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[1] Wen-</a:t>
            </a:r>
            <a:r>
              <a:rPr lang="en-US" sz="1800" dirty="0" err="1">
                <a:solidFill>
                  <a:srgbClr val="000000"/>
                </a:solidFill>
                <a:effectLst/>
                <a:latin typeface="Times New Roman" panose="02020603050405020304" pitchFamily="18" charset="0"/>
                <a:ea typeface="Times New Roman" panose="02020603050405020304" pitchFamily="18" charset="0"/>
              </a:rPr>
              <a:t>xin</a:t>
            </a:r>
            <a:r>
              <a:rPr lang="en-US" sz="1800" dirty="0">
                <a:solidFill>
                  <a:srgbClr val="000000"/>
                </a:solidFill>
                <a:effectLst/>
                <a:latin typeface="Times New Roman" panose="02020603050405020304" pitchFamily="18" charset="0"/>
                <a:ea typeface="Times New Roman" panose="02020603050405020304" pitchFamily="18" charset="0"/>
              </a:rPr>
              <a:t>, Li, and G. U. O. Wei. "Peking University </a:t>
            </a:r>
            <a:r>
              <a:rPr lang="en-US" sz="1800" dirty="0" err="1">
                <a:solidFill>
                  <a:srgbClr val="000000"/>
                </a:solidFill>
                <a:effectLst/>
                <a:latin typeface="Times New Roman" panose="02020603050405020304" pitchFamily="18" charset="0"/>
                <a:ea typeface="Times New Roman" panose="02020603050405020304" pitchFamily="18" charset="0"/>
              </a:rPr>
              <a:t>Oneline</a:t>
            </a:r>
            <a:r>
              <a:rPr lang="en-US" sz="1800" dirty="0">
                <a:solidFill>
                  <a:srgbClr val="000000"/>
                </a:solidFill>
                <a:effectLst/>
                <a:latin typeface="Times New Roman" panose="02020603050405020304" pitchFamily="18" charset="0"/>
                <a:ea typeface="Times New Roman" panose="02020603050405020304" pitchFamily="18" charset="0"/>
              </a:rPr>
              <a:t> Judge and Its Applications [J]." Journal of Changchun Post and Telecommunication Institute S 2 (2005).</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[2] </a:t>
            </a:r>
            <a:r>
              <a:rPr lang="en-US" sz="1800" dirty="0" err="1">
                <a:solidFill>
                  <a:srgbClr val="000000"/>
                </a:solidFill>
                <a:effectLst/>
                <a:latin typeface="Times New Roman" panose="02020603050405020304" pitchFamily="18" charset="0"/>
                <a:ea typeface="Times New Roman" panose="02020603050405020304" pitchFamily="18" charset="0"/>
              </a:rPr>
              <a:t>Kurnia</a:t>
            </a:r>
            <a:r>
              <a:rPr lang="en-US" sz="1800" dirty="0">
                <a:solidFill>
                  <a:srgbClr val="000000"/>
                </a:solidFill>
                <a:effectLst/>
                <a:latin typeface="Times New Roman" panose="02020603050405020304" pitchFamily="18" charset="0"/>
                <a:ea typeface="Times New Roman" panose="02020603050405020304" pitchFamily="18" charset="0"/>
              </a:rPr>
              <a:t>, Andy, Andrew Lim, and Brenda </a:t>
            </a:r>
            <a:r>
              <a:rPr lang="en-US" sz="1800" dirty="0" err="1">
                <a:solidFill>
                  <a:srgbClr val="000000"/>
                </a:solidFill>
                <a:effectLst/>
                <a:latin typeface="Times New Roman" panose="02020603050405020304" pitchFamily="18" charset="0"/>
                <a:ea typeface="Times New Roman" panose="02020603050405020304" pitchFamily="18" charset="0"/>
              </a:rPr>
              <a:t>Cheang</a:t>
            </a:r>
            <a:r>
              <a:rPr lang="en-US" sz="1800" dirty="0">
                <a:solidFill>
                  <a:srgbClr val="000000"/>
                </a:solidFill>
                <a:effectLst/>
                <a:latin typeface="Times New Roman" panose="02020603050405020304" pitchFamily="18" charset="0"/>
                <a:ea typeface="Times New Roman" panose="02020603050405020304" pitchFamily="18" charset="0"/>
              </a:rPr>
              <a:t>. "Online judge." Computers &amp; Education 36.4 (2001): 299-315.</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[3] </a:t>
            </a:r>
            <a:r>
              <a:rPr lang="en-US" sz="1800" dirty="0" err="1">
                <a:solidFill>
                  <a:srgbClr val="000000"/>
                </a:solidFill>
                <a:effectLst/>
                <a:latin typeface="Times New Roman" panose="02020603050405020304" pitchFamily="18" charset="0"/>
                <a:ea typeface="Times New Roman" panose="02020603050405020304" pitchFamily="18" charset="0"/>
              </a:rPr>
              <a:t>Cheang</a:t>
            </a:r>
            <a:r>
              <a:rPr lang="en-US" sz="1800" dirty="0">
                <a:solidFill>
                  <a:srgbClr val="000000"/>
                </a:solidFill>
                <a:effectLst/>
                <a:latin typeface="Times New Roman" panose="02020603050405020304" pitchFamily="18" charset="0"/>
                <a:ea typeface="Times New Roman" panose="02020603050405020304" pitchFamily="18" charset="0"/>
              </a:rPr>
              <a:t>, Brenda, et al. "On automated grading of programming assignments in an academic institution." Computers &amp; Education 41.2 (2003): 121-131.</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[4] </a:t>
            </a:r>
            <a:r>
              <a:rPr lang="en-US" sz="1800" dirty="0" err="1">
                <a:solidFill>
                  <a:srgbClr val="000000"/>
                </a:solidFill>
                <a:effectLst/>
                <a:latin typeface="Times New Roman" panose="02020603050405020304" pitchFamily="18" charset="0"/>
                <a:ea typeface="Times New Roman" panose="02020603050405020304" pitchFamily="18" charset="0"/>
              </a:rPr>
              <a:t>Kosowski</a:t>
            </a:r>
            <a:r>
              <a:rPr lang="en-US" sz="1800" dirty="0">
                <a:solidFill>
                  <a:srgbClr val="000000"/>
                </a:solidFill>
                <a:effectLst/>
                <a:latin typeface="Times New Roman" panose="02020603050405020304" pitchFamily="18" charset="0"/>
                <a:ea typeface="Times New Roman" panose="02020603050405020304" pitchFamily="18" charset="0"/>
              </a:rPr>
              <a:t>, Adrian, </a:t>
            </a:r>
            <a:r>
              <a:rPr lang="en-US" sz="1800" dirty="0" err="1">
                <a:solidFill>
                  <a:srgbClr val="000000"/>
                </a:solidFill>
                <a:effectLst/>
                <a:latin typeface="Times New Roman" panose="02020603050405020304" pitchFamily="18" charset="0"/>
                <a:ea typeface="Times New Roman" panose="02020603050405020304" pitchFamily="18" charset="0"/>
              </a:rPr>
              <a:t>Michał</a:t>
            </a:r>
            <a:r>
              <a:rPr lang="en-US" sz="1800" dirty="0">
                <a:solidFill>
                  <a:srgbClr val="000000"/>
                </a:solidFill>
                <a:effectLst/>
                <a:latin typeface="Times New Roman" panose="02020603050405020304" pitchFamily="18" charset="0"/>
                <a:ea typeface="Times New Roman" panose="02020603050405020304" pitchFamily="18" charset="0"/>
              </a:rPr>
              <a:t> </a:t>
            </a:r>
            <a:r>
              <a:rPr lang="en-US" sz="1800" dirty="0" err="1">
                <a:solidFill>
                  <a:srgbClr val="000000"/>
                </a:solidFill>
                <a:effectLst/>
                <a:latin typeface="Times New Roman" panose="02020603050405020304" pitchFamily="18" charset="0"/>
                <a:ea typeface="Times New Roman" panose="02020603050405020304" pitchFamily="18" charset="0"/>
              </a:rPr>
              <a:t>Małafiejski</a:t>
            </a:r>
            <a:r>
              <a:rPr lang="en-US" sz="1800" dirty="0">
                <a:solidFill>
                  <a:srgbClr val="000000"/>
                </a:solidFill>
                <a:effectLst/>
                <a:latin typeface="Times New Roman" panose="02020603050405020304" pitchFamily="18" charset="0"/>
                <a:ea typeface="Times New Roman" panose="02020603050405020304" pitchFamily="18" charset="0"/>
              </a:rPr>
              <a:t>, and Tomasz </a:t>
            </a:r>
            <a:r>
              <a:rPr lang="en-US" sz="1800" dirty="0" err="1">
                <a:solidFill>
                  <a:srgbClr val="000000"/>
                </a:solidFill>
                <a:effectLst/>
                <a:latin typeface="Times New Roman" panose="02020603050405020304" pitchFamily="18" charset="0"/>
                <a:ea typeface="Times New Roman" panose="02020603050405020304" pitchFamily="18" charset="0"/>
              </a:rPr>
              <a:t>Noiński</a:t>
            </a:r>
            <a:r>
              <a:rPr lang="en-US" sz="1800" dirty="0">
                <a:solidFill>
                  <a:srgbClr val="000000"/>
                </a:solidFill>
                <a:effectLst/>
                <a:latin typeface="Times New Roman" panose="02020603050405020304" pitchFamily="18" charset="0"/>
                <a:ea typeface="Times New Roman" panose="02020603050405020304" pitchFamily="18" charset="0"/>
              </a:rPr>
              <a:t>. "Application of an online judge &amp; contester system in academic tuition." Advances in Web Based Learning–ICWL 2007. Springer Berlin Heidelberg, 2008. 343-354.</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5472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3687356"/>
          </a:xfrm>
          <a:prstGeom prst="rect">
            <a:avLst/>
          </a:prstGeom>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[5] Lee, James B., and Brent Ware. Open Source Web Development with LAMP: Using Linux, Apache, MySQL, Perl, and PHP. Addison-Wesley Professional, 2003.</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[6] Griffith, Arthur. GCC: the complete reference. McGraw-Hill, Inc., 2002.</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[7] Bray, Tim, et al. "Extensible markup language (XML)." World Wide Web Journal 2.4 (1997): 27-66.</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"Learning management systems: An overview and comparative analysis" by Katherine Li and Richard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Lalancette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(2015)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2921954"/>
          </a:xfrm>
          <a:prstGeom prst="rect">
            <a:avLst/>
          </a:prstGeom>
          <a:noFill/>
        </p:spPr>
        <p:txBody>
          <a:bodyPr wrap="square" rtlCol="0">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 objective of the project –Learning management system application is as follows: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objectives of a Learning Management System (LMS) can vary based on the specific needs and goals of educational institutions or organizations. However, some common objectives of an LMS include. These objectives collectively aim to optimize the learning experience, improve learner outcomes, and facilitate effective administration and management of online education and training programs.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1709892"/>
          </a:xfrm>
          <a:prstGeom prst="rect">
            <a:avLst/>
          </a:prstGeom>
          <a:noFill/>
        </p:spPr>
        <p:txBody>
          <a:bodyPr wrap="square" rtlCol="0">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Learning Management Systems. By developing innovative solutions that focus on standardization, learner engagement, comprehensive assessment, and inclusivity, LMS can truly empower educational institutions and organizations to deliver high-quality, personalized, and accessible online learning experiences that meet the needs of diverse learners in the digital age.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535665"/>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motivation for adopting an LMS revolves around improving the learning experience, increasing efficiency, fostering engagement and collaboration, and achieving better learning outcomes. An LMS empowers learners and instructors with the necessary tools and resources to facilitate effective teaching and learning in a digital era.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scope of a Learning Management System (LMS) encompasses various aspects related to online education and training. Here are the key dimensions that fall within the scope of an LMS. the scope of a Learning Management System encompasses the management, delivery, assessment, engagement, tracking, administration, integration, and accessibility aspects of online education and training.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3994042"/>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 learning management system (LMS) is a powerful tool designed to facilitate the management, delivery, and tracking of educational content and training programs. It serves as a comprehensive platform that enables educators, trainers, and administrators to create, organize, distribute, and monitor learning materials and activities in a centralized digital environment.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LMS is commonly used in various educational settings, including schools, universities, corporate training programs, and online learning platforms. It streamlines the learning process by providing a virtual space where instructors can create and share engaging content, communicate with learners, assess their progress, and foster interactive learning experiences.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3429402-24E5-5A53-B4BA-88CF5EF5499F}"/>
              </a:ext>
            </a:extLst>
          </p:cNvPr>
          <p:cNvSpPr txBox="1"/>
          <p:nvPr/>
        </p:nvSpPr>
        <p:spPr>
          <a:xfrm>
            <a:off x="2119745" y="1416908"/>
            <a:ext cx="8374753" cy="4926157"/>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core functionalities of an LMS typically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Content Creation and Management: Users can create and upload a wide range of learning materials such as presentations, documents, videos, and quizzes. These resources can be organized into courses or modules for easy navigation.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Course Delivery: Learners can access the learning materials and activities at their own convenience, typically through a web-based interface or a mobile app. The LMS ensures that the content is available to the right users at the right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Communication and Collaboration: The LMS facilitates communication and collaboration between learners and instructors through discussion forums, messaging systems, and virtual classrooms. This promotes engagement, peer learning, and knowledge sharing.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783</TotalTime>
  <Words>2798</Words>
  <Application>Microsoft Office PowerPoint</Application>
  <PresentationFormat>Widescreen</PresentationFormat>
  <Paragraphs>200</Paragraphs>
  <Slides>46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Garamond</vt:lpstr>
      <vt:lpstr>Times New Roman</vt:lpstr>
      <vt:lpstr>Wingdings</vt:lpstr>
      <vt:lpstr>Wingdings 3</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Chella Narasimhulu</cp:lastModifiedBy>
  <cp:revision>185</cp:revision>
  <dcterms:created xsi:type="dcterms:W3CDTF">2022-11-19T11:35:00Z</dcterms:created>
  <dcterms:modified xsi:type="dcterms:W3CDTF">2023-07-22T05:00:34Z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